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62" r:id="rId2"/>
    <p:sldId id="284" r:id="rId3"/>
    <p:sldId id="263" r:id="rId4"/>
    <p:sldId id="268" r:id="rId5"/>
    <p:sldId id="269" r:id="rId6"/>
    <p:sldId id="264" r:id="rId7"/>
    <p:sldId id="265" r:id="rId8"/>
    <p:sldId id="270" r:id="rId9"/>
    <p:sldId id="273" r:id="rId10"/>
    <p:sldId id="277" r:id="rId11"/>
    <p:sldId id="274" r:id="rId12"/>
    <p:sldId id="275" r:id="rId13"/>
    <p:sldId id="278" r:id="rId14"/>
    <p:sldId id="279" r:id="rId15"/>
    <p:sldId id="271" r:id="rId16"/>
    <p:sldId id="280" r:id="rId17"/>
    <p:sldId id="281" r:id="rId18"/>
    <p:sldId id="282" r:id="rId19"/>
    <p:sldId id="283" r:id="rId20"/>
    <p:sldId id="272" r:id="rId21"/>
    <p:sldId id="266" r:id="rId22"/>
    <p:sldId id="267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17"/>
    <a:srgbClr val="CD0CCD"/>
    <a:srgbClr val="14D724"/>
    <a:srgbClr val="0C7014"/>
    <a:srgbClr val="FFAF2E"/>
    <a:srgbClr val="E4A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 snapToObjects="1">
      <p:cViewPr>
        <p:scale>
          <a:sx n="85" d="100"/>
          <a:sy n="85" d="100"/>
        </p:scale>
        <p:origin x="-94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C05EA-D492-4EA3-903E-CD461CC7BC63}" type="datetimeFigureOut">
              <a:rPr lang="it-IT" smtClean="0"/>
              <a:pPr/>
              <a:t>6/18/12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2D326-233A-4335-85AD-541B153FE596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630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1451-230F-4F58-A31D-DA495755295B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E10B-DCFF-4F97-ADCB-2B258B3CF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70FA1-290D-46B4-9362-5D9DDA9362C5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AF3C-1A19-4911-A00C-43639A718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DCE08-36CC-4496-BF87-0E0CC4E48FAD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CD559-096F-46D4-AEE1-4E182A368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3240-1D90-47AC-BCDD-66FFF1947E92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ADE63-BD13-4856-89D1-0DE93A356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1237-B20E-4FD3-B8CA-6CE104B66C6C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57D7F-C9C3-40BD-9A60-023FD19C6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22AF-4768-4A9B-B06D-FC37C43B9A4E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62AB1-C2CA-4048-A7C0-6084DD0FD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14FC-9D52-4B03-940B-1A8A6BDA42D3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3A25-935E-40CB-B280-330C510B5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3549-22E9-4A6F-B570-EC3F35B790C6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5627A-5DB4-498C-8277-D78190B86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15C8-42FB-44B6-8FF1-B48939A9EFD4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94F3-A5D6-4AE5-8252-943CD2D81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65A48-1798-4541-9097-0F8BD6232C27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070A-7DE6-4076-B28F-4F6BE38C7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9527-B637-4B99-BAA0-F1A321F99298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246C2-6802-4119-9E30-F09F671CE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893BF6-5242-461F-B82F-324626F7B55A}" type="datetime1">
              <a:rPr lang="en-US" smtClean="0"/>
              <a:pPr>
                <a:defRPr/>
              </a:pPr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7A2015-10B0-4A28-8601-470FB5ED1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BG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52400" y="3733800"/>
            <a:ext cx="93630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ramiri_lowres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200" y="-609600"/>
            <a:ext cx="198120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 userDrawn="1"/>
        </p:nvSpPr>
        <p:spPr>
          <a:xfrm>
            <a:off x="3415123" y="6453336"/>
            <a:ext cx="160391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RAMIRI2 Prague 2012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09200" y="2732727"/>
            <a:ext cx="47257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Project management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and </a:t>
            </a:r>
            <a:r>
              <a:rPr lang="en-US" sz="3600" b="1" dirty="0"/>
              <a:t>the RI Life Cycle </a:t>
            </a:r>
            <a:endParaRPr lang="it-IT" sz="36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6150" y="5283205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163"/>
          <p:cNvSpPr/>
          <p:nvPr/>
        </p:nvSpPr>
        <p:spPr>
          <a:xfrm>
            <a:off x="4572000" y="3661919"/>
            <a:ext cx="3577156" cy="2503385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5264902" y="764704"/>
            <a:ext cx="3771594" cy="2736304"/>
          </a:xfrm>
          <a:prstGeom prst="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691952" y="1945658"/>
            <a:ext cx="1888159" cy="1405007"/>
          </a:xfrm>
          <a:prstGeom prst="rect">
            <a:avLst/>
          </a:prstGeom>
          <a:solidFill>
            <a:srgbClr val="008000"/>
          </a:solidFill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395536" y="3501008"/>
            <a:ext cx="3835220" cy="2664296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2685154" y="764704"/>
            <a:ext cx="1886846" cy="256608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59115" y="2204864"/>
            <a:ext cx="1512168" cy="999876"/>
            <a:chOff x="467544" y="3501008"/>
            <a:chExt cx="1512168" cy="999876"/>
          </a:xfrm>
        </p:grpSpPr>
        <p:sp>
          <p:nvSpPr>
            <p:cNvPr id="14" name="Snip and Round Single Corner Rectangle 13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Right Arrow 8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ight Arrow 9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ight Arrow 10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ight Arrow 11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ight Arrow 12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19944" y="3653408"/>
            <a:ext cx="1512168" cy="999876"/>
            <a:chOff x="467544" y="3501008"/>
            <a:chExt cx="1512168" cy="999876"/>
          </a:xfrm>
        </p:grpSpPr>
        <p:sp>
          <p:nvSpPr>
            <p:cNvPr id="17" name="Snip and Round Single Corner Rectangle 16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Right Arrow 23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ight Arrow 24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ight Arrow 25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ight Arrow 26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ight Arrow 27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2915816" y="2224738"/>
            <a:ext cx="1512168" cy="999876"/>
            <a:chOff x="467544" y="3501008"/>
            <a:chExt cx="1512168" cy="999876"/>
          </a:xfrm>
        </p:grpSpPr>
        <p:sp>
          <p:nvSpPr>
            <p:cNvPr id="30" name="Snip and Round Single Corner Rectangle 29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Right Arrow 36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ight Arrow 37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ight Arrow 38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ight Arrow 39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ight Arrow 40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2862604" y="908720"/>
            <a:ext cx="1512168" cy="999876"/>
            <a:chOff x="467544" y="3501008"/>
            <a:chExt cx="1512168" cy="999876"/>
          </a:xfrm>
        </p:grpSpPr>
        <p:sp>
          <p:nvSpPr>
            <p:cNvPr id="43" name="Snip and Round Single Corner Rectangle 42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Right Arrow 49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ight Arrow 52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ight Arrow 53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6381660" y="945782"/>
            <a:ext cx="1512168" cy="999876"/>
            <a:chOff x="467544" y="3501008"/>
            <a:chExt cx="1512168" cy="999876"/>
          </a:xfrm>
        </p:grpSpPr>
        <p:sp>
          <p:nvSpPr>
            <p:cNvPr id="56" name="Snip and Round Single Corner Rectangle 55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Right Arrow 62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Arrow 63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ight Arrow 64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ight Arrow 65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ight Arrow 66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8" name="Group 67"/>
          <p:cNvGrpSpPr/>
          <p:nvPr/>
        </p:nvGrpSpPr>
        <p:grpSpPr>
          <a:xfrm>
            <a:off x="2580111" y="3661919"/>
            <a:ext cx="1512168" cy="999876"/>
            <a:chOff x="467544" y="3501008"/>
            <a:chExt cx="1512168" cy="999876"/>
          </a:xfrm>
        </p:grpSpPr>
        <p:sp>
          <p:nvSpPr>
            <p:cNvPr id="69" name="Snip and Round Single Corner Rectangle 68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  <a:ln w="5715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57150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57150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57150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57150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5715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6" name="Right Arrow 75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12700" cmpd="sng">
                <a:solidFill>
                  <a:srgbClr val="14D72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ight Arrow 76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12700" cmpd="sng">
                <a:solidFill>
                  <a:srgbClr val="14D72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ight Arrow 77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12700" cmpd="sng">
                <a:solidFill>
                  <a:srgbClr val="14D72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ight Arrow 78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12700" cmpd="sng">
                <a:solidFill>
                  <a:srgbClr val="14D72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ight Arrow 79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12700" cmpd="sng">
                <a:solidFill>
                  <a:srgbClr val="14D72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1835720" y="4941168"/>
            <a:ext cx="1512168" cy="999876"/>
            <a:chOff x="467544" y="3501008"/>
            <a:chExt cx="1512168" cy="999876"/>
          </a:xfrm>
        </p:grpSpPr>
        <p:sp>
          <p:nvSpPr>
            <p:cNvPr id="82" name="Snip and Round Single Corner Rectangle 81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Rounded Rectangle 84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6" name="Rounded Rectangle 85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9" name="Right Arrow 88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ight Arrow 89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ight Arrow 90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ight Arrow 91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ight Arrow 92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4" name="Group 93"/>
          <p:cNvGrpSpPr/>
          <p:nvPr/>
        </p:nvGrpSpPr>
        <p:grpSpPr>
          <a:xfrm>
            <a:off x="4709705" y="3754517"/>
            <a:ext cx="1512168" cy="999876"/>
            <a:chOff x="467544" y="3501008"/>
            <a:chExt cx="1512168" cy="999876"/>
          </a:xfrm>
        </p:grpSpPr>
        <p:sp>
          <p:nvSpPr>
            <p:cNvPr id="95" name="Snip and Round Single Corner Rectangle 94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97" name="Rounded Rectangle 96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Rounded Rectangle 97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Rounded Rectangle 98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" name="Rounded Rectangle 99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2" name="Right Arrow 101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ight Arrow 102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ight Arrow 103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ight Arrow 104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ight Arrow 105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4716016" y="5021412"/>
            <a:ext cx="1512168" cy="999876"/>
            <a:chOff x="467544" y="3501008"/>
            <a:chExt cx="1512168" cy="999876"/>
          </a:xfrm>
        </p:grpSpPr>
        <p:sp>
          <p:nvSpPr>
            <p:cNvPr id="108" name="Snip and Round Single Corner Rectangle 107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10" name="Rounded Rectangle 109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" name="Rounded Rectangle 113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" name="Right Arrow 114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ight Arrow 115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ight Arrow 116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ight Arrow 117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ight Arrow 118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0" name="Group 119"/>
          <p:cNvGrpSpPr/>
          <p:nvPr/>
        </p:nvGrpSpPr>
        <p:grpSpPr>
          <a:xfrm>
            <a:off x="6516216" y="4554117"/>
            <a:ext cx="1512168" cy="999876"/>
            <a:chOff x="467544" y="3501008"/>
            <a:chExt cx="1512168" cy="999876"/>
          </a:xfrm>
        </p:grpSpPr>
        <p:sp>
          <p:nvSpPr>
            <p:cNvPr id="121" name="Snip and Round Single Corner Rectangle 120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2" name="Group 121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23" name="Rounded Rectangle 122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Rounded Rectangle 123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5" name="Rounded Rectangle 124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7" name="Rounded Rectangle 126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8" name="Right Arrow 127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ight Arrow 128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ight Arrow 129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ight Arrow 130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ight Arrow 131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3" name="Group 132"/>
          <p:cNvGrpSpPr/>
          <p:nvPr/>
        </p:nvGrpSpPr>
        <p:grpSpPr>
          <a:xfrm>
            <a:off x="5489707" y="2350789"/>
            <a:ext cx="1512168" cy="999876"/>
            <a:chOff x="467544" y="3501008"/>
            <a:chExt cx="1512168" cy="999876"/>
          </a:xfrm>
        </p:grpSpPr>
        <p:sp>
          <p:nvSpPr>
            <p:cNvPr id="134" name="Snip and Round Single Corner Rectangle 133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36" name="Rounded Rectangle 135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7" name="Rounded Rectangle 136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1" name="Right Arrow 140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ight Arrow 141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ight Arrow 142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ight Arrow 143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ight Arrow 144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6" name="Group 145"/>
          <p:cNvGrpSpPr/>
          <p:nvPr/>
        </p:nvGrpSpPr>
        <p:grpSpPr>
          <a:xfrm>
            <a:off x="7445693" y="2330915"/>
            <a:ext cx="1512168" cy="999876"/>
            <a:chOff x="467544" y="3501008"/>
            <a:chExt cx="1512168" cy="999876"/>
          </a:xfrm>
        </p:grpSpPr>
        <p:sp>
          <p:nvSpPr>
            <p:cNvPr id="147" name="Snip and Round Single Corner Rectangle 146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2" name="Rounded Rectangle 151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5715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3" name="Rounded Rectangle 152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 w="5715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4" name="Right Arrow 153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ight Arrow 154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ight Arrow 155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ight Arrow 156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ight Arrow 157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59" name="Straight Arrow Connector 158"/>
          <p:cNvCxnSpPr/>
          <p:nvPr/>
        </p:nvCxnSpPr>
        <p:spPr>
          <a:xfrm>
            <a:off x="1808549" y="2512502"/>
            <a:ext cx="1956701" cy="1733442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 flipV="1">
            <a:off x="4040249" y="4427414"/>
            <a:ext cx="951949" cy="1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V="1">
            <a:off x="5935794" y="3244531"/>
            <a:ext cx="2301718" cy="926632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972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br>
              <a:rPr lang="en-US" dirty="0" smtClean="0"/>
            </a:br>
            <a:r>
              <a:rPr lang="en-US" dirty="0" smtClean="0"/>
              <a:t>methodologies - 3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Event chain methodology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Consider probably of (external) disruptions and risks</a:t>
            </a:r>
          </a:p>
          <a:p>
            <a:r>
              <a:rPr lang="en-US" sz="2400" dirty="0" smtClean="0"/>
              <a:t>Manage on mitigating (potential) negative impacts rather than the project process itself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859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br>
              <a:rPr lang="en-US" dirty="0" smtClean="0"/>
            </a:br>
            <a:r>
              <a:rPr lang="en-US" dirty="0" smtClean="0"/>
              <a:t>methodologies - 4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3960440"/>
          </a:xfrm>
        </p:spPr>
        <p:txBody>
          <a:bodyPr/>
          <a:lstStyle/>
          <a:p>
            <a:r>
              <a:rPr lang="en-US" dirty="0" smtClean="0"/>
              <a:t>Agile project management</a:t>
            </a:r>
          </a:p>
          <a:p>
            <a:endParaRPr lang="en-US" sz="24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ll small project tasks are conceived and executed in an adaptive manner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nd </a:t>
            </a:r>
            <a:r>
              <a:rPr lang="en-US" sz="2400" dirty="0"/>
              <a:t>rather than as a completely pre-planned process </a:t>
            </a:r>
          </a:p>
        </p:txBody>
      </p:sp>
    </p:spTree>
    <p:extLst>
      <p:ext uri="{BB962C8B-B14F-4D97-AF65-F5344CB8AC3E}">
        <p14:creationId xmlns:p14="http://schemas.microsoft.com/office/powerpoint/2010/main" val="2987321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158"/>
          <p:cNvSpPr/>
          <p:nvPr/>
        </p:nvSpPr>
        <p:spPr>
          <a:xfrm>
            <a:off x="5652120" y="1124744"/>
            <a:ext cx="1368152" cy="4576016"/>
          </a:xfrm>
          <a:prstGeom prst="rect">
            <a:avLst/>
          </a:prstGeom>
          <a:solidFill>
            <a:srgbClr val="CD0CC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6416" y="1268759"/>
            <a:ext cx="6260291" cy="4632156"/>
            <a:chOff x="395536" y="-2151829"/>
            <a:chExt cx="14030427" cy="8317133"/>
          </a:xfrm>
        </p:grpSpPr>
        <p:sp>
          <p:nvSpPr>
            <p:cNvPr id="164" name="Rectangle 163"/>
            <p:cNvSpPr/>
            <p:nvPr/>
          </p:nvSpPr>
          <p:spPr>
            <a:xfrm>
              <a:off x="4572000" y="3661919"/>
              <a:ext cx="3577156" cy="2503385"/>
            </a:xfrm>
            <a:prstGeom prst="rect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264902" y="764704"/>
              <a:ext cx="3771594" cy="2736304"/>
            </a:xfrm>
            <a:prstGeom prst="rect">
              <a:avLst/>
            </a:prstGeom>
            <a:solidFill>
              <a:srgbClr val="336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691952" y="1945658"/>
              <a:ext cx="1888159" cy="1405007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95536" y="3501008"/>
              <a:ext cx="3835220" cy="2664296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2685154" y="764704"/>
              <a:ext cx="1886846" cy="2566087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959115" y="2204864"/>
              <a:ext cx="1512168" cy="999876"/>
              <a:chOff x="467544" y="3501008"/>
              <a:chExt cx="1512168" cy="999876"/>
            </a:xfrm>
          </p:grpSpPr>
          <p:sp>
            <p:nvSpPr>
              <p:cNvPr id="14" name="Snip and Round Single Corner Rectangle 13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4" name="Rounded Rectangle 3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" name="Rounded Rectangle 4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" name="Rounded Rectangle 6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" name="Rounded Rectangle 7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" name="Right Arrow 8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ight Arrow 9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ight Arrow 10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ight Arrow 11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ight Arrow 12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15"/>
            <p:cNvGrpSpPr/>
            <p:nvPr/>
          </p:nvGrpSpPr>
          <p:grpSpPr>
            <a:xfrm>
              <a:off x="619944" y="3653408"/>
              <a:ext cx="1512168" cy="999876"/>
              <a:chOff x="467544" y="3501008"/>
              <a:chExt cx="1512168" cy="999876"/>
            </a:xfrm>
          </p:grpSpPr>
          <p:sp>
            <p:nvSpPr>
              <p:cNvPr id="17" name="Snip and Round Single Corner Rectangle 16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19" name="Rounded Rectangle 18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" name="Rounded Rectangle 21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" name="Right Arrow 23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ight Arrow 24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ight Arrow 25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ight Arrow 26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ight Arrow 27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9" name="Group 28"/>
            <p:cNvGrpSpPr/>
            <p:nvPr/>
          </p:nvGrpSpPr>
          <p:grpSpPr>
            <a:xfrm>
              <a:off x="2915816" y="-2151829"/>
              <a:ext cx="11510147" cy="7466574"/>
              <a:chOff x="467544" y="-875559"/>
              <a:chExt cx="11510147" cy="7466574"/>
            </a:xfrm>
          </p:grpSpPr>
          <p:sp>
            <p:nvSpPr>
              <p:cNvPr id="194" name="Snip and Round Single Corner Rectangle 193"/>
              <p:cNvSpPr/>
              <p:nvPr/>
            </p:nvSpPr>
            <p:spPr>
              <a:xfrm>
                <a:off x="10457312" y="3964227"/>
                <a:ext cx="1512168" cy="999877"/>
              </a:xfrm>
              <a:prstGeom prst="snipRound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Snip and Round Single Corner Rectangle 199"/>
              <p:cNvSpPr/>
              <p:nvPr/>
            </p:nvSpPr>
            <p:spPr>
              <a:xfrm>
                <a:off x="10453206" y="5591138"/>
                <a:ext cx="1512168" cy="999877"/>
              </a:xfrm>
              <a:prstGeom prst="snipRoundRect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Snip and Round Single Corner Rectangle 187"/>
              <p:cNvSpPr/>
              <p:nvPr/>
            </p:nvSpPr>
            <p:spPr>
              <a:xfrm>
                <a:off x="10461417" y="2337315"/>
                <a:ext cx="1512168" cy="999877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Snip and Round Single Corner Rectangle 176"/>
              <p:cNvSpPr/>
              <p:nvPr/>
            </p:nvSpPr>
            <p:spPr>
              <a:xfrm>
                <a:off x="10465523" y="710403"/>
                <a:ext cx="1512168" cy="999877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Snip and Round Single Corner Rectangle 170"/>
              <p:cNvSpPr/>
              <p:nvPr/>
            </p:nvSpPr>
            <p:spPr>
              <a:xfrm>
                <a:off x="10465519" y="-875559"/>
                <a:ext cx="1512168" cy="999877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and Round Single Corner Rectangle 29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539552" y="-834610"/>
                <a:ext cx="11290012" cy="7330793"/>
                <a:chOff x="539552" y="-12354751"/>
                <a:chExt cx="69522586" cy="23214160"/>
              </a:xfrm>
            </p:grpSpPr>
            <p:sp>
              <p:nvSpPr>
                <p:cNvPr id="172" name="Rounded Rectangle 171"/>
                <p:cNvSpPr/>
                <p:nvPr/>
              </p:nvSpPr>
              <p:spPr>
                <a:xfrm>
                  <a:off x="61637202" y="-12354745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64250474" y="-12354751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Rounded Rectangle 173"/>
                <p:cNvSpPr/>
                <p:nvPr/>
              </p:nvSpPr>
              <p:spPr>
                <a:xfrm>
                  <a:off x="62933342" y="-10626560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5" name="Rounded Rectangle 174"/>
                <p:cNvSpPr/>
                <p:nvPr/>
              </p:nvSpPr>
              <p:spPr>
                <a:xfrm>
                  <a:off x="65525623" y="-10626560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ounded Rectangle 175"/>
                <p:cNvSpPr/>
                <p:nvPr/>
              </p:nvSpPr>
              <p:spPr>
                <a:xfrm>
                  <a:off x="68189918" y="-10626560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" name="Right Arrow 36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ight Arrow 37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ight Arrow 38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ight Arrow 39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ight Arrow 40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Rounded Rectangle 177"/>
                <p:cNvSpPr/>
                <p:nvPr/>
              </p:nvSpPr>
              <p:spPr>
                <a:xfrm>
                  <a:off x="61637216" y="-7332537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9" name="Rounded Rectangle 178"/>
                <p:cNvSpPr/>
                <p:nvPr/>
              </p:nvSpPr>
              <p:spPr>
                <a:xfrm>
                  <a:off x="64250489" y="-7332542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62933357" y="-5604352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Rounded Rectangle 180"/>
                <p:cNvSpPr/>
                <p:nvPr/>
              </p:nvSpPr>
              <p:spPr>
                <a:xfrm>
                  <a:off x="65525638" y="-5604352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2" name="Rounded Rectangle 181"/>
                <p:cNvSpPr/>
                <p:nvPr/>
              </p:nvSpPr>
              <p:spPr>
                <a:xfrm>
                  <a:off x="68189933" y="-5604352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3" name="Rounded Rectangle 182"/>
                <p:cNvSpPr/>
                <p:nvPr/>
              </p:nvSpPr>
              <p:spPr>
                <a:xfrm>
                  <a:off x="61611933" y="-2180652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4" name="Rounded Rectangle 183"/>
                <p:cNvSpPr/>
                <p:nvPr/>
              </p:nvSpPr>
              <p:spPr>
                <a:xfrm>
                  <a:off x="64225206" y="-2180657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" name="Rounded Rectangle 184"/>
                <p:cNvSpPr/>
                <p:nvPr/>
              </p:nvSpPr>
              <p:spPr>
                <a:xfrm>
                  <a:off x="62908074" y="-452467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6" name="Rounded Rectangle 185"/>
                <p:cNvSpPr/>
                <p:nvPr/>
              </p:nvSpPr>
              <p:spPr>
                <a:xfrm>
                  <a:off x="65500355" y="-452467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68164650" y="-452467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ounded Rectangle 188"/>
                <p:cNvSpPr/>
                <p:nvPr/>
              </p:nvSpPr>
              <p:spPr>
                <a:xfrm>
                  <a:off x="61586650" y="2971233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0" name="Rounded Rectangle 189"/>
                <p:cNvSpPr/>
                <p:nvPr/>
              </p:nvSpPr>
              <p:spPr>
                <a:xfrm>
                  <a:off x="64199923" y="2971227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Rounded Rectangle 190"/>
                <p:cNvSpPr/>
                <p:nvPr/>
              </p:nvSpPr>
              <p:spPr>
                <a:xfrm>
                  <a:off x="62882791" y="4699418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Rounded Rectangle 191"/>
                <p:cNvSpPr/>
                <p:nvPr/>
              </p:nvSpPr>
              <p:spPr>
                <a:xfrm>
                  <a:off x="65475072" y="4699417"/>
                  <a:ext cx="1872205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Rounded Rectangle 192"/>
                <p:cNvSpPr/>
                <p:nvPr/>
              </p:nvSpPr>
              <p:spPr>
                <a:xfrm>
                  <a:off x="68139367" y="4699417"/>
                  <a:ext cx="1872205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" name="Rounded Rectangle 194"/>
                <p:cNvSpPr/>
                <p:nvPr/>
              </p:nvSpPr>
              <p:spPr>
                <a:xfrm>
                  <a:off x="61561367" y="8123112"/>
                  <a:ext cx="1872205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6" name="Rounded Rectangle 195"/>
                <p:cNvSpPr/>
                <p:nvPr/>
              </p:nvSpPr>
              <p:spPr>
                <a:xfrm>
                  <a:off x="64174639" y="8123107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7" name="Rounded Rectangle 196"/>
                <p:cNvSpPr/>
                <p:nvPr/>
              </p:nvSpPr>
              <p:spPr>
                <a:xfrm>
                  <a:off x="62857508" y="9851298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8" name="Rounded Rectangle 197"/>
                <p:cNvSpPr/>
                <p:nvPr/>
              </p:nvSpPr>
              <p:spPr>
                <a:xfrm>
                  <a:off x="65449789" y="9851298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9" name="Rounded Rectangle 198"/>
                <p:cNvSpPr/>
                <p:nvPr/>
              </p:nvSpPr>
              <p:spPr>
                <a:xfrm>
                  <a:off x="68114083" y="9851298"/>
                  <a:ext cx="1872205" cy="1008111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2862604" y="908720"/>
              <a:ext cx="1512168" cy="999876"/>
              <a:chOff x="467544" y="3501008"/>
              <a:chExt cx="1512168" cy="999876"/>
            </a:xfrm>
          </p:grpSpPr>
          <p:sp>
            <p:nvSpPr>
              <p:cNvPr id="43" name="Snip and Round Single Corner Rectangle 42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43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45" name="Rounded Rectangle 44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" name="Rounded Rectangle 45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7" name="Rounded Rectangle 46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0" name="Right Arrow 49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ight Arrow 50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ight Arrow 51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ight Arrow 52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ight Arrow 53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5" name="Group 54"/>
            <p:cNvGrpSpPr/>
            <p:nvPr/>
          </p:nvGrpSpPr>
          <p:grpSpPr>
            <a:xfrm>
              <a:off x="6381660" y="945782"/>
              <a:ext cx="1512168" cy="999876"/>
              <a:chOff x="467544" y="3501008"/>
              <a:chExt cx="1512168" cy="999876"/>
            </a:xfrm>
          </p:grpSpPr>
          <p:sp>
            <p:nvSpPr>
              <p:cNvPr id="56" name="Snip and Round Single Corner Rectangle 55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58" name="Rounded Rectangle 57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" name="Rounded Rectangle 58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" name="Rounded Rectangle 59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" name="Rounded Rectangle 60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" name="Rounded Rectangle 61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3" name="Right Arrow 62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ight Arrow 63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ight Arrow 64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ight Arrow 65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Right Arrow 66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8" name="Group 67"/>
            <p:cNvGrpSpPr/>
            <p:nvPr/>
          </p:nvGrpSpPr>
          <p:grpSpPr>
            <a:xfrm>
              <a:off x="2580111" y="3661919"/>
              <a:ext cx="1512168" cy="999876"/>
              <a:chOff x="467544" y="3501008"/>
              <a:chExt cx="1512168" cy="999876"/>
            </a:xfrm>
          </p:grpSpPr>
          <p:sp>
            <p:nvSpPr>
              <p:cNvPr id="69" name="Snip and Round Single Corner Rectangle 68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71" name="Rounded Rectangle 70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2" name="Rounded Rectangle 71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4" name="Rounded Rectangle 73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5" name="Rounded Rectangle 74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6" name="Right Arrow 75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ight Arrow 76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ight Arrow 77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ight Arrow 78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ight Arrow 79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1" name="Group 80"/>
            <p:cNvGrpSpPr/>
            <p:nvPr/>
          </p:nvGrpSpPr>
          <p:grpSpPr>
            <a:xfrm>
              <a:off x="1835720" y="4941168"/>
              <a:ext cx="1512168" cy="999876"/>
              <a:chOff x="467544" y="3501008"/>
              <a:chExt cx="1512168" cy="999876"/>
            </a:xfrm>
          </p:grpSpPr>
          <p:sp>
            <p:nvSpPr>
              <p:cNvPr id="82" name="Snip and Round Single Corner Rectangle 81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84" name="Rounded Rectangle 83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5" name="Rounded Rectangle 84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7" name="Rounded Rectangle 86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8" name="Rounded Rectangle 87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9" name="Right Arrow 88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ight Arrow 89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ight Arrow 90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ight Arrow 91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ight Arrow 92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4" name="Group 93"/>
            <p:cNvGrpSpPr/>
            <p:nvPr/>
          </p:nvGrpSpPr>
          <p:grpSpPr>
            <a:xfrm>
              <a:off x="4709705" y="3754517"/>
              <a:ext cx="1512168" cy="999876"/>
              <a:chOff x="467544" y="3501008"/>
              <a:chExt cx="1512168" cy="999876"/>
            </a:xfrm>
          </p:grpSpPr>
          <p:sp>
            <p:nvSpPr>
              <p:cNvPr id="95" name="Snip and Round Single Corner Rectangle 94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6" name="Group 95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97" name="Rounded Rectangle 96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8" name="Rounded Rectangle 97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9" name="Rounded Rectangle 98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" name="Rounded Rectangle 99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" name="Rounded Rectangle 100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2" name="Right Arrow 101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ight Arrow 102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ight Arrow 103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ight Arrow 104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ight Arrow 105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7" name="Group 106"/>
            <p:cNvGrpSpPr/>
            <p:nvPr/>
          </p:nvGrpSpPr>
          <p:grpSpPr>
            <a:xfrm>
              <a:off x="4716016" y="5021412"/>
              <a:ext cx="1512168" cy="999876"/>
              <a:chOff x="467544" y="3501008"/>
              <a:chExt cx="1512168" cy="999876"/>
            </a:xfrm>
          </p:grpSpPr>
          <p:sp>
            <p:nvSpPr>
              <p:cNvPr id="108" name="Snip and Round Single Corner Rectangle 107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9" name="Group 108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110" name="Rounded Rectangle 109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1" name="Rounded Rectangle 110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12" name="Rounded Rectangle 111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13" name="Rounded Rectangle 112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14" name="Rounded Rectangle 113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15" name="Right Arrow 114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ight Arrow 115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ight Arrow 116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ight Arrow 117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ight Arrow 118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20" name="Group 119"/>
            <p:cNvGrpSpPr/>
            <p:nvPr/>
          </p:nvGrpSpPr>
          <p:grpSpPr>
            <a:xfrm>
              <a:off x="6516216" y="4554117"/>
              <a:ext cx="1512168" cy="999876"/>
              <a:chOff x="467544" y="3501008"/>
              <a:chExt cx="1512168" cy="999876"/>
            </a:xfrm>
          </p:grpSpPr>
          <p:sp>
            <p:nvSpPr>
              <p:cNvPr id="121" name="Snip and Round Single Corner Rectangle 120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2" name="Group 121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123" name="Rounded Rectangle 122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4" name="Rounded Rectangle 123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25" name="Rounded Rectangle 124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26" name="Rounded Rectangle 125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27" name="Rounded Rectangle 126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28" name="Right Arrow 127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ight Arrow 128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ight Arrow 129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ight Arrow 130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ight Arrow 131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3" name="Group 132"/>
            <p:cNvGrpSpPr/>
            <p:nvPr/>
          </p:nvGrpSpPr>
          <p:grpSpPr>
            <a:xfrm>
              <a:off x="5489707" y="2350789"/>
              <a:ext cx="1512168" cy="999876"/>
              <a:chOff x="467544" y="3501008"/>
              <a:chExt cx="1512168" cy="999876"/>
            </a:xfrm>
          </p:grpSpPr>
          <p:sp>
            <p:nvSpPr>
              <p:cNvPr id="134" name="Snip and Round Single Corner Rectangle 133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5" name="Group 134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136" name="Rounded Rectangle 135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7" name="Rounded Rectangle 136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38" name="Rounded Rectangle 137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39" name="Rounded Rectangle 138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0" name="Rounded Rectangle 139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1" name="Right Arrow 140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ight Arrow 141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ight Arrow 142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ight Arrow 143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ight Arrow 144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46" name="Group 145"/>
            <p:cNvGrpSpPr/>
            <p:nvPr/>
          </p:nvGrpSpPr>
          <p:grpSpPr>
            <a:xfrm>
              <a:off x="7445693" y="2330915"/>
              <a:ext cx="1512168" cy="999876"/>
              <a:chOff x="467544" y="3501008"/>
              <a:chExt cx="1512168" cy="999876"/>
            </a:xfrm>
          </p:grpSpPr>
          <p:sp>
            <p:nvSpPr>
              <p:cNvPr id="147" name="Snip and Round Single Corner Rectangle 146"/>
              <p:cNvSpPr/>
              <p:nvPr/>
            </p:nvSpPr>
            <p:spPr>
              <a:xfrm>
                <a:off x="467544" y="3501008"/>
                <a:ext cx="1512168" cy="999876"/>
              </a:xfrm>
              <a:prstGeom prst="snip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8" name="Group 147"/>
              <p:cNvGrpSpPr/>
              <p:nvPr/>
            </p:nvGrpSpPr>
            <p:grpSpPr>
              <a:xfrm>
                <a:off x="539552" y="3581252"/>
                <a:ext cx="1368152" cy="864096"/>
                <a:chOff x="539552" y="1628800"/>
                <a:chExt cx="8424936" cy="2736304"/>
              </a:xfrm>
            </p:grpSpPr>
            <p:sp>
              <p:nvSpPr>
                <p:cNvPr id="149" name="Rounded Rectangle 148"/>
                <p:cNvSpPr/>
                <p:nvPr/>
              </p:nvSpPr>
              <p:spPr>
                <a:xfrm>
                  <a:off x="539552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0" name="Rounded Rectangle 149"/>
                <p:cNvSpPr/>
                <p:nvPr/>
              </p:nvSpPr>
              <p:spPr>
                <a:xfrm>
                  <a:off x="3152836" y="1628800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Rounded Rectangle 150"/>
                <p:cNvSpPr/>
                <p:nvPr/>
              </p:nvSpPr>
              <p:spPr>
                <a:xfrm>
                  <a:off x="1835696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Rounded Rectangle 151"/>
                <p:cNvSpPr/>
                <p:nvPr/>
              </p:nvSpPr>
              <p:spPr>
                <a:xfrm>
                  <a:off x="4427984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Rounded Rectangle 152"/>
                <p:cNvSpPr/>
                <p:nvPr/>
              </p:nvSpPr>
              <p:spPr>
                <a:xfrm>
                  <a:off x="7092280" y="3356992"/>
                  <a:ext cx="1872208" cy="1008112"/>
                </a:xfrm>
                <a:prstGeom prst="roundRect">
                  <a:avLst/>
                </a:prstGeom>
                <a:solidFill>
                  <a:srgbClr val="0C7014"/>
                </a:solidFill>
                <a:ln>
                  <a:solidFill>
                    <a:srgbClr val="0C7014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Right Arrow 153"/>
                <p:cNvSpPr/>
                <p:nvPr/>
              </p:nvSpPr>
              <p:spPr>
                <a:xfrm>
                  <a:off x="2483768" y="1988840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ight Arrow 154"/>
                <p:cNvSpPr/>
                <p:nvPr/>
              </p:nvSpPr>
              <p:spPr>
                <a:xfrm rot="7108128">
                  <a:off x="2980305" y="2837957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Right Arrow 155"/>
                <p:cNvSpPr/>
                <p:nvPr/>
              </p:nvSpPr>
              <p:spPr>
                <a:xfrm>
                  <a:off x="3792403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Right Arrow 156"/>
                <p:cNvSpPr/>
                <p:nvPr/>
              </p:nvSpPr>
              <p:spPr>
                <a:xfrm rot="13750932">
                  <a:off x="4536472" y="2792544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ight Arrow 157"/>
                <p:cNvSpPr/>
                <p:nvPr/>
              </p:nvSpPr>
              <p:spPr>
                <a:xfrm>
                  <a:off x="6444208" y="3753036"/>
                  <a:ext cx="576064" cy="360040"/>
                </a:xfrm>
                <a:prstGeom prst="rightArrow">
                  <a:avLst/>
                </a:prstGeom>
                <a:solidFill>
                  <a:srgbClr val="14D724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69" name="Straight Arrow Connector 168"/>
            <p:cNvCxnSpPr/>
            <p:nvPr/>
          </p:nvCxnSpPr>
          <p:spPr>
            <a:xfrm>
              <a:off x="6974329" y="4698857"/>
              <a:ext cx="391321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1" name="Straight Arrow Connector 200"/>
          <p:cNvCxnSpPr/>
          <p:nvPr/>
        </p:nvCxnSpPr>
        <p:spPr>
          <a:xfrm flipV="1">
            <a:off x="2005880" y="1772817"/>
            <a:ext cx="3928777" cy="132914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endCxn id="180" idx="0"/>
          </p:cNvCxnSpPr>
          <p:nvPr/>
        </p:nvCxnSpPr>
        <p:spPr>
          <a:xfrm flipV="1">
            <a:off x="3547400" y="2478801"/>
            <a:ext cx="2554499" cy="79348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 flipV="1">
            <a:off x="1518723" y="3615014"/>
            <a:ext cx="4415934" cy="179404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flipH="1">
            <a:off x="6357562" y="3929345"/>
            <a:ext cx="1238774" cy="23500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>
            <a:off x="6514389" y="3929345"/>
            <a:ext cx="1441987" cy="11178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7308304" y="2989905"/>
            <a:ext cx="17757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additions</a:t>
            </a:r>
          </a:p>
          <a:p>
            <a:r>
              <a:rPr lang="en-US" dirty="0"/>
              <a:t>w</a:t>
            </a:r>
            <a:r>
              <a:rPr lang="en-US" dirty="0" smtClean="0"/>
              <a:t>hile executing</a:t>
            </a:r>
          </a:p>
          <a:p>
            <a:r>
              <a:rPr lang="en-US" dirty="0"/>
              <a:t>t</a:t>
            </a:r>
            <a:r>
              <a:rPr lang="en-US" dirty="0" smtClean="0"/>
              <a:t>he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39552" y="1628800"/>
            <a:ext cx="8424936" cy="2736304"/>
            <a:chOff x="539552" y="1628800"/>
            <a:chExt cx="8424936" cy="2736304"/>
          </a:xfrm>
        </p:grpSpPr>
        <p:sp>
          <p:nvSpPr>
            <p:cNvPr id="4" name="Rounded Rectangle 3"/>
            <p:cNvSpPr/>
            <p:nvPr/>
          </p:nvSpPr>
          <p:spPr>
            <a:xfrm>
              <a:off x="539552" y="1628800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Initiation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152836" y="1628800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Planning and</a:t>
              </a:r>
            </a:p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design 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835696" y="3356992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Execution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427984" y="3356992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Monitoring</a:t>
              </a:r>
            </a:p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And Controlling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092280" y="3356992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Closing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483768" y="1988840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 rot="7108128">
              <a:off x="2980305" y="2837957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3792403" y="3753036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>
            <a:xfrm rot="13750932">
              <a:off x="4536472" y="2792544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6444208" y="3753036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2972786" y="1484784"/>
            <a:ext cx="2176230" cy="1296144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62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and design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99592" y="1772816"/>
            <a:ext cx="7787208" cy="4525963"/>
          </a:xfrm>
        </p:spPr>
        <p:txBody>
          <a:bodyPr/>
          <a:lstStyle/>
          <a:p>
            <a:r>
              <a:rPr lang="en-US" sz="2000" dirty="0" smtClean="0"/>
              <a:t>Design specification, process steps, internal/outsourced activities</a:t>
            </a:r>
          </a:p>
          <a:p>
            <a:r>
              <a:rPr lang="en-US" sz="2000" dirty="0" smtClean="0"/>
              <a:t>What kind of project planning (waterfall </a:t>
            </a:r>
            <a:r>
              <a:rPr lang="en-US" sz="2000" dirty="0" err="1" smtClean="0"/>
              <a:t>etc</a:t>
            </a:r>
            <a:r>
              <a:rPr lang="en-US" sz="2000" dirty="0" smtClean="0"/>
              <a:t>?)</a:t>
            </a:r>
          </a:p>
          <a:p>
            <a:r>
              <a:rPr lang="en-US" sz="2000" dirty="0" smtClean="0"/>
              <a:t>Identify deliverables and work breakdown</a:t>
            </a:r>
          </a:p>
          <a:p>
            <a:r>
              <a:rPr lang="en-US" sz="2000" dirty="0" smtClean="0"/>
              <a:t>Identify activities required to deliver</a:t>
            </a:r>
          </a:p>
          <a:p>
            <a:r>
              <a:rPr lang="en-US" sz="2000" dirty="0" smtClean="0"/>
              <a:t>Estimate resource requirements and match with budget and time</a:t>
            </a:r>
          </a:p>
          <a:p>
            <a:r>
              <a:rPr lang="en-US" sz="2000" dirty="0" err="1" smtClean="0"/>
              <a:t>Organise</a:t>
            </a:r>
            <a:r>
              <a:rPr lang="en-US" sz="2000" dirty="0" smtClean="0"/>
              <a:t> rick planning</a:t>
            </a:r>
          </a:p>
          <a:p>
            <a:r>
              <a:rPr lang="en-US" sz="2000" dirty="0" smtClean="0"/>
              <a:t>Select project team, suppliers and</a:t>
            </a:r>
            <a:r>
              <a:rPr lang="en-US" sz="2000" dirty="0" smtClean="0">
                <a:solidFill>
                  <a:srgbClr val="FF0000"/>
                </a:solidFill>
              </a:rPr>
              <a:t> management</a:t>
            </a:r>
          </a:p>
          <a:p>
            <a:r>
              <a:rPr lang="en-US" sz="2000" dirty="0" smtClean="0"/>
              <a:t>Get approval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00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Execute and produce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88840"/>
            <a:ext cx="7571184" cy="4525963"/>
          </a:xfrm>
        </p:spPr>
        <p:txBody>
          <a:bodyPr/>
          <a:lstStyle/>
          <a:p>
            <a:r>
              <a:rPr lang="en-US" sz="2000" dirty="0" smtClean="0"/>
              <a:t>Complete each task within budget and time</a:t>
            </a:r>
          </a:p>
          <a:p>
            <a:r>
              <a:rPr lang="en-US" sz="2000" dirty="0" smtClean="0"/>
              <a:t>Coordinate people and resources</a:t>
            </a:r>
          </a:p>
          <a:p>
            <a:r>
              <a:rPr lang="en-US" sz="2000" dirty="0" smtClean="0"/>
              <a:t>Integrate with conditional and dependent other tasks</a:t>
            </a:r>
          </a:p>
          <a:p>
            <a:r>
              <a:rPr lang="en-US" sz="2000" dirty="0" smtClean="0"/>
              <a:t>Document processes and deliverable results</a:t>
            </a:r>
          </a:p>
          <a:p>
            <a:r>
              <a:rPr lang="en-US" sz="2000" dirty="0" smtClean="0"/>
              <a:t>Communicate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1750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en-US" dirty="0" smtClean="0"/>
              <a:t>Monitoring and controlling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060848"/>
            <a:ext cx="7499176" cy="4065315"/>
          </a:xfrm>
        </p:spPr>
        <p:txBody>
          <a:bodyPr/>
          <a:lstStyle/>
          <a:p>
            <a:r>
              <a:rPr lang="en-US" sz="2000" dirty="0" smtClean="0"/>
              <a:t>Measuring “where are we?”</a:t>
            </a:r>
          </a:p>
          <a:p>
            <a:r>
              <a:rPr lang="en-US" sz="2000" dirty="0" smtClean="0"/>
              <a:t>Monitor variables (cost, effort, scope) against the plan</a:t>
            </a:r>
          </a:p>
          <a:p>
            <a:r>
              <a:rPr lang="en-US" sz="2000" dirty="0" smtClean="0"/>
              <a:t>Identify corrective actions to address</a:t>
            </a:r>
          </a:p>
          <a:p>
            <a:r>
              <a:rPr lang="en-US" sz="2000" dirty="0" smtClean="0"/>
              <a:t>Check feed back with related tasks</a:t>
            </a:r>
          </a:p>
          <a:p>
            <a:r>
              <a:rPr lang="en-US" sz="2000" dirty="0" smtClean="0"/>
              <a:t>Consider updates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899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en-US" dirty="0" smtClean="0"/>
              <a:t>Into operation or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060848"/>
            <a:ext cx="7283152" cy="4065315"/>
          </a:xfrm>
        </p:spPr>
        <p:txBody>
          <a:bodyPr/>
          <a:lstStyle/>
          <a:p>
            <a:r>
              <a:rPr lang="en-US" sz="2000" dirty="0" smtClean="0"/>
              <a:t>Formal acceptance of delivery and end of (sub) project</a:t>
            </a:r>
          </a:p>
          <a:p>
            <a:r>
              <a:rPr lang="en-US" sz="2000" dirty="0" smtClean="0"/>
              <a:t>Closure, when no or not sufficient delivery</a:t>
            </a:r>
          </a:p>
          <a:p>
            <a:r>
              <a:rPr lang="en-US" sz="2000" dirty="0" smtClean="0"/>
              <a:t>Archive “lessons learned”</a:t>
            </a:r>
          </a:p>
          <a:p>
            <a:r>
              <a:rPr lang="en-US" sz="2000" dirty="0" smtClean="0"/>
              <a:t>Re-locate staff and settle any contracts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5242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850106"/>
          </a:xfrm>
        </p:spPr>
        <p:txBody>
          <a:bodyPr/>
          <a:lstStyle/>
          <a:p>
            <a:r>
              <a:rPr lang="en-US" dirty="0" smtClean="0"/>
              <a:t>RI project management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/>
          <a:lstStyle/>
          <a:p>
            <a:r>
              <a:rPr lang="en-US" sz="2400" dirty="0" smtClean="0"/>
              <a:t>Projects may involve:</a:t>
            </a:r>
          </a:p>
          <a:p>
            <a:pPr marL="1071563" lvl="1">
              <a:spcBef>
                <a:spcPts val="0"/>
              </a:spcBef>
            </a:pPr>
            <a:r>
              <a:rPr lang="en-US" sz="1800" dirty="0" smtClean="0"/>
              <a:t>A new research infrastructure</a:t>
            </a:r>
          </a:p>
          <a:p>
            <a:pPr marL="1071563" lvl="1">
              <a:spcBef>
                <a:spcPts val="0"/>
              </a:spcBef>
            </a:pPr>
            <a:r>
              <a:rPr lang="en-US" sz="1800" dirty="0" smtClean="0"/>
              <a:t>A machine</a:t>
            </a:r>
          </a:p>
          <a:p>
            <a:pPr marL="1071563" lvl="1">
              <a:spcBef>
                <a:spcPts val="0"/>
              </a:spcBef>
            </a:pPr>
            <a:r>
              <a:rPr lang="en-US" sz="1800" dirty="0" smtClean="0"/>
              <a:t>A sensor network</a:t>
            </a:r>
          </a:p>
          <a:p>
            <a:pPr marL="1071563" lvl="1">
              <a:spcBef>
                <a:spcPts val="0"/>
              </a:spcBef>
            </a:pPr>
            <a:r>
              <a:rPr lang="en-US" sz="1800" dirty="0" smtClean="0"/>
              <a:t>Interoperable databases and tools</a:t>
            </a:r>
          </a:p>
          <a:p>
            <a:pPr marL="1071563" lvl="1">
              <a:spcBef>
                <a:spcPts val="0"/>
              </a:spcBef>
            </a:pPr>
            <a:r>
              <a:rPr lang="en-US" sz="1800" dirty="0" smtClean="0"/>
              <a:t>The RI service </a:t>
            </a:r>
            <a:r>
              <a:rPr lang="en-US" sz="1800" dirty="0" err="1" smtClean="0"/>
              <a:t>organisation</a:t>
            </a:r>
            <a:endParaRPr lang="en-US" sz="1800" dirty="0" smtClean="0"/>
          </a:p>
          <a:p>
            <a:pPr marL="1071563" lvl="1">
              <a:spcBef>
                <a:spcPts val="0"/>
              </a:spcBef>
            </a:pPr>
            <a:r>
              <a:rPr lang="en-US" sz="1800" dirty="0" smtClean="0"/>
              <a:t>A user involvement </a:t>
            </a:r>
            <a:r>
              <a:rPr lang="en-US" sz="1800" dirty="0" err="1" smtClean="0"/>
              <a:t>programme</a:t>
            </a:r>
            <a:endParaRPr lang="en-US" sz="1800" dirty="0" smtClean="0"/>
          </a:p>
          <a:p>
            <a:pPr marL="1071563" lvl="1">
              <a:spcBef>
                <a:spcPts val="0"/>
              </a:spcBef>
            </a:pPr>
            <a:r>
              <a:rPr lang="en-US" sz="1800" dirty="0" smtClean="0"/>
              <a:t>A (new) user selection procedure</a:t>
            </a:r>
          </a:p>
          <a:p>
            <a:pPr>
              <a:spcBef>
                <a:spcPts val="1176"/>
              </a:spcBef>
            </a:pPr>
            <a:r>
              <a:rPr lang="en-US" sz="2400" dirty="0" smtClean="0"/>
              <a:t>Consider in which phase the project is running</a:t>
            </a:r>
          </a:p>
          <a:p>
            <a:pPr marL="1071563" lvl="1"/>
            <a:r>
              <a:rPr lang="en-US" sz="1600" dirty="0" smtClean="0"/>
              <a:t>Preparations, transition to construction, construction, upgrade, decommission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Be aware of:</a:t>
            </a:r>
          </a:p>
          <a:p>
            <a:pPr marL="1071563" lvl="1">
              <a:spcBef>
                <a:spcPts val="0"/>
              </a:spcBef>
            </a:pPr>
            <a:r>
              <a:rPr lang="en-US" sz="1600" dirty="0"/>
              <a:t>Who is in charge and makes the decisions</a:t>
            </a:r>
            <a:r>
              <a:rPr lang="en-US" sz="1600" dirty="0" smtClean="0"/>
              <a:t>?</a:t>
            </a:r>
            <a:endParaRPr lang="en-US" sz="1600" dirty="0"/>
          </a:p>
          <a:p>
            <a:pPr marL="1071563" lvl="1">
              <a:spcBef>
                <a:spcPts val="0"/>
              </a:spcBef>
            </a:pPr>
            <a:r>
              <a:rPr lang="en-US" sz="1600" dirty="0"/>
              <a:t>Who is paying</a:t>
            </a:r>
            <a:r>
              <a:rPr lang="en-US" sz="1600" dirty="0" smtClean="0"/>
              <a:t>?</a:t>
            </a:r>
            <a:endParaRPr lang="en-US" sz="1600" dirty="0"/>
          </a:p>
          <a:p>
            <a:pPr marL="1071563" lvl="1">
              <a:spcBef>
                <a:spcPts val="0"/>
              </a:spcBef>
            </a:pPr>
            <a:r>
              <a:rPr lang="en-US" sz="1600" dirty="0"/>
              <a:t>Who is managing</a:t>
            </a:r>
            <a:r>
              <a:rPr lang="en-US" sz="1600" dirty="0" smtClean="0"/>
              <a:t>?</a:t>
            </a:r>
            <a:endParaRPr lang="en-US" sz="1600" dirty="0"/>
          </a:p>
          <a:p>
            <a:pPr marL="1071563" lvl="1">
              <a:spcBef>
                <a:spcPts val="0"/>
              </a:spcBef>
            </a:pPr>
            <a:r>
              <a:rPr lang="en-US" sz="1600" dirty="0"/>
              <a:t>How to secure continuity</a:t>
            </a:r>
            <a:r>
              <a:rPr lang="en-US" sz="1600" dirty="0" smtClean="0"/>
              <a:t>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8551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pic>
        <p:nvPicPr>
          <p:cNvPr id="3" name="Picture 2" descr="Screen shot 2012-06-18 at 3.45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3563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21500" y="260648"/>
            <a:ext cx="8904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Cambria"/>
                <a:cs typeface="Cambria"/>
              </a:rPr>
              <a:t>ISS</a:t>
            </a:r>
            <a:endParaRPr lang="en-US" sz="40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5013176"/>
            <a:ext cx="45526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E517"/>
                </a:solidFill>
                <a:latin typeface="Cambria"/>
                <a:cs typeface="Cambria"/>
              </a:rPr>
              <a:t>Managing a complex project,</a:t>
            </a:r>
          </a:p>
          <a:p>
            <a:r>
              <a:rPr lang="en-US" sz="2800" dirty="0" smtClean="0">
                <a:solidFill>
                  <a:srgbClr val="FFE517"/>
                </a:solidFill>
                <a:latin typeface="Cambria"/>
                <a:cs typeface="Cambria"/>
              </a:rPr>
              <a:t>. . . and the result</a:t>
            </a:r>
            <a:endParaRPr lang="en-US" sz="2800" dirty="0">
              <a:solidFill>
                <a:srgbClr val="FFE517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6559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066130"/>
          </a:xfrm>
        </p:spPr>
        <p:txBody>
          <a:bodyPr/>
          <a:lstStyle/>
          <a:p>
            <a:r>
              <a:rPr lang="en-US" dirty="0" smtClean="0"/>
              <a:t>Perspectives in </a:t>
            </a:r>
            <a:br>
              <a:rPr lang="en-US" dirty="0" smtClean="0"/>
            </a:br>
            <a:r>
              <a:rPr lang="en-US" dirty="0" smtClean="0"/>
              <a:t>RI project management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15616" y="2060848"/>
            <a:ext cx="7571184" cy="4065315"/>
          </a:xfrm>
        </p:spPr>
        <p:txBody>
          <a:bodyPr/>
          <a:lstStyle/>
          <a:p>
            <a:pPr>
              <a:spcBef>
                <a:spcPts val="1080"/>
              </a:spcBef>
            </a:pPr>
            <a:r>
              <a:rPr lang="en-US" sz="2000" dirty="0" smtClean="0"/>
              <a:t>Manage product development and delivery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Manage distributed (tendered and in-kind) contributions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Manage performance and risks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Manage expectations of multiple stakeholders   -&gt; strategies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Manage the project </a:t>
            </a:r>
            <a:r>
              <a:rPr lang="en-US" sz="2000" dirty="0" err="1" smtClean="0"/>
              <a:t>organisation</a:t>
            </a:r>
            <a:endParaRPr lang="en-US" sz="2000" dirty="0" smtClean="0"/>
          </a:p>
          <a:p>
            <a:pPr>
              <a:spcBef>
                <a:spcPts val="1080"/>
              </a:spcBef>
            </a:pPr>
            <a:r>
              <a:rPr lang="en-US" sz="2000" dirty="0" smtClean="0"/>
              <a:t>Manage accountability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Manage the management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5245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3648" y="1830387"/>
            <a:ext cx="7283152" cy="4525963"/>
          </a:xfrm>
        </p:spPr>
        <p:txBody>
          <a:bodyPr/>
          <a:lstStyle/>
          <a:p>
            <a:pPr marL="0" indent="0">
              <a:spcBef>
                <a:spcPts val="2976"/>
              </a:spcBef>
              <a:buNone/>
            </a:pPr>
            <a:r>
              <a:rPr lang="en-US" sz="2400" b="1" dirty="0" smtClean="0"/>
              <a:t>Group A: 	INCF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	</a:t>
            </a:r>
            <a:r>
              <a:rPr lang="en-US" sz="2000" dirty="0" smtClean="0"/>
              <a:t>International </a:t>
            </a:r>
            <a:r>
              <a:rPr lang="en-US" sz="2000" dirty="0" err="1"/>
              <a:t>Neuroinformatics</a:t>
            </a:r>
            <a:r>
              <a:rPr lang="en-US" sz="2000" dirty="0"/>
              <a:t> Coordinating </a:t>
            </a:r>
            <a:r>
              <a:rPr lang="en-US" sz="2000" dirty="0" smtClean="0"/>
              <a:t>Facility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(10 – 15 persons, and many distributed facilities)</a:t>
            </a:r>
          </a:p>
          <a:p>
            <a:pPr marL="0" indent="0">
              <a:spcBef>
                <a:spcPts val="2976"/>
              </a:spcBef>
              <a:buNone/>
            </a:pPr>
            <a:r>
              <a:rPr lang="en-US" sz="2400" b="1" dirty="0" smtClean="0"/>
              <a:t>Group B: KM3Net</a:t>
            </a:r>
          </a:p>
          <a:p>
            <a:pPr marL="0" indent="0">
              <a:spcBef>
                <a:spcPts val="576"/>
              </a:spcBef>
              <a:buNone/>
            </a:pPr>
            <a:r>
              <a:rPr lang="en-US" sz="2000" dirty="0" smtClean="0"/>
              <a:t>	(250 persons)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b="1" dirty="0"/>
              <a:t>	</a:t>
            </a: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Group C:	LHC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/>
              <a:t>	</a:t>
            </a:r>
            <a:r>
              <a:rPr lang="en-US" sz="2000" dirty="0" smtClean="0"/>
              <a:t>Large Hadron Collider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(&gt; 10.000 </a:t>
            </a:r>
            <a:r>
              <a:rPr lang="en-US" sz="2000" dirty="0"/>
              <a:t>persons)</a:t>
            </a:r>
          </a:p>
          <a:p>
            <a:pPr marL="0" indent="0">
              <a:spcBef>
                <a:spcPts val="2976"/>
              </a:spcBef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39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en-US" dirty="0" smtClean="0"/>
              <a:t>Report to Governing Board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How is the leadership structured through the phases of the project?</a:t>
            </a:r>
          </a:p>
          <a:p>
            <a:pPr lvl="0"/>
            <a:r>
              <a:rPr lang="en-US" sz="2000" dirty="0"/>
              <a:t>How are roles and responsibilities allocated in the leadership?</a:t>
            </a:r>
          </a:p>
          <a:p>
            <a:pPr lvl="0"/>
            <a:r>
              <a:rPr lang="en-US" sz="2000" dirty="0"/>
              <a:t>Which project organization will secure timely delivery within the budget?</a:t>
            </a:r>
          </a:p>
          <a:p>
            <a:pPr lvl="0"/>
            <a:r>
              <a:rPr lang="en-US" sz="2000" dirty="0"/>
              <a:t>More specifically, which arrangements should be in place for managing in-kind contributions and outsourcing?</a:t>
            </a:r>
          </a:p>
          <a:p>
            <a:pPr lvl="0"/>
            <a:r>
              <a:rPr lang="en-US" sz="2000" dirty="0"/>
              <a:t>How is risk management positioned in the project?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Group work from 09:40 – 11:00 h.</a:t>
            </a:r>
          </a:p>
          <a:p>
            <a:pPr>
              <a:buFont typeface="Wingdings" charset="2"/>
              <a:buChar char="Ø"/>
            </a:pPr>
            <a:r>
              <a:rPr lang="en-US" sz="2000" dirty="0" smtClean="0"/>
              <a:t>Assign chair person and a rapporteur (this is the project director)</a:t>
            </a:r>
          </a:p>
          <a:p>
            <a:pPr>
              <a:buFont typeface="Wingdings" charset="2"/>
              <a:buChar char="Ø"/>
            </a:pPr>
            <a:r>
              <a:rPr lang="en-US" sz="2000" dirty="0" smtClean="0"/>
              <a:t>Reporting at 12:15 h. (10 minutes for each rapporteur)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6618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Project Management = </a:t>
            </a:r>
          </a:p>
          <a:p>
            <a:pPr marL="0" indent="0">
              <a:buNone/>
            </a:pPr>
            <a:endParaRPr lang="en-US" dirty="0" smtClean="0"/>
          </a:p>
          <a:p>
            <a:pPr marL="896938"/>
            <a:r>
              <a:rPr lang="en-US" sz="2400" dirty="0"/>
              <a:t>p</a:t>
            </a:r>
            <a:r>
              <a:rPr lang="en-US" sz="2400" dirty="0" smtClean="0"/>
              <a:t>lanning</a:t>
            </a:r>
          </a:p>
          <a:p>
            <a:pPr marL="896938"/>
            <a:r>
              <a:rPr lang="en-US" sz="2400" dirty="0" err="1"/>
              <a:t>o</a:t>
            </a:r>
            <a:r>
              <a:rPr lang="en-US" sz="2400" dirty="0" err="1" smtClean="0"/>
              <a:t>rganising</a:t>
            </a:r>
            <a:endParaRPr lang="en-US" sz="2400" dirty="0" smtClean="0"/>
          </a:p>
          <a:p>
            <a:pPr marL="896938"/>
            <a:r>
              <a:rPr lang="en-US" sz="2400" dirty="0"/>
              <a:t>s</a:t>
            </a:r>
            <a:r>
              <a:rPr lang="en-US" sz="2400" dirty="0" smtClean="0"/>
              <a:t>ecuring</a:t>
            </a:r>
          </a:p>
          <a:p>
            <a:pPr marL="896938"/>
            <a:r>
              <a:rPr lang="en-US" sz="2400" dirty="0"/>
              <a:t>c</a:t>
            </a:r>
            <a:r>
              <a:rPr lang="en-US" sz="2400" dirty="0" smtClean="0"/>
              <a:t>ontrolling resources</a:t>
            </a:r>
          </a:p>
          <a:p>
            <a:pPr marL="896938"/>
            <a:r>
              <a:rPr lang="en-US" sz="2400" dirty="0"/>
              <a:t>l</a:t>
            </a:r>
            <a:r>
              <a:rPr lang="en-US" sz="2400" dirty="0" smtClean="0"/>
              <a:t>eading and managing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o achieve defined goals of </a:t>
            </a:r>
            <a:r>
              <a:rPr lang="en-US" dirty="0"/>
              <a:t>a</a:t>
            </a:r>
            <a:r>
              <a:rPr lang="en-US" dirty="0" smtClean="0"/>
              <a:t> (time</a:t>
            </a:r>
            <a:r>
              <a:rPr lang="en-US" dirty="0" smtClean="0"/>
              <a:t>/</a:t>
            </a:r>
            <a:r>
              <a:rPr lang="en-US" dirty="0" smtClean="0"/>
              <a:t>resource) </a:t>
            </a:r>
            <a:r>
              <a:rPr lang="en-US" dirty="0" smtClean="0"/>
              <a:t>limited project</a:t>
            </a:r>
          </a:p>
          <a:p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evron 7"/>
          <p:cNvSpPr/>
          <p:nvPr/>
        </p:nvSpPr>
        <p:spPr bwMode="auto">
          <a:xfrm>
            <a:off x="251520" y="2057400"/>
            <a:ext cx="2338301" cy="736600"/>
          </a:xfrm>
          <a:prstGeom prst="chevron">
            <a:avLst/>
          </a:prstGeom>
          <a:solidFill>
            <a:srgbClr val="26E9CE"/>
          </a:solidFill>
          <a:ln>
            <a:solidFill>
              <a:srgbClr val="34DFC2"/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Preparations</a:t>
            </a:r>
          </a:p>
        </p:txBody>
      </p:sp>
      <p:sp>
        <p:nvSpPr>
          <p:cNvPr id="9" name="Chevron 8"/>
          <p:cNvSpPr/>
          <p:nvPr/>
        </p:nvSpPr>
        <p:spPr bwMode="auto">
          <a:xfrm>
            <a:off x="2589821" y="2097741"/>
            <a:ext cx="2383111" cy="736600"/>
          </a:xfrm>
          <a:prstGeom prst="chevron">
            <a:avLst/>
          </a:prstGeom>
          <a:solidFill>
            <a:srgbClr val="E7D463"/>
          </a:solidFill>
          <a:ln>
            <a:solidFill>
              <a:srgbClr val="E7D463"/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Construction</a:t>
            </a:r>
          </a:p>
        </p:txBody>
      </p:sp>
      <p:sp>
        <p:nvSpPr>
          <p:cNvPr id="10" name="Chevron 9"/>
          <p:cNvSpPr/>
          <p:nvPr/>
        </p:nvSpPr>
        <p:spPr bwMode="auto">
          <a:xfrm>
            <a:off x="4950507" y="2097741"/>
            <a:ext cx="2069765" cy="736600"/>
          </a:xfrm>
          <a:prstGeom prst="chevron">
            <a:avLst/>
          </a:prstGeom>
          <a:gradFill flip="none" rotWithShape="1">
            <a:gsLst>
              <a:gs pos="0">
                <a:srgbClr val="E9A8B8"/>
              </a:gs>
              <a:gs pos="84000">
                <a:srgbClr val="FFFFFF">
                  <a:alpha val="94000"/>
                </a:srgbClr>
              </a:gs>
            </a:gsLst>
            <a:lin ang="0" scaled="1"/>
            <a:tileRect/>
          </a:gradFill>
          <a:ln>
            <a:solidFill>
              <a:srgbClr val="E9A8B8"/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Operations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 bwMode="auto">
          <a:xfrm>
            <a:off x="251520" y="4869329"/>
            <a:ext cx="2338301" cy="736600"/>
          </a:xfrm>
          <a:prstGeom prst="chevron">
            <a:avLst/>
          </a:prstGeom>
          <a:solidFill>
            <a:srgbClr val="26E9CE"/>
          </a:solidFill>
          <a:ln>
            <a:solidFill>
              <a:srgbClr val="34DFC2"/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Preparations</a:t>
            </a:r>
          </a:p>
        </p:txBody>
      </p:sp>
      <p:sp>
        <p:nvSpPr>
          <p:cNvPr id="25" name="Chevron 24"/>
          <p:cNvSpPr/>
          <p:nvPr/>
        </p:nvSpPr>
        <p:spPr bwMode="auto">
          <a:xfrm>
            <a:off x="3653632" y="4867835"/>
            <a:ext cx="2383111" cy="736600"/>
          </a:xfrm>
          <a:prstGeom prst="chevron">
            <a:avLst/>
          </a:prstGeom>
          <a:solidFill>
            <a:srgbClr val="E7D463"/>
          </a:solidFill>
          <a:ln>
            <a:solidFill>
              <a:srgbClr val="E7D463"/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Construction</a:t>
            </a:r>
          </a:p>
        </p:txBody>
      </p:sp>
      <p:sp>
        <p:nvSpPr>
          <p:cNvPr id="27" name="Chevron 26"/>
          <p:cNvSpPr/>
          <p:nvPr/>
        </p:nvSpPr>
        <p:spPr bwMode="auto">
          <a:xfrm>
            <a:off x="6036743" y="4867835"/>
            <a:ext cx="2245660" cy="736600"/>
          </a:xfrm>
          <a:prstGeom prst="chevron">
            <a:avLst/>
          </a:prstGeom>
          <a:gradFill flip="none" rotWithShape="1">
            <a:gsLst>
              <a:gs pos="0">
                <a:srgbClr val="E9A8B8"/>
              </a:gs>
              <a:gs pos="84000">
                <a:srgbClr val="FFFFFF">
                  <a:alpha val="94000"/>
                </a:srgbClr>
              </a:gs>
            </a:gsLst>
            <a:lin ang="0" scaled="1"/>
            <a:tileRect/>
          </a:gradFill>
          <a:ln>
            <a:solidFill>
              <a:srgbClr val="E9A8B8"/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Operations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 bwMode="auto">
          <a:xfrm>
            <a:off x="2503167" y="4893235"/>
            <a:ext cx="1259518" cy="736600"/>
          </a:xfrm>
          <a:prstGeom prst="chevron">
            <a:avLst/>
          </a:prstGeom>
          <a:solidFill>
            <a:srgbClr val="FF0000"/>
          </a:solidFill>
          <a:ln>
            <a:solidFill>
              <a:srgbClr val="E7D463"/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0" name="AutoShape 33"/>
          <p:cNvSpPr>
            <a:spLocks noChangeArrowheads="1"/>
          </p:cNvSpPr>
          <p:nvPr/>
        </p:nvSpPr>
        <p:spPr bwMode="auto">
          <a:xfrm flipV="1">
            <a:off x="2626408" y="5862917"/>
            <a:ext cx="2362200" cy="4572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272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988608" y="5939873"/>
            <a:ext cx="2248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Transition Phase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24746" y="1187684"/>
            <a:ext cx="6612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The ideal sequence of RI project phases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9821" y="4007223"/>
            <a:ext cx="1736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The reality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Chevron 12"/>
          <p:cNvSpPr/>
          <p:nvPr/>
        </p:nvSpPr>
        <p:spPr bwMode="auto">
          <a:xfrm>
            <a:off x="6876256" y="2115670"/>
            <a:ext cx="1072182" cy="736600"/>
          </a:xfrm>
          <a:prstGeom prst="chevron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76256" y="2901291"/>
            <a:ext cx="1890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Decommisioning</a:t>
            </a:r>
            <a:endParaRPr lang="en-US" dirty="0"/>
          </a:p>
        </p:txBody>
      </p:sp>
      <p:sp>
        <p:nvSpPr>
          <p:cNvPr id="15" name="Chevron 14"/>
          <p:cNvSpPr/>
          <p:nvPr/>
        </p:nvSpPr>
        <p:spPr bwMode="auto">
          <a:xfrm>
            <a:off x="8088617" y="4867835"/>
            <a:ext cx="1072182" cy="736600"/>
          </a:xfrm>
          <a:prstGeom prst="chevron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152400" dist="23000" dir="5400000" rotWithShape="0">
              <a:srgbClr val="000000">
                <a:alpha val="3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24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 animBg="1"/>
      <p:bldP spid="28" grpId="0" animBg="1"/>
      <p:bldP spid="30" grpId="0" animBg="1"/>
      <p:bldP spid="2" grpId="0"/>
      <p:bldP spid="31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en-US" sz="4000" dirty="0" smtClean="0"/>
              <a:t>Management considerations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Who is in charge and makes the decisions?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/>
              <a:t>Who is paying?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/>
              <a:t>Who is managing</a:t>
            </a:r>
            <a:r>
              <a:rPr lang="en-US" sz="2400" dirty="0" smtClean="0"/>
              <a:t>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dirty="0"/>
              <a:t>How to secure continuity</a:t>
            </a:r>
            <a:r>
              <a:rPr lang="en-US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72004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39552" y="2492896"/>
            <a:ext cx="8424936" cy="2736304"/>
            <a:chOff x="539552" y="1628800"/>
            <a:chExt cx="8424936" cy="2736304"/>
          </a:xfrm>
        </p:grpSpPr>
        <p:sp>
          <p:nvSpPr>
            <p:cNvPr id="4" name="Rounded Rectangle 3"/>
            <p:cNvSpPr/>
            <p:nvPr/>
          </p:nvSpPr>
          <p:spPr>
            <a:xfrm>
              <a:off x="539552" y="1628800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Initiation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152836" y="1628800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Planning and</a:t>
              </a:r>
            </a:p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design 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835696" y="3356992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Execution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427984" y="3356992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Monitoring</a:t>
              </a:r>
            </a:p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And Controlling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092280" y="3356992"/>
              <a:ext cx="1872208" cy="1008112"/>
            </a:xfrm>
            <a:prstGeom prst="roundRect">
              <a:avLst/>
            </a:prstGeom>
            <a:solidFill>
              <a:srgbClr val="0C7014"/>
            </a:solidFill>
            <a:ln>
              <a:solidFill>
                <a:srgbClr val="0C701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Closing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483768" y="1988840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 rot="7108128">
              <a:off x="2980305" y="2837957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3792403" y="3753036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>
            <a:xfrm rot="13750932">
              <a:off x="4536472" y="2792544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6444208" y="3753036"/>
              <a:ext cx="576064" cy="360040"/>
            </a:xfrm>
            <a:prstGeom prst="rightArrow">
              <a:avLst/>
            </a:prstGeom>
            <a:solidFill>
              <a:srgbClr val="14D72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627784" y="403713"/>
            <a:ext cx="5336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mbria"/>
                <a:cs typeface="Cambria"/>
              </a:rPr>
              <a:t>The ideal project time line</a:t>
            </a:r>
            <a:endParaRPr lang="en-US" sz="3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9591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163"/>
          <p:cNvSpPr/>
          <p:nvPr/>
        </p:nvSpPr>
        <p:spPr>
          <a:xfrm>
            <a:off x="4572000" y="3661919"/>
            <a:ext cx="3577156" cy="2503385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5264902" y="764704"/>
            <a:ext cx="3771594" cy="2736304"/>
          </a:xfrm>
          <a:prstGeom prst="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691952" y="1945658"/>
            <a:ext cx="1888159" cy="1405007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395536" y="3501008"/>
            <a:ext cx="3835220" cy="2664296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2685154" y="764704"/>
            <a:ext cx="1886846" cy="256608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59115" y="2204864"/>
            <a:ext cx="1512168" cy="999876"/>
            <a:chOff x="467544" y="3501008"/>
            <a:chExt cx="1512168" cy="999876"/>
          </a:xfrm>
        </p:grpSpPr>
        <p:sp>
          <p:nvSpPr>
            <p:cNvPr id="14" name="Snip and Round Single Corner Rectangle 13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Right Arrow 8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ight Arrow 9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ight Arrow 10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ight Arrow 11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ight Arrow 12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19944" y="3653408"/>
            <a:ext cx="1512168" cy="999876"/>
            <a:chOff x="467544" y="3501008"/>
            <a:chExt cx="1512168" cy="999876"/>
          </a:xfrm>
        </p:grpSpPr>
        <p:sp>
          <p:nvSpPr>
            <p:cNvPr id="17" name="Snip and Round Single Corner Rectangle 16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Right Arrow 23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ight Arrow 24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ight Arrow 25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ight Arrow 26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ight Arrow 27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2915816" y="2224738"/>
            <a:ext cx="1512168" cy="999876"/>
            <a:chOff x="467544" y="3501008"/>
            <a:chExt cx="1512168" cy="999876"/>
          </a:xfrm>
        </p:grpSpPr>
        <p:sp>
          <p:nvSpPr>
            <p:cNvPr id="30" name="Snip and Round Single Corner Rectangle 29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Right Arrow 36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ight Arrow 37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ight Arrow 38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ight Arrow 39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ight Arrow 40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2862604" y="908720"/>
            <a:ext cx="1512168" cy="999876"/>
            <a:chOff x="467544" y="3501008"/>
            <a:chExt cx="1512168" cy="999876"/>
          </a:xfrm>
        </p:grpSpPr>
        <p:sp>
          <p:nvSpPr>
            <p:cNvPr id="43" name="Snip and Round Single Corner Rectangle 42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Right Arrow 49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ight Arrow 52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ight Arrow 53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6381660" y="945782"/>
            <a:ext cx="1512168" cy="999876"/>
            <a:chOff x="467544" y="3501008"/>
            <a:chExt cx="1512168" cy="999876"/>
          </a:xfrm>
        </p:grpSpPr>
        <p:sp>
          <p:nvSpPr>
            <p:cNvPr id="56" name="Snip and Round Single Corner Rectangle 55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Right Arrow 62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ight Arrow 63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ight Arrow 64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ight Arrow 65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ight Arrow 66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8" name="Group 67"/>
          <p:cNvGrpSpPr/>
          <p:nvPr/>
        </p:nvGrpSpPr>
        <p:grpSpPr>
          <a:xfrm>
            <a:off x="2580111" y="3661919"/>
            <a:ext cx="1512168" cy="999876"/>
            <a:chOff x="467544" y="3501008"/>
            <a:chExt cx="1512168" cy="999876"/>
          </a:xfrm>
        </p:grpSpPr>
        <p:sp>
          <p:nvSpPr>
            <p:cNvPr id="69" name="Snip and Round Single Corner Rectangle 68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6" name="Right Arrow 75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ight Arrow 76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ight Arrow 77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ight Arrow 78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ight Arrow 79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1835720" y="4941168"/>
            <a:ext cx="1512168" cy="999876"/>
            <a:chOff x="467544" y="3501008"/>
            <a:chExt cx="1512168" cy="999876"/>
          </a:xfrm>
        </p:grpSpPr>
        <p:sp>
          <p:nvSpPr>
            <p:cNvPr id="82" name="Snip and Round Single Corner Rectangle 81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Rounded Rectangle 84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6" name="Rounded Rectangle 85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9" name="Right Arrow 88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ight Arrow 89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ight Arrow 90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ight Arrow 91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ight Arrow 92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4" name="Group 93"/>
          <p:cNvGrpSpPr/>
          <p:nvPr/>
        </p:nvGrpSpPr>
        <p:grpSpPr>
          <a:xfrm>
            <a:off x="4709705" y="3754517"/>
            <a:ext cx="1512168" cy="999876"/>
            <a:chOff x="467544" y="3501008"/>
            <a:chExt cx="1512168" cy="999876"/>
          </a:xfrm>
        </p:grpSpPr>
        <p:sp>
          <p:nvSpPr>
            <p:cNvPr id="95" name="Snip and Round Single Corner Rectangle 94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97" name="Rounded Rectangle 96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Rounded Rectangle 97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Rounded Rectangle 98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" name="Rounded Rectangle 99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2" name="Right Arrow 101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ight Arrow 102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ight Arrow 103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ight Arrow 104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ight Arrow 105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4716016" y="5021412"/>
            <a:ext cx="1512168" cy="999876"/>
            <a:chOff x="467544" y="3501008"/>
            <a:chExt cx="1512168" cy="999876"/>
          </a:xfrm>
        </p:grpSpPr>
        <p:sp>
          <p:nvSpPr>
            <p:cNvPr id="108" name="Snip and Round Single Corner Rectangle 107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10" name="Rounded Rectangle 109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" name="Rounded Rectangle 113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" name="Right Arrow 114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ight Arrow 115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ight Arrow 116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ight Arrow 117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ight Arrow 118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0" name="Group 119"/>
          <p:cNvGrpSpPr/>
          <p:nvPr/>
        </p:nvGrpSpPr>
        <p:grpSpPr>
          <a:xfrm>
            <a:off x="6516216" y="4554117"/>
            <a:ext cx="1512168" cy="999876"/>
            <a:chOff x="467544" y="3501008"/>
            <a:chExt cx="1512168" cy="999876"/>
          </a:xfrm>
        </p:grpSpPr>
        <p:sp>
          <p:nvSpPr>
            <p:cNvPr id="121" name="Snip and Round Single Corner Rectangle 120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2" name="Group 121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23" name="Rounded Rectangle 122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Rounded Rectangle 123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5" name="Rounded Rectangle 124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7" name="Rounded Rectangle 126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8" name="Right Arrow 127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ight Arrow 128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ight Arrow 129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ight Arrow 130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ight Arrow 131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3" name="Group 132"/>
          <p:cNvGrpSpPr/>
          <p:nvPr/>
        </p:nvGrpSpPr>
        <p:grpSpPr>
          <a:xfrm>
            <a:off x="5489707" y="2350789"/>
            <a:ext cx="1512168" cy="999876"/>
            <a:chOff x="467544" y="3501008"/>
            <a:chExt cx="1512168" cy="999876"/>
          </a:xfrm>
        </p:grpSpPr>
        <p:sp>
          <p:nvSpPr>
            <p:cNvPr id="134" name="Snip and Round Single Corner Rectangle 133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36" name="Rounded Rectangle 135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7" name="Rounded Rectangle 136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1" name="Right Arrow 140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ight Arrow 141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ight Arrow 142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ight Arrow 143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ight Arrow 144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6" name="Group 145"/>
          <p:cNvGrpSpPr/>
          <p:nvPr/>
        </p:nvGrpSpPr>
        <p:grpSpPr>
          <a:xfrm>
            <a:off x="7445693" y="2330915"/>
            <a:ext cx="1512168" cy="999876"/>
            <a:chOff x="467544" y="3501008"/>
            <a:chExt cx="1512168" cy="999876"/>
          </a:xfrm>
        </p:grpSpPr>
        <p:sp>
          <p:nvSpPr>
            <p:cNvPr id="147" name="Snip and Round Single Corner Rectangle 146"/>
            <p:cNvSpPr/>
            <p:nvPr/>
          </p:nvSpPr>
          <p:spPr>
            <a:xfrm>
              <a:off x="467544" y="3501008"/>
              <a:ext cx="1512168" cy="999876"/>
            </a:xfrm>
            <a:prstGeom prst="snip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539552" y="3581252"/>
              <a:ext cx="1368152" cy="864096"/>
              <a:chOff x="539552" y="1628800"/>
              <a:chExt cx="8424936" cy="2736304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539552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3152836" y="1628800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>
                <a:off x="1835696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2" name="Rounded Rectangle 151"/>
              <p:cNvSpPr/>
              <p:nvPr/>
            </p:nvSpPr>
            <p:spPr>
              <a:xfrm>
                <a:off x="4427984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3" name="Rounded Rectangle 152"/>
              <p:cNvSpPr/>
              <p:nvPr/>
            </p:nvSpPr>
            <p:spPr>
              <a:xfrm>
                <a:off x="7092280" y="3356992"/>
                <a:ext cx="1872208" cy="1008112"/>
              </a:xfrm>
              <a:prstGeom prst="roundRect">
                <a:avLst/>
              </a:prstGeom>
              <a:solidFill>
                <a:srgbClr val="0C7014"/>
              </a:solidFill>
              <a:ln>
                <a:solidFill>
                  <a:srgbClr val="0C701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4" name="Right Arrow 153"/>
              <p:cNvSpPr/>
              <p:nvPr/>
            </p:nvSpPr>
            <p:spPr>
              <a:xfrm>
                <a:off x="2483768" y="1988840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ight Arrow 154"/>
              <p:cNvSpPr/>
              <p:nvPr/>
            </p:nvSpPr>
            <p:spPr>
              <a:xfrm rot="7108128">
                <a:off x="2980305" y="2837957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ight Arrow 155"/>
              <p:cNvSpPr/>
              <p:nvPr/>
            </p:nvSpPr>
            <p:spPr>
              <a:xfrm>
                <a:off x="3792403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ight Arrow 156"/>
              <p:cNvSpPr/>
              <p:nvPr/>
            </p:nvSpPr>
            <p:spPr>
              <a:xfrm rot="13750932">
                <a:off x="4536472" y="2792544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ight Arrow 157"/>
              <p:cNvSpPr/>
              <p:nvPr/>
            </p:nvSpPr>
            <p:spPr>
              <a:xfrm>
                <a:off x="6444208" y="3753036"/>
                <a:ext cx="576064" cy="360040"/>
              </a:xfrm>
              <a:prstGeom prst="rightArrow">
                <a:avLst/>
              </a:prstGeom>
              <a:solidFill>
                <a:srgbClr val="14D72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66" name="Straight Arrow Connector 165"/>
          <p:cNvCxnSpPr/>
          <p:nvPr/>
        </p:nvCxnSpPr>
        <p:spPr>
          <a:xfrm>
            <a:off x="2471283" y="2204864"/>
            <a:ext cx="391321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>
            <a:off x="4700737" y="2186481"/>
            <a:ext cx="391321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>
            <a:off x="4139952" y="4861755"/>
            <a:ext cx="391321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>
            <a:off x="6974329" y="4698857"/>
            <a:ext cx="391321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 flipV="1">
            <a:off x="8246114" y="3501008"/>
            <a:ext cx="324012" cy="25350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2267744" y="3330791"/>
            <a:ext cx="0" cy="33112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907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br>
              <a:rPr lang="en-US" dirty="0" smtClean="0"/>
            </a:br>
            <a:r>
              <a:rPr lang="en-US" dirty="0" smtClean="0"/>
              <a:t>methodologies - 1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Waterfall model  </a:t>
            </a:r>
            <a:r>
              <a:rPr lang="en-US" sz="2400" dirty="0" smtClean="0"/>
              <a:t>(for example PRINCE2)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one series of </a:t>
            </a:r>
            <a:r>
              <a:rPr lang="en-US" sz="2400" dirty="0" smtClean="0"/>
              <a:t>subprojects (tasks) </a:t>
            </a:r>
            <a:r>
              <a:rPr lang="en-US" sz="2400" dirty="0"/>
              <a:t>after another in linear sequence </a:t>
            </a:r>
            <a:endParaRPr lang="en-US" sz="2400" dirty="0" smtClean="0"/>
          </a:p>
          <a:p>
            <a:r>
              <a:rPr lang="en-US" sz="2400" dirty="0"/>
              <a:t>each process is specified with its key inputs and outputs and with specific goals and activities </a:t>
            </a:r>
            <a:endParaRPr lang="en-US" sz="2400" dirty="0" smtClean="0"/>
          </a:p>
          <a:p>
            <a:r>
              <a:rPr lang="en-US" sz="2400" dirty="0"/>
              <a:t>works well for small, well defined projects </a:t>
            </a:r>
          </a:p>
        </p:txBody>
      </p:sp>
    </p:spTree>
    <p:extLst>
      <p:ext uri="{BB962C8B-B14F-4D97-AF65-F5344CB8AC3E}">
        <p14:creationId xmlns:p14="http://schemas.microsoft.com/office/powerpoint/2010/main" val="1384515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br>
              <a:rPr lang="en-US" dirty="0" smtClean="0"/>
            </a:br>
            <a:r>
              <a:rPr lang="en-US" dirty="0" smtClean="0"/>
              <a:t>methodologies - 2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Critical chain project management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Is considering resource limitation as key </a:t>
            </a:r>
            <a:r>
              <a:rPr lang="en-US" sz="2400" dirty="0" smtClean="0"/>
              <a:t>parameter,</a:t>
            </a:r>
            <a:endParaRPr lang="en-US" sz="2400" dirty="0" smtClean="0"/>
          </a:p>
          <a:p>
            <a:r>
              <a:rPr lang="en-US" sz="2400" dirty="0"/>
              <a:t>t</a:t>
            </a:r>
            <a:r>
              <a:rPr lang="en-US" sz="2400" dirty="0" smtClean="0"/>
              <a:t>o r</a:t>
            </a:r>
            <a:r>
              <a:rPr lang="en-US" sz="2400" dirty="0" smtClean="0"/>
              <a:t>educe </a:t>
            </a:r>
            <a:r>
              <a:rPr lang="en-US" sz="2400" dirty="0" smtClean="0"/>
              <a:t>uncertainties</a:t>
            </a:r>
          </a:p>
          <a:p>
            <a:r>
              <a:rPr lang="en-US" sz="2400" dirty="0" smtClean="0"/>
              <a:t>Identify priority tasks </a:t>
            </a:r>
            <a:r>
              <a:rPr lang="en-US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the critical </a:t>
            </a:r>
            <a:r>
              <a:rPr lang="en-US" sz="2400" dirty="0" smtClean="0"/>
              <a:t>chain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239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622</Words>
  <Application>Microsoft Macintosh PowerPoint</Application>
  <PresentationFormat>On-screen Show (4:3)</PresentationFormat>
  <Paragraphs>147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Management considerations</vt:lpstr>
      <vt:lpstr>PowerPoint Presentation</vt:lpstr>
      <vt:lpstr>PowerPoint Presentation</vt:lpstr>
      <vt:lpstr>Project management methodologies - 1</vt:lpstr>
      <vt:lpstr>Project management methodologies - 2</vt:lpstr>
      <vt:lpstr>PowerPoint Presentation</vt:lpstr>
      <vt:lpstr>Project management methodologies - 3</vt:lpstr>
      <vt:lpstr>Project management methodologies - 4</vt:lpstr>
      <vt:lpstr>PowerPoint Presentation</vt:lpstr>
      <vt:lpstr>PowerPoint Presentation</vt:lpstr>
      <vt:lpstr>Planning and design</vt:lpstr>
      <vt:lpstr>Execute and produce</vt:lpstr>
      <vt:lpstr>Monitoring and controlling</vt:lpstr>
      <vt:lpstr>Into operation or closure</vt:lpstr>
      <vt:lpstr>RI project management</vt:lpstr>
      <vt:lpstr>Perspectives in  RI project management</vt:lpstr>
      <vt:lpstr>Case studies</vt:lpstr>
      <vt:lpstr>Report to Governing Board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</dc:creator>
  <cp:lastModifiedBy>Wouter Los</cp:lastModifiedBy>
  <cp:revision>163</cp:revision>
  <dcterms:created xsi:type="dcterms:W3CDTF">2011-06-12T14:02:35Z</dcterms:created>
  <dcterms:modified xsi:type="dcterms:W3CDTF">2012-06-18T15:52:19Z</dcterms:modified>
</cp:coreProperties>
</file>