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62" r:id="rId2"/>
    <p:sldId id="275" r:id="rId3"/>
    <p:sldId id="276" r:id="rId4"/>
    <p:sldId id="281" r:id="rId5"/>
    <p:sldId id="279" r:id="rId6"/>
    <p:sldId id="280" r:id="rId7"/>
    <p:sldId id="285" r:id="rId8"/>
    <p:sldId id="286" r:id="rId9"/>
    <p:sldId id="283" r:id="rId10"/>
    <p:sldId id="284" r:id="rId1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F2E"/>
    <a:srgbClr val="E4A8A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856" autoAdjust="0"/>
    <p:restoredTop sz="94660"/>
  </p:normalViewPr>
  <p:slideViewPr>
    <p:cSldViewPr snapToObjects="1">
      <p:cViewPr>
        <p:scale>
          <a:sx n="85" d="100"/>
          <a:sy n="85" d="100"/>
        </p:scale>
        <p:origin x="-54" y="8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C05EA-D492-4EA3-903E-CD461CC7BC63}" type="datetimeFigureOut">
              <a:rPr lang="it-IT" smtClean="0"/>
              <a:pPr/>
              <a:t>12/03/2012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A2D326-233A-4335-85AD-541B153FE596}" type="slidenum">
              <a:rPr lang="it-IT" smtClean="0"/>
              <a:pPr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637630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C6A3F4-3DAF-C24F-A3EB-40D12BF6679D}" type="slidenum">
              <a:rPr lang="en-US"/>
              <a:pPr/>
              <a:t>2</a:t>
            </a:fld>
            <a:endParaRPr lang="en-US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74B2DF-8A41-9D44-8000-67EBD5E52D0C}" type="slidenum">
              <a:rPr lang="en-US"/>
              <a:pPr/>
              <a:t>3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9F482E-27E1-124B-9774-BF89BC66025C}" type="slidenum">
              <a:rPr lang="en-US"/>
              <a:pPr/>
              <a:t>4</a:t>
            </a:fld>
            <a:endParaRPr lang="en-US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F14262-6126-8243-8D45-2DD7C6737F3A}" type="slidenum">
              <a:rPr lang="en-US"/>
              <a:pPr/>
              <a:t>5</a:t>
            </a:fld>
            <a:endParaRPr 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085D6C-9B72-A74C-9DFB-DAC6DE321A60}" type="slidenum">
              <a:rPr lang="en-US"/>
              <a:pPr/>
              <a:t>6</a:t>
            </a:fld>
            <a:endParaRPr lang="en-US"/>
          </a:p>
        </p:txBody>
      </p:sp>
      <p:sp>
        <p:nvSpPr>
          <p:cNvPr id="3891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5DAAEC-94DA-1546-9B55-8BC02EF52D63}" type="slidenum">
              <a:rPr lang="en-US"/>
              <a:pPr/>
              <a:t>7</a:t>
            </a:fld>
            <a:endParaRPr lang="en-US"/>
          </a:p>
        </p:txBody>
      </p:sp>
      <p:sp>
        <p:nvSpPr>
          <p:cNvPr id="6553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DDABEB34-1070-BE42-9E29-E83FF1E37D87}" type="slidenum">
              <a:rPr lang="en-GB" sz="1200"/>
              <a:pPr algn="r"/>
              <a:t>7</a:t>
            </a:fld>
            <a:endParaRPr lang="en-GB" sz="1200"/>
          </a:p>
        </p:txBody>
      </p:sp>
      <p:sp>
        <p:nvSpPr>
          <p:cNvPr id="6554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 eaLnBrk="0" hangingPunct="0"/>
            <a:fld id="{942ABB9B-EF70-E441-A4A7-964BAF210A70}" type="slidenum">
              <a:rPr lang="en-US" sz="1200"/>
              <a:pPr algn="r" eaLnBrk="0" hangingPunct="0"/>
              <a:t>7</a:t>
            </a:fld>
            <a:endParaRPr lang="en-US" sz="1200"/>
          </a:p>
        </p:txBody>
      </p:sp>
      <p:sp>
        <p:nvSpPr>
          <p:cNvPr id="655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4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FC55A1-A0AE-AB49-8FA9-7D251C1063F9}" type="slidenum">
              <a:rPr lang="en-US"/>
              <a:pPr/>
              <a:t>8</a:t>
            </a:fld>
            <a:endParaRPr lang="en-US"/>
          </a:p>
        </p:txBody>
      </p:sp>
      <p:sp>
        <p:nvSpPr>
          <p:cNvPr id="675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073261-97CE-0F4E-A239-0E663D39A221}" type="slidenum">
              <a:rPr lang="en-US"/>
              <a:pPr/>
              <a:t>10</a:t>
            </a:fld>
            <a:endParaRPr lang="en-US"/>
          </a:p>
        </p:txBody>
      </p:sp>
      <p:sp>
        <p:nvSpPr>
          <p:cNvPr id="153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D1451-230F-4F58-A31D-DA495755295B}" type="datetime1">
              <a:rPr lang="en-US" smtClean="0"/>
              <a:pPr>
                <a:defRPr/>
              </a:pPr>
              <a:t>3/12/2012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RAMIRI2 Amsterdam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7E10B-DCFF-4F97-ADCB-2B258B3CF8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70FA1-290D-46B4-9362-5D9DDA9362C5}" type="datetime1">
              <a:rPr lang="en-US" smtClean="0"/>
              <a:pPr>
                <a:defRPr/>
              </a:pPr>
              <a:t>3/12/2012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RAMIRI2 Amsterdam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CAF3C-1A19-4911-A00C-43639A7188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DCE08-36CC-4496-BF87-0E0CC4E48FAD}" type="datetime1">
              <a:rPr lang="en-US" smtClean="0"/>
              <a:pPr>
                <a:defRPr/>
              </a:pPr>
              <a:t>3/12/2012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RAMIRI2 Amsterdam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CD559-096F-46D4-AEE1-4E182A368C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63240-1D90-47AC-BCDD-66FFF1947E92}" type="datetime1">
              <a:rPr lang="en-US" smtClean="0"/>
              <a:pPr>
                <a:defRPr/>
              </a:pPr>
              <a:t>3/12/2012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RAMIRI2 Amsterdam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ADE63-BD13-4856-89D1-0DE93A356C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A1237-B20E-4FD3-B8CA-6CE104B66C6C}" type="datetime1">
              <a:rPr lang="en-US" smtClean="0"/>
              <a:pPr>
                <a:defRPr/>
              </a:pPr>
              <a:t>3/12/2012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RAMIRI2 Amsterdam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D57D7F-C9C3-40BD-9A60-023FD19C66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522AF-4768-4A9B-B06D-FC37C43B9A4E}" type="datetime1">
              <a:rPr lang="en-US" smtClean="0"/>
              <a:pPr>
                <a:defRPr/>
              </a:pPr>
              <a:t>3/12/2012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RAMIRI2 Amsterdam 2011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62AB1-C2CA-4048-A7C0-6084DD0FDD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814FC-9D52-4B03-940B-1A8A6BDA42D3}" type="datetime1">
              <a:rPr lang="en-US" smtClean="0"/>
              <a:pPr>
                <a:defRPr/>
              </a:pPr>
              <a:t>3/12/2012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RAMIRI2 Amsterdam 2011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13A25-935E-40CB-B280-330C510B5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D3549-22E9-4A6F-B570-EC3F35B790C6}" type="datetime1">
              <a:rPr lang="en-US" smtClean="0"/>
              <a:pPr>
                <a:defRPr/>
              </a:pPr>
              <a:t>3/12/2012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RAMIRI2 Amsterdam 2011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5627A-5DB4-498C-8277-D78190B867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015C8-42FB-44B6-8FF1-B48939A9EFD4}" type="datetime1">
              <a:rPr lang="en-US" smtClean="0"/>
              <a:pPr>
                <a:defRPr/>
              </a:pPr>
              <a:t>3/12/2012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RAMIRI2 Amsterdam 2011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D94F3-A5D6-4AE5-8252-943CD2D818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65A48-1798-4541-9097-0F8BD6232C27}" type="datetime1">
              <a:rPr lang="en-US" smtClean="0"/>
              <a:pPr>
                <a:defRPr/>
              </a:pPr>
              <a:t>3/12/2012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RAMIRI2 Amsterdam 2011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7070A-7DE6-4076-B28F-4F6BE38C79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F9527-B637-4B99-BAA0-F1A321F99298}" type="datetime1">
              <a:rPr lang="en-US" smtClean="0"/>
              <a:pPr>
                <a:defRPr/>
              </a:pPr>
              <a:t>3/12/2012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RAMIRI2 Amsterdam 2011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246C2-6802-4119-9E30-F09F671CEE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0893BF6-5242-461F-B82F-324626F7B55A}" type="datetime1">
              <a:rPr lang="en-US" smtClean="0"/>
              <a:pPr>
                <a:defRPr/>
              </a:pPr>
              <a:t>3/12/2012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RAMIRI2 Amsterdam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7A2015-10B0-4A28-8601-470FB5ED12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6" descr="BG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-152400" y="3733800"/>
            <a:ext cx="9363075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7" descr="ramiri_lowres.jpg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6200" y="-609600"/>
            <a:ext cx="1981200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555361" y="2732727"/>
            <a:ext cx="60334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600" b="1" dirty="0" err="1" smtClean="0"/>
              <a:t>Legal</a:t>
            </a:r>
            <a:r>
              <a:rPr lang="it-IT" sz="3600" b="1" dirty="0" smtClean="0"/>
              <a:t> </a:t>
            </a:r>
            <a:r>
              <a:rPr lang="it-IT" sz="3600" b="1" dirty="0" err="1" smtClean="0"/>
              <a:t>issues</a:t>
            </a:r>
            <a:r>
              <a:rPr lang="it-IT" sz="3600" b="1" dirty="0" smtClean="0"/>
              <a:t> </a:t>
            </a:r>
            <a:r>
              <a:rPr lang="it-IT" sz="3600" b="1" dirty="0" err="1" smtClean="0"/>
              <a:t>of</a:t>
            </a:r>
            <a:r>
              <a:rPr lang="it-IT" sz="3600" b="1" dirty="0" smtClean="0"/>
              <a:t> </a:t>
            </a:r>
            <a:r>
              <a:rPr lang="it-IT" sz="3600" b="1" dirty="0" err="1" smtClean="0"/>
              <a:t>distributed</a:t>
            </a:r>
            <a:endParaRPr lang="it-IT" sz="3600" b="1" dirty="0" smtClean="0"/>
          </a:p>
          <a:p>
            <a:pPr algn="ctr"/>
            <a:r>
              <a:rPr lang="it-IT" sz="3600" b="1" dirty="0" err="1" smtClean="0"/>
              <a:t>research</a:t>
            </a:r>
            <a:r>
              <a:rPr lang="it-IT" sz="3600" b="1" dirty="0" smtClean="0"/>
              <a:t> </a:t>
            </a:r>
            <a:r>
              <a:rPr lang="it-IT" sz="3600" b="1" dirty="0" err="1" smtClean="0"/>
              <a:t>infrastructures</a:t>
            </a:r>
            <a:endParaRPr lang="it-IT" sz="3600" b="1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4676150" y="5283205"/>
            <a:ext cx="1846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it-IT" sz="2800" b="1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RAMIRI2 Prague 2013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743200" y="1524000"/>
            <a:ext cx="2286000" cy="685800"/>
          </a:xfrm>
          <a:prstGeom prst="rect">
            <a:avLst/>
          </a:prstGeom>
          <a:solidFill>
            <a:srgbClr val="F7BCB3"/>
          </a:solidFill>
          <a:ln w="9525">
            <a:solidFill>
              <a:srgbClr val="F7BCB3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1800" dirty="0" smtClean="0"/>
              <a:t>Governing </a:t>
            </a:r>
            <a:r>
              <a:rPr lang="en-US" dirty="0" smtClean="0"/>
              <a:t>Board</a:t>
            </a:r>
            <a:endParaRPr lang="en-US" sz="1800" dirty="0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2590800" y="2528887"/>
            <a:ext cx="2514600" cy="2895600"/>
          </a:xfrm>
          <a:prstGeom prst="rect">
            <a:avLst/>
          </a:prstGeom>
          <a:solidFill>
            <a:srgbClr val="AACBCE"/>
          </a:solidFill>
          <a:ln w="9525">
            <a:solidFill>
              <a:srgbClr val="D1ECDA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800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3092353" y="2743200"/>
            <a:ext cx="14460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1" hangingPunct="1"/>
            <a:r>
              <a:rPr lang="en-US" sz="1800" dirty="0" smtClean="0">
                <a:solidFill>
                  <a:srgbClr val="1F1F60"/>
                </a:solidFill>
              </a:rPr>
              <a:t>ERIC </a:t>
            </a:r>
          </a:p>
          <a:p>
            <a:pPr algn="ctr" eaLnBrk="1" hangingPunct="1"/>
            <a:r>
              <a:rPr lang="en-US" sz="1800" dirty="0" err="1" smtClean="0">
                <a:solidFill>
                  <a:srgbClr val="1F1F60"/>
                </a:solidFill>
              </a:rPr>
              <a:t>organisation</a:t>
            </a:r>
            <a:endParaRPr lang="en-US" sz="1800" dirty="0">
              <a:solidFill>
                <a:srgbClr val="272777"/>
              </a:solidFill>
            </a:endParaRPr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>
            <a:off x="3886200" y="2209800"/>
            <a:ext cx="0" cy="31908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3048000" y="3519487"/>
            <a:ext cx="1600200" cy="914400"/>
          </a:xfrm>
          <a:prstGeom prst="rect">
            <a:avLst/>
          </a:prstGeom>
          <a:solidFill>
            <a:srgbClr val="FED4C8"/>
          </a:solidFill>
          <a:ln w="9525">
            <a:solidFill>
              <a:srgbClr val="FED4C8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1800" dirty="0" smtClean="0"/>
              <a:t>Executive</a:t>
            </a:r>
          </a:p>
          <a:p>
            <a:pPr algn="ctr" eaLnBrk="1" hangingPunct="1"/>
            <a:r>
              <a:rPr lang="en-US" sz="1800" dirty="0" smtClean="0"/>
              <a:t>Management</a:t>
            </a:r>
            <a:endParaRPr lang="en-US" sz="1800" dirty="0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5334000" y="2986087"/>
            <a:ext cx="2514600" cy="1981200"/>
          </a:xfrm>
          <a:prstGeom prst="rect">
            <a:avLst/>
          </a:prstGeom>
          <a:solidFill>
            <a:srgbClr val="007272">
              <a:alpha val="70979"/>
            </a:srgbClr>
          </a:solidFill>
          <a:ln w="9525">
            <a:solidFill>
              <a:schemeClr val="accent3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1800" dirty="0">
                <a:solidFill>
                  <a:schemeClr val="bg1"/>
                </a:solidFill>
              </a:rPr>
              <a:t>(Independent)</a:t>
            </a:r>
          </a:p>
          <a:p>
            <a:pPr algn="ctr" eaLnBrk="1" hangingPunct="1"/>
            <a:r>
              <a:rPr lang="en-US" dirty="0" err="1">
                <a:solidFill>
                  <a:schemeClr val="bg1"/>
                </a:solidFill>
              </a:rPr>
              <a:t>C</a:t>
            </a:r>
            <a:r>
              <a:rPr lang="en-US" sz="1800" dirty="0" err="1" smtClean="0">
                <a:solidFill>
                  <a:schemeClr val="bg1"/>
                </a:solidFill>
              </a:rPr>
              <a:t>entres</a:t>
            </a:r>
            <a:endParaRPr lang="en-US" sz="1800" dirty="0"/>
          </a:p>
        </p:txBody>
      </p:sp>
      <p:sp>
        <p:nvSpPr>
          <p:cNvPr id="3083" name="AutoShape 11"/>
          <p:cNvSpPr>
            <a:spLocks noChangeArrowheads="1"/>
          </p:cNvSpPr>
          <p:nvPr/>
        </p:nvSpPr>
        <p:spPr bwMode="auto">
          <a:xfrm rot="5400000">
            <a:off x="5143500" y="2933700"/>
            <a:ext cx="152400" cy="838200"/>
          </a:xfrm>
          <a:prstGeom prst="upDownArrow">
            <a:avLst>
              <a:gd name="adj1" fmla="val 50000"/>
              <a:gd name="adj2" fmla="val 110000"/>
            </a:avLst>
          </a:prstGeom>
          <a:solidFill>
            <a:srgbClr val="00727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4" name="AutoShape 12"/>
          <p:cNvSpPr>
            <a:spLocks noChangeArrowheads="1"/>
          </p:cNvSpPr>
          <p:nvPr/>
        </p:nvSpPr>
        <p:spPr bwMode="auto">
          <a:xfrm rot="5400000">
            <a:off x="5143500" y="4229100"/>
            <a:ext cx="152400" cy="838200"/>
          </a:xfrm>
          <a:prstGeom prst="upDownArrow">
            <a:avLst>
              <a:gd name="adj1" fmla="val 50000"/>
              <a:gd name="adj2" fmla="val 110000"/>
            </a:avLst>
          </a:prstGeom>
          <a:solidFill>
            <a:srgbClr val="00727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5429250" y="2999601"/>
            <a:ext cx="191590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200" dirty="0" smtClean="0">
                <a:solidFill>
                  <a:schemeClr val="bg1"/>
                </a:solidFill>
              </a:rPr>
              <a:t>Service level agreements</a:t>
            </a:r>
            <a:endParaRPr lang="en-US" sz="1400" dirty="0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5495925" y="4662487"/>
            <a:ext cx="15906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200" dirty="0">
                <a:solidFill>
                  <a:schemeClr val="bg1"/>
                </a:solidFill>
              </a:rPr>
              <a:t>Operational relations</a:t>
            </a:r>
            <a:endParaRPr lang="en-US" sz="1400" dirty="0"/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auto">
          <a:xfrm>
            <a:off x="2743200" y="5715000"/>
            <a:ext cx="5029200" cy="685800"/>
          </a:xfrm>
          <a:prstGeom prst="rect">
            <a:avLst/>
          </a:prstGeom>
          <a:solidFill>
            <a:srgbClr val="007272"/>
          </a:solidFill>
          <a:ln w="9525">
            <a:solidFill>
              <a:srgbClr val="272777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1" hangingPunct="1"/>
            <a:endParaRPr lang="en-US" sz="1800"/>
          </a:p>
        </p:txBody>
      </p:sp>
      <p:sp>
        <p:nvSpPr>
          <p:cNvPr id="3091" name="Line 19"/>
          <p:cNvSpPr>
            <a:spLocks noChangeShapeType="1"/>
          </p:cNvSpPr>
          <p:nvPr/>
        </p:nvSpPr>
        <p:spPr bwMode="auto">
          <a:xfrm>
            <a:off x="6400800" y="4967287"/>
            <a:ext cx="0" cy="762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2" name="Text Box 20"/>
          <p:cNvSpPr txBox="1">
            <a:spLocks noChangeArrowheads="1"/>
          </p:cNvSpPr>
          <p:nvPr/>
        </p:nvSpPr>
        <p:spPr bwMode="auto">
          <a:xfrm>
            <a:off x="3765550" y="5881687"/>
            <a:ext cx="292129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000" dirty="0" smtClean="0">
                <a:solidFill>
                  <a:schemeClr val="bg1"/>
                </a:solidFill>
              </a:rPr>
              <a:t>Community (individuals)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743200" y="609600"/>
            <a:ext cx="4800600" cy="59293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1" hangingPunct="1"/>
            <a:r>
              <a:rPr lang="en-US" dirty="0" smtClean="0"/>
              <a:t>                                 </a:t>
            </a:r>
            <a:r>
              <a:rPr lang="en-US" sz="2400" dirty="0" smtClean="0"/>
              <a:t>Countries</a:t>
            </a:r>
            <a:endParaRPr lang="en-US" sz="2400" dirty="0"/>
          </a:p>
        </p:txBody>
      </p:sp>
      <p:sp>
        <p:nvSpPr>
          <p:cNvPr id="26" name="Line 19"/>
          <p:cNvSpPr>
            <a:spLocks noChangeShapeType="1"/>
          </p:cNvSpPr>
          <p:nvPr/>
        </p:nvSpPr>
        <p:spPr bwMode="auto">
          <a:xfrm>
            <a:off x="3886200" y="5424487"/>
            <a:ext cx="0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Line 5"/>
          <p:cNvSpPr>
            <a:spLocks noChangeShapeType="1"/>
          </p:cNvSpPr>
          <p:nvPr/>
        </p:nvSpPr>
        <p:spPr bwMode="auto">
          <a:xfrm>
            <a:off x="3886200" y="1202530"/>
            <a:ext cx="0" cy="31908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Line 5"/>
          <p:cNvSpPr>
            <a:spLocks noChangeShapeType="1"/>
          </p:cNvSpPr>
          <p:nvPr/>
        </p:nvSpPr>
        <p:spPr bwMode="auto">
          <a:xfrm>
            <a:off x="6400800" y="1204913"/>
            <a:ext cx="0" cy="178117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2819400" y="6477000"/>
            <a:ext cx="49313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“Apache” model, formalizing community power</a:t>
            </a:r>
            <a:endParaRPr lang="en-US" dirty="0"/>
          </a:p>
        </p:txBody>
      </p:sp>
      <p:sp>
        <p:nvSpPr>
          <p:cNvPr id="31" name="Curved Left Arrow 30"/>
          <p:cNvSpPr/>
          <p:nvPr/>
        </p:nvSpPr>
        <p:spPr>
          <a:xfrm flipH="1" flipV="1">
            <a:off x="2362200" y="5957887"/>
            <a:ext cx="457200" cy="747713"/>
          </a:xfrm>
          <a:prstGeom prst="curvedLeftArrow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3077" grpId="0" animBg="1"/>
      <p:bldP spid="3078" grpId="0" animBg="1"/>
      <p:bldP spid="3083" grpId="0" animBg="1"/>
      <p:bldP spid="3084" grpId="0" animBg="1"/>
      <p:bldP spid="3085" grpId="0"/>
      <p:bldP spid="3086" grpId="0"/>
      <p:bldP spid="3090" grpId="0" animBg="1"/>
      <p:bldP spid="3091" grpId="0" animBg="1"/>
      <p:bldP spid="3092" grpId="0"/>
      <p:bldP spid="26" grpId="0" animBg="1"/>
      <p:bldP spid="27" grpId="0" animBg="1"/>
      <p:bldP spid="28" grpId="0" animBg="1"/>
      <p:bldP spid="29" grpId="0"/>
      <p:bldP spid="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609600" indent="-609600"/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What </a:t>
            </a:r>
            <a:r>
              <a:rPr lang="en-US" sz="3600" dirty="0"/>
              <a:t>is a distributed</a:t>
            </a:r>
            <a:r>
              <a:rPr lang="en-US" sz="3600" dirty="0" smtClean="0"/>
              <a:t> </a:t>
            </a:r>
            <a:br>
              <a:rPr lang="en-US" sz="3600" dirty="0" smtClean="0"/>
            </a:br>
            <a:r>
              <a:rPr lang="en-US" sz="3600" dirty="0" smtClean="0"/>
              <a:t>research </a:t>
            </a:r>
            <a:r>
              <a:rPr lang="en-US" sz="3600" dirty="0"/>
              <a:t>infrastructure?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3733800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n-US" sz="2400" u="sng" dirty="0"/>
              <a:t>ESFRI</a:t>
            </a:r>
          </a:p>
          <a:p>
            <a:pPr marL="263525" indent="-263525">
              <a:lnSpc>
                <a:spcPct val="90000"/>
              </a:lnSpc>
            </a:pPr>
            <a:r>
              <a:rPr lang="en-US" sz="2000" dirty="0"/>
              <a:t>When a research infrastructure is structured with </a:t>
            </a:r>
            <a:r>
              <a:rPr lang="en-US" sz="2000" i="1" dirty="0"/>
              <a:t>more than one site</a:t>
            </a:r>
            <a:r>
              <a:rPr lang="en-US" sz="2000" dirty="0"/>
              <a:t> it </a:t>
            </a:r>
            <a:r>
              <a:rPr lang="en-US" sz="2000" dirty="0" smtClean="0"/>
              <a:t>can </a:t>
            </a:r>
            <a:r>
              <a:rPr lang="en-US" sz="2000" dirty="0"/>
              <a:t>be defined as a distributed infrastructure.</a:t>
            </a:r>
          </a:p>
          <a:p>
            <a:pPr marL="263525" indent="-263525">
              <a:lnSpc>
                <a:spcPct val="90000"/>
              </a:lnSpc>
            </a:pPr>
            <a:r>
              <a:rPr lang="en-US" sz="2000" dirty="0"/>
              <a:t>A European distributed infrastructure is a </a:t>
            </a:r>
            <a:r>
              <a:rPr lang="en-US" sz="2000" i="1" dirty="0"/>
              <a:t>singular</a:t>
            </a:r>
            <a:r>
              <a:rPr lang="en-US" sz="2000" dirty="0"/>
              <a:t> research infrastructure, having a </a:t>
            </a:r>
            <a:r>
              <a:rPr lang="en-US" sz="2000" i="1" dirty="0"/>
              <a:t>unique name and legal status</a:t>
            </a:r>
            <a:r>
              <a:rPr lang="en-US" sz="2000" dirty="0"/>
              <a:t>, etc</a:t>
            </a:r>
            <a:r>
              <a:rPr lang="en-US" sz="2000" dirty="0" smtClean="0"/>
              <a:t>.</a:t>
            </a:r>
          </a:p>
          <a:p>
            <a:pPr marL="0" indent="0">
              <a:lnSpc>
                <a:spcPct val="90000"/>
              </a:lnSpc>
              <a:buFontTx/>
              <a:buNone/>
            </a:pPr>
            <a:endParaRPr lang="en-US" sz="1600" dirty="0" smtClean="0"/>
          </a:p>
          <a:p>
            <a:pPr marL="0" indent="0">
              <a:lnSpc>
                <a:spcPct val="90000"/>
              </a:lnSpc>
              <a:buFontTx/>
              <a:buNone/>
            </a:pPr>
            <a:endParaRPr lang="en-US" sz="1600" dirty="0" smtClean="0"/>
          </a:p>
          <a:p>
            <a:pPr marL="0" indent="0">
              <a:buNone/>
            </a:pPr>
            <a:r>
              <a:rPr lang="en-US" sz="2400" u="sng" dirty="0" smtClean="0"/>
              <a:t>ERIC Council regulation</a:t>
            </a:r>
            <a:endParaRPr lang="en-US" sz="2400" dirty="0" smtClean="0"/>
          </a:p>
          <a:p>
            <a:pPr marL="0" indent="0">
              <a:buNone/>
            </a:pPr>
            <a:r>
              <a:rPr lang="en-US" sz="2000" dirty="0" smtClean="0"/>
              <a:t>Art 2 (definitions): ... Such infrastructures may be ‘single-sited’ or ‘distributed’ (an </a:t>
            </a:r>
            <a:r>
              <a:rPr lang="en-US" sz="2000" dirty="0" err="1" smtClean="0"/>
              <a:t>organised</a:t>
            </a:r>
            <a:r>
              <a:rPr lang="en-US" sz="2000" dirty="0" smtClean="0"/>
              <a:t> network of resources)</a:t>
            </a:r>
          </a:p>
          <a:p>
            <a:pPr marL="0" indent="0">
              <a:lnSpc>
                <a:spcPct val="90000"/>
              </a:lnSpc>
              <a:buFontTx/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228600"/>
            <a:ext cx="8229600" cy="1143000"/>
          </a:xfrm>
        </p:spPr>
        <p:txBody>
          <a:bodyPr/>
          <a:lstStyle/>
          <a:p>
            <a:r>
              <a:rPr lang="en-US" sz="3600" dirty="0" smtClean="0"/>
              <a:t>Models </a:t>
            </a:r>
            <a:r>
              <a:rPr lang="en-US" sz="3600" dirty="0"/>
              <a:t>of distributed research infrastructures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914400" y="4479925"/>
            <a:ext cx="1295400" cy="1219200"/>
            <a:chOff x="480" y="3216"/>
            <a:chExt cx="816" cy="768"/>
          </a:xfrm>
        </p:grpSpPr>
        <p:sp>
          <p:nvSpPr>
            <p:cNvPr id="6149" name="Oval 5"/>
            <p:cNvSpPr>
              <a:spLocks noChangeArrowheads="1"/>
            </p:cNvSpPr>
            <p:nvPr/>
          </p:nvSpPr>
          <p:spPr bwMode="auto">
            <a:xfrm>
              <a:off x="672" y="3312"/>
              <a:ext cx="96" cy="96"/>
            </a:xfrm>
            <a:prstGeom prst="ellipse">
              <a:avLst/>
            </a:prstGeom>
            <a:solidFill>
              <a:srgbClr val="D5E1E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0" name="Oval 6"/>
            <p:cNvSpPr>
              <a:spLocks noChangeArrowheads="1"/>
            </p:cNvSpPr>
            <p:nvPr/>
          </p:nvSpPr>
          <p:spPr bwMode="auto">
            <a:xfrm>
              <a:off x="1008" y="3312"/>
              <a:ext cx="96" cy="96"/>
            </a:xfrm>
            <a:prstGeom prst="ellipse">
              <a:avLst/>
            </a:prstGeom>
            <a:solidFill>
              <a:srgbClr val="D5E1E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1" name="Oval 7"/>
            <p:cNvSpPr>
              <a:spLocks noChangeArrowheads="1"/>
            </p:cNvSpPr>
            <p:nvPr/>
          </p:nvSpPr>
          <p:spPr bwMode="auto">
            <a:xfrm>
              <a:off x="576" y="3600"/>
              <a:ext cx="96" cy="96"/>
            </a:xfrm>
            <a:prstGeom prst="ellipse">
              <a:avLst/>
            </a:prstGeom>
            <a:solidFill>
              <a:srgbClr val="D5E1E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2" name="Oval 8"/>
            <p:cNvSpPr>
              <a:spLocks noChangeArrowheads="1"/>
            </p:cNvSpPr>
            <p:nvPr/>
          </p:nvSpPr>
          <p:spPr bwMode="auto">
            <a:xfrm>
              <a:off x="864" y="3792"/>
              <a:ext cx="96" cy="96"/>
            </a:xfrm>
            <a:prstGeom prst="ellipse">
              <a:avLst/>
            </a:prstGeom>
            <a:solidFill>
              <a:srgbClr val="D5E1E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3" name="Oval 9"/>
            <p:cNvSpPr>
              <a:spLocks noChangeArrowheads="1"/>
            </p:cNvSpPr>
            <p:nvPr/>
          </p:nvSpPr>
          <p:spPr bwMode="auto">
            <a:xfrm>
              <a:off x="1152" y="3600"/>
              <a:ext cx="96" cy="96"/>
            </a:xfrm>
            <a:prstGeom prst="ellipse">
              <a:avLst/>
            </a:prstGeom>
            <a:solidFill>
              <a:srgbClr val="D5E1E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4" name="Oval 10"/>
            <p:cNvSpPr>
              <a:spLocks noChangeArrowheads="1"/>
            </p:cNvSpPr>
            <p:nvPr/>
          </p:nvSpPr>
          <p:spPr bwMode="auto">
            <a:xfrm>
              <a:off x="864" y="3552"/>
              <a:ext cx="96" cy="96"/>
            </a:xfrm>
            <a:prstGeom prst="ellipse">
              <a:avLst/>
            </a:prstGeom>
            <a:solidFill>
              <a:srgbClr val="E31E1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5" name="Line 11"/>
            <p:cNvSpPr>
              <a:spLocks noChangeShapeType="1"/>
            </p:cNvSpPr>
            <p:nvPr/>
          </p:nvSpPr>
          <p:spPr bwMode="auto">
            <a:xfrm>
              <a:off x="768" y="3408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6" name="Line 12"/>
            <p:cNvSpPr>
              <a:spLocks noChangeShapeType="1"/>
            </p:cNvSpPr>
            <p:nvPr/>
          </p:nvSpPr>
          <p:spPr bwMode="auto">
            <a:xfrm flipH="1">
              <a:off x="912" y="3408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7" name="Line 13"/>
            <p:cNvSpPr>
              <a:spLocks noChangeShapeType="1"/>
            </p:cNvSpPr>
            <p:nvPr/>
          </p:nvSpPr>
          <p:spPr bwMode="auto">
            <a:xfrm>
              <a:off x="960" y="3600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8" name="Line 14"/>
            <p:cNvSpPr>
              <a:spLocks noChangeShapeType="1"/>
            </p:cNvSpPr>
            <p:nvPr/>
          </p:nvSpPr>
          <p:spPr bwMode="auto">
            <a:xfrm>
              <a:off x="912" y="364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59" name="Line 15"/>
            <p:cNvSpPr>
              <a:spLocks noChangeShapeType="1"/>
            </p:cNvSpPr>
            <p:nvPr/>
          </p:nvSpPr>
          <p:spPr bwMode="auto">
            <a:xfrm flipH="1">
              <a:off x="672" y="3600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60" name="Oval 16"/>
            <p:cNvSpPr>
              <a:spLocks noChangeArrowheads="1"/>
            </p:cNvSpPr>
            <p:nvPr/>
          </p:nvSpPr>
          <p:spPr bwMode="auto">
            <a:xfrm>
              <a:off x="480" y="3216"/>
              <a:ext cx="816" cy="768"/>
            </a:xfrm>
            <a:prstGeom prst="ellipse">
              <a:avLst/>
            </a:prstGeom>
            <a:noFill/>
            <a:ln w="28575">
              <a:solidFill>
                <a:srgbClr val="E31E1E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1066800" y="3184525"/>
            <a:ext cx="1066800" cy="914400"/>
            <a:chOff x="528" y="2160"/>
            <a:chExt cx="672" cy="576"/>
          </a:xfrm>
        </p:grpSpPr>
        <p:sp>
          <p:nvSpPr>
            <p:cNvPr id="6162" name="Oval 18"/>
            <p:cNvSpPr>
              <a:spLocks noChangeArrowheads="1"/>
            </p:cNvSpPr>
            <p:nvPr/>
          </p:nvSpPr>
          <p:spPr bwMode="auto">
            <a:xfrm>
              <a:off x="624" y="2160"/>
              <a:ext cx="96" cy="96"/>
            </a:xfrm>
            <a:prstGeom prst="ellipse">
              <a:avLst/>
            </a:prstGeom>
            <a:solidFill>
              <a:srgbClr val="D5E1E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63" name="Oval 19"/>
            <p:cNvSpPr>
              <a:spLocks noChangeArrowheads="1"/>
            </p:cNvSpPr>
            <p:nvPr/>
          </p:nvSpPr>
          <p:spPr bwMode="auto">
            <a:xfrm>
              <a:off x="960" y="2160"/>
              <a:ext cx="96" cy="96"/>
            </a:xfrm>
            <a:prstGeom prst="ellipse">
              <a:avLst/>
            </a:prstGeom>
            <a:solidFill>
              <a:srgbClr val="D5E1E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64" name="Oval 20"/>
            <p:cNvSpPr>
              <a:spLocks noChangeArrowheads="1"/>
            </p:cNvSpPr>
            <p:nvPr/>
          </p:nvSpPr>
          <p:spPr bwMode="auto">
            <a:xfrm>
              <a:off x="528" y="2448"/>
              <a:ext cx="96" cy="96"/>
            </a:xfrm>
            <a:prstGeom prst="ellipse">
              <a:avLst/>
            </a:prstGeom>
            <a:solidFill>
              <a:srgbClr val="D5E1E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65" name="Oval 21"/>
            <p:cNvSpPr>
              <a:spLocks noChangeArrowheads="1"/>
            </p:cNvSpPr>
            <p:nvPr/>
          </p:nvSpPr>
          <p:spPr bwMode="auto">
            <a:xfrm>
              <a:off x="816" y="2640"/>
              <a:ext cx="96" cy="96"/>
            </a:xfrm>
            <a:prstGeom prst="ellipse">
              <a:avLst/>
            </a:prstGeom>
            <a:solidFill>
              <a:srgbClr val="D5E1E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66" name="Oval 22"/>
            <p:cNvSpPr>
              <a:spLocks noChangeArrowheads="1"/>
            </p:cNvSpPr>
            <p:nvPr/>
          </p:nvSpPr>
          <p:spPr bwMode="auto">
            <a:xfrm>
              <a:off x="1104" y="2448"/>
              <a:ext cx="96" cy="96"/>
            </a:xfrm>
            <a:prstGeom prst="ellipse">
              <a:avLst/>
            </a:prstGeom>
            <a:solidFill>
              <a:srgbClr val="D5E1E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67" name="Oval 23"/>
            <p:cNvSpPr>
              <a:spLocks noChangeArrowheads="1"/>
            </p:cNvSpPr>
            <p:nvPr/>
          </p:nvSpPr>
          <p:spPr bwMode="auto">
            <a:xfrm>
              <a:off x="816" y="2400"/>
              <a:ext cx="96" cy="96"/>
            </a:xfrm>
            <a:prstGeom prst="ellipse">
              <a:avLst/>
            </a:prstGeom>
            <a:solidFill>
              <a:srgbClr val="E31E1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68" name="Line 24"/>
            <p:cNvSpPr>
              <a:spLocks noChangeShapeType="1"/>
            </p:cNvSpPr>
            <p:nvPr/>
          </p:nvSpPr>
          <p:spPr bwMode="auto">
            <a:xfrm>
              <a:off x="720" y="2256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69" name="Line 25"/>
            <p:cNvSpPr>
              <a:spLocks noChangeShapeType="1"/>
            </p:cNvSpPr>
            <p:nvPr/>
          </p:nvSpPr>
          <p:spPr bwMode="auto">
            <a:xfrm flipH="1">
              <a:off x="864" y="2256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70" name="Line 26"/>
            <p:cNvSpPr>
              <a:spLocks noChangeShapeType="1"/>
            </p:cNvSpPr>
            <p:nvPr/>
          </p:nvSpPr>
          <p:spPr bwMode="auto">
            <a:xfrm flipV="1">
              <a:off x="624" y="2448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71" name="Line 27"/>
            <p:cNvSpPr>
              <a:spLocks noChangeShapeType="1"/>
            </p:cNvSpPr>
            <p:nvPr/>
          </p:nvSpPr>
          <p:spPr bwMode="auto">
            <a:xfrm>
              <a:off x="912" y="2448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72" name="Line 28"/>
            <p:cNvSpPr>
              <a:spLocks noChangeShapeType="1"/>
            </p:cNvSpPr>
            <p:nvPr/>
          </p:nvSpPr>
          <p:spPr bwMode="auto">
            <a:xfrm>
              <a:off x="864" y="249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990600" y="1660525"/>
            <a:ext cx="1066800" cy="914400"/>
            <a:chOff x="576" y="912"/>
            <a:chExt cx="672" cy="576"/>
          </a:xfrm>
        </p:grpSpPr>
        <p:sp>
          <p:nvSpPr>
            <p:cNvPr id="6174" name="Line 30"/>
            <p:cNvSpPr>
              <a:spLocks noChangeShapeType="1"/>
            </p:cNvSpPr>
            <p:nvPr/>
          </p:nvSpPr>
          <p:spPr bwMode="auto">
            <a:xfrm>
              <a:off x="768" y="1008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75" name="Oval 31"/>
            <p:cNvSpPr>
              <a:spLocks noChangeArrowheads="1"/>
            </p:cNvSpPr>
            <p:nvPr/>
          </p:nvSpPr>
          <p:spPr bwMode="auto">
            <a:xfrm>
              <a:off x="672" y="912"/>
              <a:ext cx="96" cy="96"/>
            </a:xfrm>
            <a:prstGeom prst="ellipse">
              <a:avLst/>
            </a:prstGeom>
            <a:solidFill>
              <a:srgbClr val="D5E1E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76" name="Oval 32"/>
            <p:cNvSpPr>
              <a:spLocks noChangeArrowheads="1"/>
            </p:cNvSpPr>
            <p:nvPr/>
          </p:nvSpPr>
          <p:spPr bwMode="auto">
            <a:xfrm>
              <a:off x="1008" y="912"/>
              <a:ext cx="96" cy="96"/>
            </a:xfrm>
            <a:prstGeom prst="ellipse">
              <a:avLst/>
            </a:prstGeom>
            <a:solidFill>
              <a:srgbClr val="D5E1E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77" name="Oval 33"/>
            <p:cNvSpPr>
              <a:spLocks noChangeArrowheads="1"/>
            </p:cNvSpPr>
            <p:nvPr/>
          </p:nvSpPr>
          <p:spPr bwMode="auto">
            <a:xfrm>
              <a:off x="576" y="1200"/>
              <a:ext cx="96" cy="96"/>
            </a:xfrm>
            <a:prstGeom prst="ellipse">
              <a:avLst/>
            </a:prstGeom>
            <a:solidFill>
              <a:srgbClr val="D5E1E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78" name="Oval 34"/>
            <p:cNvSpPr>
              <a:spLocks noChangeArrowheads="1"/>
            </p:cNvSpPr>
            <p:nvPr/>
          </p:nvSpPr>
          <p:spPr bwMode="auto">
            <a:xfrm>
              <a:off x="864" y="1392"/>
              <a:ext cx="96" cy="96"/>
            </a:xfrm>
            <a:prstGeom prst="ellipse">
              <a:avLst/>
            </a:prstGeom>
            <a:solidFill>
              <a:srgbClr val="D5E1E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79" name="Oval 35"/>
            <p:cNvSpPr>
              <a:spLocks noChangeArrowheads="1"/>
            </p:cNvSpPr>
            <p:nvPr/>
          </p:nvSpPr>
          <p:spPr bwMode="auto">
            <a:xfrm>
              <a:off x="1152" y="1200"/>
              <a:ext cx="96" cy="96"/>
            </a:xfrm>
            <a:prstGeom prst="ellipse">
              <a:avLst/>
            </a:prstGeom>
            <a:solidFill>
              <a:srgbClr val="E31E1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80" name="Oval 36"/>
            <p:cNvSpPr>
              <a:spLocks noChangeArrowheads="1"/>
            </p:cNvSpPr>
            <p:nvPr/>
          </p:nvSpPr>
          <p:spPr bwMode="auto">
            <a:xfrm>
              <a:off x="864" y="1152"/>
              <a:ext cx="96" cy="96"/>
            </a:xfrm>
            <a:prstGeom prst="ellipse">
              <a:avLst/>
            </a:prstGeom>
            <a:solidFill>
              <a:srgbClr val="D5E1E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81" name="Line 37"/>
            <p:cNvSpPr>
              <a:spLocks noChangeShapeType="1"/>
            </p:cNvSpPr>
            <p:nvPr/>
          </p:nvSpPr>
          <p:spPr bwMode="auto">
            <a:xfrm>
              <a:off x="768" y="96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82" name="Line 38"/>
            <p:cNvSpPr>
              <a:spLocks noChangeShapeType="1"/>
            </p:cNvSpPr>
            <p:nvPr/>
          </p:nvSpPr>
          <p:spPr bwMode="auto">
            <a:xfrm flipH="1">
              <a:off x="624" y="10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83" name="Line 39"/>
            <p:cNvSpPr>
              <a:spLocks noChangeShapeType="1"/>
            </p:cNvSpPr>
            <p:nvPr/>
          </p:nvSpPr>
          <p:spPr bwMode="auto">
            <a:xfrm flipH="1">
              <a:off x="960" y="1296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84" name="Line 40"/>
            <p:cNvSpPr>
              <a:spLocks noChangeShapeType="1"/>
            </p:cNvSpPr>
            <p:nvPr/>
          </p:nvSpPr>
          <p:spPr bwMode="auto">
            <a:xfrm flipH="1">
              <a:off x="960" y="1008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85" name="Line 41"/>
            <p:cNvSpPr>
              <a:spLocks noChangeShapeType="1"/>
            </p:cNvSpPr>
            <p:nvPr/>
          </p:nvSpPr>
          <p:spPr bwMode="auto">
            <a:xfrm flipV="1">
              <a:off x="672" y="1200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86" name="Line 42"/>
            <p:cNvSpPr>
              <a:spLocks noChangeShapeType="1"/>
            </p:cNvSpPr>
            <p:nvPr/>
          </p:nvSpPr>
          <p:spPr bwMode="auto">
            <a:xfrm>
              <a:off x="672" y="1296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87" name="Line 43"/>
            <p:cNvSpPr>
              <a:spLocks noChangeShapeType="1"/>
            </p:cNvSpPr>
            <p:nvPr/>
          </p:nvSpPr>
          <p:spPr bwMode="auto">
            <a:xfrm>
              <a:off x="960" y="1200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88" name="Line 44"/>
            <p:cNvSpPr>
              <a:spLocks noChangeShapeType="1"/>
            </p:cNvSpPr>
            <p:nvPr/>
          </p:nvSpPr>
          <p:spPr bwMode="auto">
            <a:xfrm>
              <a:off x="1056" y="1008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89" name="Line 45"/>
            <p:cNvSpPr>
              <a:spLocks noChangeShapeType="1"/>
            </p:cNvSpPr>
            <p:nvPr/>
          </p:nvSpPr>
          <p:spPr bwMode="auto">
            <a:xfrm flipV="1">
              <a:off x="672" y="1248"/>
              <a:ext cx="43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90" name="Line 46"/>
            <p:cNvSpPr>
              <a:spLocks noChangeShapeType="1"/>
            </p:cNvSpPr>
            <p:nvPr/>
          </p:nvSpPr>
          <p:spPr bwMode="auto">
            <a:xfrm>
              <a:off x="720" y="1008"/>
              <a:ext cx="192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91" name="Line 47"/>
            <p:cNvSpPr>
              <a:spLocks noChangeShapeType="1"/>
            </p:cNvSpPr>
            <p:nvPr/>
          </p:nvSpPr>
          <p:spPr bwMode="auto">
            <a:xfrm flipH="1">
              <a:off x="912" y="1008"/>
              <a:ext cx="144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212" name="Rectangle 68"/>
          <p:cNvSpPr>
            <a:spLocks noChangeArrowheads="1"/>
          </p:cNvSpPr>
          <p:nvPr/>
        </p:nvSpPr>
        <p:spPr bwMode="auto">
          <a:xfrm>
            <a:off x="2590800" y="1660525"/>
            <a:ext cx="4611688" cy="825500"/>
          </a:xfrm>
          <a:prstGeom prst="rect">
            <a:avLst/>
          </a:prstGeom>
          <a:solidFill>
            <a:srgbClr val="FEE2EF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Loose interconnected network nodes.</a:t>
            </a:r>
          </a:p>
          <a:p>
            <a:r>
              <a:rPr lang="en-US" sz="1600"/>
              <a:t>One (or a few) nodes support the coordination of </a:t>
            </a:r>
          </a:p>
          <a:p>
            <a:r>
              <a:rPr lang="en-US" sz="1600"/>
              <a:t>common operations.</a:t>
            </a:r>
          </a:p>
        </p:txBody>
      </p:sp>
      <p:sp>
        <p:nvSpPr>
          <p:cNvPr id="6213" name="Rectangle 69"/>
          <p:cNvSpPr>
            <a:spLocks noChangeArrowheads="1"/>
          </p:cNvSpPr>
          <p:nvPr/>
        </p:nvSpPr>
        <p:spPr bwMode="auto">
          <a:xfrm>
            <a:off x="2590800" y="3184525"/>
            <a:ext cx="5086350" cy="825500"/>
          </a:xfrm>
          <a:prstGeom prst="rect">
            <a:avLst/>
          </a:prstGeom>
          <a:solidFill>
            <a:srgbClr val="FEE2EF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Hub and spokes with dependent operational relations. </a:t>
            </a:r>
          </a:p>
          <a:p>
            <a:r>
              <a:rPr lang="en-US" sz="1600"/>
              <a:t>But spokes are not necessarily “owned” by the hub.</a:t>
            </a:r>
          </a:p>
          <a:p>
            <a:r>
              <a:rPr lang="en-US" sz="1600"/>
              <a:t>Often e-Infrastructures.</a:t>
            </a:r>
            <a:endParaRPr lang="en-US" sz="1600" u="sng"/>
          </a:p>
        </p:txBody>
      </p:sp>
      <p:sp>
        <p:nvSpPr>
          <p:cNvPr id="6214" name="Rectangle 70"/>
          <p:cNvSpPr>
            <a:spLocks noChangeArrowheads="1"/>
          </p:cNvSpPr>
          <p:nvPr/>
        </p:nvSpPr>
        <p:spPr bwMode="auto">
          <a:xfrm>
            <a:off x="2590800" y="4784725"/>
            <a:ext cx="5638800" cy="581025"/>
          </a:xfrm>
          <a:prstGeom prst="rect">
            <a:avLst/>
          </a:prstGeom>
          <a:solidFill>
            <a:srgbClr val="FEE2EF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/>
              <a:t>Multiple sites infrastructure, with different places of operation</a:t>
            </a:r>
          </a:p>
          <a:p>
            <a:r>
              <a:rPr lang="en-US" sz="1600"/>
              <a:t>and a coordinating mechanism.</a:t>
            </a:r>
          </a:p>
        </p:txBody>
      </p:sp>
      <p:sp>
        <p:nvSpPr>
          <p:cNvPr id="6215" name="Rectangle 71"/>
          <p:cNvSpPr>
            <a:spLocks noChangeArrowheads="1"/>
          </p:cNvSpPr>
          <p:nvPr/>
        </p:nvSpPr>
        <p:spPr bwMode="auto">
          <a:xfrm>
            <a:off x="685800" y="2879725"/>
            <a:ext cx="7696200" cy="3124200"/>
          </a:xfrm>
          <a:prstGeom prst="rect">
            <a:avLst/>
          </a:prstGeom>
          <a:noFill/>
          <a:ln w="57150">
            <a:solidFill>
              <a:schemeClr val="folHlink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Mixed model</a:t>
            </a:r>
            <a:endParaRPr lang="en-US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505200" y="3505200"/>
            <a:ext cx="1295400" cy="1219200"/>
            <a:chOff x="480" y="3216"/>
            <a:chExt cx="816" cy="768"/>
          </a:xfrm>
        </p:grpSpPr>
        <p:sp>
          <p:nvSpPr>
            <p:cNvPr id="178181" name="Oval 5"/>
            <p:cNvSpPr>
              <a:spLocks noChangeArrowheads="1"/>
            </p:cNvSpPr>
            <p:nvPr/>
          </p:nvSpPr>
          <p:spPr bwMode="auto">
            <a:xfrm>
              <a:off x="672" y="3312"/>
              <a:ext cx="96" cy="96"/>
            </a:xfrm>
            <a:prstGeom prst="ellipse">
              <a:avLst/>
            </a:prstGeom>
            <a:solidFill>
              <a:srgbClr val="D5E1E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182" name="Oval 6"/>
            <p:cNvSpPr>
              <a:spLocks noChangeArrowheads="1"/>
            </p:cNvSpPr>
            <p:nvPr/>
          </p:nvSpPr>
          <p:spPr bwMode="auto">
            <a:xfrm>
              <a:off x="1008" y="3312"/>
              <a:ext cx="96" cy="96"/>
            </a:xfrm>
            <a:prstGeom prst="ellipse">
              <a:avLst/>
            </a:prstGeom>
            <a:solidFill>
              <a:srgbClr val="D5E1E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183" name="Oval 7"/>
            <p:cNvSpPr>
              <a:spLocks noChangeArrowheads="1"/>
            </p:cNvSpPr>
            <p:nvPr/>
          </p:nvSpPr>
          <p:spPr bwMode="auto">
            <a:xfrm>
              <a:off x="576" y="3600"/>
              <a:ext cx="96" cy="96"/>
            </a:xfrm>
            <a:prstGeom prst="ellipse">
              <a:avLst/>
            </a:prstGeom>
            <a:solidFill>
              <a:srgbClr val="D5E1E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184" name="Oval 8"/>
            <p:cNvSpPr>
              <a:spLocks noChangeArrowheads="1"/>
            </p:cNvSpPr>
            <p:nvPr/>
          </p:nvSpPr>
          <p:spPr bwMode="auto">
            <a:xfrm>
              <a:off x="864" y="3792"/>
              <a:ext cx="96" cy="96"/>
            </a:xfrm>
            <a:prstGeom prst="ellipse">
              <a:avLst/>
            </a:prstGeom>
            <a:solidFill>
              <a:srgbClr val="D5E1E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185" name="Oval 9"/>
            <p:cNvSpPr>
              <a:spLocks noChangeArrowheads="1"/>
            </p:cNvSpPr>
            <p:nvPr/>
          </p:nvSpPr>
          <p:spPr bwMode="auto">
            <a:xfrm>
              <a:off x="1152" y="3600"/>
              <a:ext cx="96" cy="96"/>
            </a:xfrm>
            <a:prstGeom prst="ellipse">
              <a:avLst/>
            </a:prstGeom>
            <a:solidFill>
              <a:srgbClr val="D5E1E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186" name="Oval 10"/>
            <p:cNvSpPr>
              <a:spLocks noChangeArrowheads="1"/>
            </p:cNvSpPr>
            <p:nvPr/>
          </p:nvSpPr>
          <p:spPr bwMode="auto">
            <a:xfrm>
              <a:off x="864" y="3552"/>
              <a:ext cx="96" cy="96"/>
            </a:xfrm>
            <a:prstGeom prst="ellipse">
              <a:avLst/>
            </a:prstGeom>
            <a:solidFill>
              <a:srgbClr val="E31E1E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187" name="Line 11"/>
            <p:cNvSpPr>
              <a:spLocks noChangeShapeType="1"/>
            </p:cNvSpPr>
            <p:nvPr/>
          </p:nvSpPr>
          <p:spPr bwMode="auto">
            <a:xfrm>
              <a:off x="768" y="3408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188" name="Line 12"/>
            <p:cNvSpPr>
              <a:spLocks noChangeShapeType="1"/>
            </p:cNvSpPr>
            <p:nvPr/>
          </p:nvSpPr>
          <p:spPr bwMode="auto">
            <a:xfrm flipH="1">
              <a:off x="912" y="3408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189" name="Line 13"/>
            <p:cNvSpPr>
              <a:spLocks noChangeShapeType="1"/>
            </p:cNvSpPr>
            <p:nvPr/>
          </p:nvSpPr>
          <p:spPr bwMode="auto">
            <a:xfrm>
              <a:off x="960" y="3600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190" name="Line 14"/>
            <p:cNvSpPr>
              <a:spLocks noChangeShapeType="1"/>
            </p:cNvSpPr>
            <p:nvPr/>
          </p:nvSpPr>
          <p:spPr bwMode="auto">
            <a:xfrm>
              <a:off x="912" y="364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191" name="Line 15"/>
            <p:cNvSpPr>
              <a:spLocks noChangeShapeType="1"/>
            </p:cNvSpPr>
            <p:nvPr/>
          </p:nvSpPr>
          <p:spPr bwMode="auto">
            <a:xfrm flipH="1">
              <a:off x="672" y="3600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192" name="Oval 16"/>
            <p:cNvSpPr>
              <a:spLocks noChangeArrowheads="1"/>
            </p:cNvSpPr>
            <p:nvPr/>
          </p:nvSpPr>
          <p:spPr bwMode="auto">
            <a:xfrm>
              <a:off x="480" y="3216"/>
              <a:ext cx="816" cy="768"/>
            </a:xfrm>
            <a:prstGeom prst="ellipse">
              <a:avLst/>
            </a:prstGeom>
            <a:noFill/>
            <a:ln w="28575">
              <a:solidFill>
                <a:srgbClr val="E31E1E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78193" name="Line 17"/>
          <p:cNvSpPr>
            <a:spLocks noChangeShapeType="1"/>
          </p:cNvSpPr>
          <p:nvPr/>
        </p:nvSpPr>
        <p:spPr bwMode="auto">
          <a:xfrm flipV="1">
            <a:off x="4724400" y="3200400"/>
            <a:ext cx="685800" cy="533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194" name="Line 18"/>
          <p:cNvSpPr>
            <a:spLocks noChangeShapeType="1"/>
          </p:cNvSpPr>
          <p:nvPr/>
        </p:nvSpPr>
        <p:spPr bwMode="auto">
          <a:xfrm flipV="1">
            <a:off x="4343400" y="2743200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195" name="Line 19"/>
          <p:cNvSpPr>
            <a:spLocks noChangeShapeType="1"/>
          </p:cNvSpPr>
          <p:nvPr/>
        </p:nvSpPr>
        <p:spPr bwMode="auto">
          <a:xfrm flipH="1" flipV="1">
            <a:off x="3505200" y="2819400"/>
            <a:ext cx="304800" cy="685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196" name="Line 20"/>
          <p:cNvSpPr>
            <a:spLocks noChangeShapeType="1"/>
          </p:cNvSpPr>
          <p:nvPr/>
        </p:nvSpPr>
        <p:spPr bwMode="auto">
          <a:xfrm flipH="1" flipV="1">
            <a:off x="2667000" y="3505200"/>
            <a:ext cx="838200" cy="381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197" name="Line 21"/>
          <p:cNvSpPr>
            <a:spLocks noChangeShapeType="1"/>
          </p:cNvSpPr>
          <p:nvPr/>
        </p:nvSpPr>
        <p:spPr bwMode="auto">
          <a:xfrm flipV="1">
            <a:off x="2895600" y="4419600"/>
            <a:ext cx="685800" cy="533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198" name="Line 22"/>
          <p:cNvSpPr>
            <a:spLocks noChangeShapeType="1"/>
          </p:cNvSpPr>
          <p:nvPr/>
        </p:nvSpPr>
        <p:spPr bwMode="auto">
          <a:xfrm flipV="1">
            <a:off x="3657600" y="4724400"/>
            <a:ext cx="304800" cy="838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199" name="Line 23"/>
          <p:cNvSpPr>
            <a:spLocks noChangeShapeType="1"/>
          </p:cNvSpPr>
          <p:nvPr/>
        </p:nvSpPr>
        <p:spPr bwMode="auto">
          <a:xfrm flipH="1" flipV="1">
            <a:off x="4495800" y="4648200"/>
            <a:ext cx="533400" cy="762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200" name="Line 24"/>
          <p:cNvSpPr>
            <a:spLocks noChangeShapeType="1"/>
          </p:cNvSpPr>
          <p:nvPr/>
        </p:nvSpPr>
        <p:spPr bwMode="auto">
          <a:xfrm>
            <a:off x="4800600" y="4343400"/>
            <a:ext cx="83820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203" name="Oval 27"/>
          <p:cNvSpPr>
            <a:spLocks noChangeArrowheads="1"/>
          </p:cNvSpPr>
          <p:nvPr/>
        </p:nvSpPr>
        <p:spPr bwMode="auto">
          <a:xfrm>
            <a:off x="2438400" y="3352800"/>
            <a:ext cx="228600" cy="228600"/>
          </a:xfrm>
          <a:prstGeom prst="ellipse">
            <a:avLst/>
          </a:prstGeom>
          <a:solidFill>
            <a:srgbClr val="FFB5A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204" name="Oval 28"/>
          <p:cNvSpPr>
            <a:spLocks noChangeArrowheads="1"/>
          </p:cNvSpPr>
          <p:nvPr/>
        </p:nvSpPr>
        <p:spPr bwMode="auto">
          <a:xfrm>
            <a:off x="3352800" y="2590800"/>
            <a:ext cx="228600" cy="228600"/>
          </a:xfrm>
          <a:prstGeom prst="ellipse">
            <a:avLst/>
          </a:prstGeom>
          <a:solidFill>
            <a:srgbClr val="FFB5A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205" name="Oval 29"/>
          <p:cNvSpPr>
            <a:spLocks noChangeArrowheads="1"/>
          </p:cNvSpPr>
          <p:nvPr/>
        </p:nvSpPr>
        <p:spPr bwMode="auto">
          <a:xfrm>
            <a:off x="4495800" y="2514600"/>
            <a:ext cx="228600" cy="228600"/>
          </a:xfrm>
          <a:prstGeom prst="ellipse">
            <a:avLst/>
          </a:prstGeom>
          <a:solidFill>
            <a:srgbClr val="FFB5A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206" name="Oval 30"/>
          <p:cNvSpPr>
            <a:spLocks noChangeArrowheads="1"/>
          </p:cNvSpPr>
          <p:nvPr/>
        </p:nvSpPr>
        <p:spPr bwMode="auto">
          <a:xfrm>
            <a:off x="5410200" y="3048000"/>
            <a:ext cx="228600" cy="228600"/>
          </a:xfrm>
          <a:prstGeom prst="ellipse">
            <a:avLst/>
          </a:prstGeom>
          <a:solidFill>
            <a:srgbClr val="FFB5A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207" name="Oval 31"/>
          <p:cNvSpPr>
            <a:spLocks noChangeArrowheads="1"/>
          </p:cNvSpPr>
          <p:nvPr/>
        </p:nvSpPr>
        <p:spPr bwMode="auto">
          <a:xfrm>
            <a:off x="2667000" y="4953000"/>
            <a:ext cx="228600" cy="228600"/>
          </a:xfrm>
          <a:prstGeom prst="ellipse">
            <a:avLst/>
          </a:prstGeom>
          <a:solidFill>
            <a:srgbClr val="FFB5A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208" name="Oval 32"/>
          <p:cNvSpPr>
            <a:spLocks noChangeArrowheads="1"/>
          </p:cNvSpPr>
          <p:nvPr/>
        </p:nvSpPr>
        <p:spPr bwMode="auto">
          <a:xfrm>
            <a:off x="3505200" y="5562600"/>
            <a:ext cx="228600" cy="228600"/>
          </a:xfrm>
          <a:prstGeom prst="ellipse">
            <a:avLst/>
          </a:prstGeom>
          <a:solidFill>
            <a:srgbClr val="FFB5A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209" name="Oval 33"/>
          <p:cNvSpPr>
            <a:spLocks noChangeArrowheads="1"/>
          </p:cNvSpPr>
          <p:nvPr/>
        </p:nvSpPr>
        <p:spPr bwMode="auto">
          <a:xfrm>
            <a:off x="5029200" y="5410200"/>
            <a:ext cx="228600" cy="228600"/>
          </a:xfrm>
          <a:prstGeom prst="ellipse">
            <a:avLst/>
          </a:prstGeom>
          <a:solidFill>
            <a:srgbClr val="FFB5A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210" name="Oval 34"/>
          <p:cNvSpPr>
            <a:spLocks noChangeArrowheads="1"/>
          </p:cNvSpPr>
          <p:nvPr/>
        </p:nvSpPr>
        <p:spPr bwMode="auto">
          <a:xfrm>
            <a:off x="5638800" y="4572000"/>
            <a:ext cx="228600" cy="228600"/>
          </a:xfrm>
          <a:prstGeom prst="ellipse">
            <a:avLst/>
          </a:prstGeom>
          <a:solidFill>
            <a:srgbClr val="FFB5A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211" name="Line 35"/>
          <p:cNvSpPr>
            <a:spLocks noChangeShapeType="1"/>
          </p:cNvSpPr>
          <p:nvPr/>
        </p:nvSpPr>
        <p:spPr bwMode="auto">
          <a:xfrm flipV="1">
            <a:off x="2057400" y="4114800"/>
            <a:ext cx="1600200" cy="1648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212" name="Line 36"/>
          <p:cNvSpPr>
            <a:spLocks noChangeShapeType="1"/>
          </p:cNvSpPr>
          <p:nvPr/>
        </p:nvSpPr>
        <p:spPr bwMode="auto">
          <a:xfrm flipH="1">
            <a:off x="4800600" y="2590800"/>
            <a:ext cx="1371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8213" name="Text Box 37"/>
          <p:cNvSpPr txBox="1">
            <a:spLocks noChangeArrowheads="1"/>
          </p:cNvSpPr>
          <p:nvPr/>
        </p:nvSpPr>
        <p:spPr bwMode="auto">
          <a:xfrm>
            <a:off x="8071" y="4279612"/>
            <a:ext cx="291938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/>
              <a:t>Distributed </a:t>
            </a:r>
            <a:r>
              <a:rPr lang="en-US" sz="1600" dirty="0" err="1" smtClean="0"/>
              <a:t>entities’owned</a:t>
            </a:r>
            <a:r>
              <a:rPr lang="en-US" sz="1600" dirty="0" smtClean="0"/>
              <a:t>’ </a:t>
            </a:r>
            <a:r>
              <a:rPr lang="en-US" sz="1600" dirty="0"/>
              <a:t>by </a:t>
            </a:r>
            <a:endParaRPr lang="en-US" sz="1600" dirty="0" smtClean="0"/>
          </a:p>
          <a:p>
            <a:r>
              <a:rPr lang="en-US" sz="1600" dirty="0" smtClean="0"/>
              <a:t>The research infrastructure</a:t>
            </a:r>
            <a:endParaRPr lang="en-US" sz="1600" dirty="0"/>
          </a:p>
        </p:txBody>
      </p:sp>
      <p:sp>
        <p:nvSpPr>
          <p:cNvPr id="178214" name="Text Box 38"/>
          <p:cNvSpPr txBox="1">
            <a:spLocks noChangeArrowheads="1"/>
          </p:cNvSpPr>
          <p:nvPr/>
        </p:nvSpPr>
        <p:spPr bwMode="auto">
          <a:xfrm>
            <a:off x="6172200" y="2286000"/>
            <a:ext cx="239721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/>
              <a:t>Distributed independent</a:t>
            </a:r>
          </a:p>
          <a:p>
            <a:r>
              <a:rPr lang="en-US" sz="1600" dirty="0"/>
              <a:t>entities, but </a:t>
            </a:r>
            <a:r>
              <a:rPr lang="en-US" sz="1600" dirty="0" smtClean="0"/>
              <a:t>crucial for </a:t>
            </a:r>
          </a:p>
          <a:p>
            <a:r>
              <a:rPr lang="en-US" sz="1600" dirty="0" smtClean="0"/>
              <a:t>infrastructure </a:t>
            </a:r>
            <a:r>
              <a:rPr lang="en-US" sz="1600" dirty="0"/>
              <a:t>operations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193" grpId="0" animBg="1"/>
      <p:bldP spid="178194" grpId="0" animBg="1"/>
      <p:bldP spid="178195" grpId="0" animBg="1"/>
      <p:bldP spid="178196" grpId="0" animBg="1"/>
      <p:bldP spid="178197" grpId="0" animBg="1"/>
      <p:bldP spid="178198" grpId="0" animBg="1"/>
      <p:bldP spid="178199" grpId="0" animBg="1"/>
      <p:bldP spid="178200" grpId="0" animBg="1"/>
      <p:bldP spid="178203" grpId="0" animBg="1"/>
      <p:bldP spid="178204" grpId="0" animBg="1"/>
      <p:bldP spid="178205" grpId="0" animBg="1"/>
      <p:bldP spid="178206" grpId="0" animBg="1"/>
      <p:bldP spid="178207" grpId="0" animBg="1"/>
      <p:bldP spid="178208" grpId="0" animBg="1"/>
      <p:bldP spid="178209" grpId="0" animBg="1"/>
      <p:bldP spid="178210" grpId="0" animBg="1"/>
      <p:bldP spid="178212" grpId="0" animBg="1"/>
      <p:bldP spid="1782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819400"/>
            <a:ext cx="2057400" cy="2514600"/>
          </a:xfrm>
        </p:spPr>
        <p:txBody>
          <a:bodyPr/>
          <a:lstStyle/>
          <a:p>
            <a:pPr marL="3175" indent="-3175">
              <a:lnSpc>
                <a:spcPct val="90000"/>
              </a:lnSpc>
              <a:buFontTx/>
              <a:buNone/>
            </a:pPr>
            <a:r>
              <a:rPr lang="en-US" sz="1800" dirty="0" smtClean="0"/>
              <a:t>e-infrastructures especially often </a:t>
            </a:r>
            <a:r>
              <a:rPr lang="en-US" sz="1800" dirty="0"/>
              <a:t>depend on the operations of other facilities, not necessarily part of the infrastructure’s legal entity.</a:t>
            </a:r>
            <a:endParaRPr lang="en-US" sz="1800" dirty="0" smtClean="0"/>
          </a:p>
          <a:p>
            <a:pPr marL="855663" lvl="1">
              <a:lnSpc>
                <a:spcPct val="90000"/>
              </a:lnSpc>
              <a:buNone/>
            </a:pPr>
            <a:endParaRPr lang="en-US" sz="1400" dirty="0" smtClean="0"/>
          </a:p>
          <a:p>
            <a:pPr marL="3175" indent="-3175">
              <a:lnSpc>
                <a:spcPct val="90000"/>
              </a:lnSpc>
              <a:buFontTx/>
              <a:buNone/>
            </a:pPr>
            <a:endParaRPr lang="en-US" sz="1600" dirty="0"/>
          </a:p>
        </p:txBody>
      </p:sp>
      <p:pic>
        <p:nvPicPr>
          <p:cNvPr id="6" name="Picture 5" descr="Screen shot 2011-05-29 at 9.47.49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914400"/>
            <a:ext cx="6676292" cy="50395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762000" y="5410200"/>
            <a:ext cx="7216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7892" name="Oval 4"/>
          <p:cNvSpPr>
            <a:spLocks noChangeArrowheads="1"/>
          </p:cNvSpPr>
          <p:nvPr/>
        </p:nvSpPr>
        <p:spPr bwMode="auto">
          <a:xfrm>
            <a:off x="3276600" y="2209800"/>
            <a:ext cx="2667000" cy="990600"/>
          </a:xfrm>
          <a:prstGeom prst="ellipse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Country</a:t>
            </a:r>
          </a:p>
        </p:txBody>
      </p:sp>
      <p:sp>
        <p:nvSpPr>
          <p:cNvPr id="37893" name="Oval 5"/>
          <p:cNvSpPr>
            <a:spLocks noChangeArrowheads="1"/>
          </p:cNvSpPr>
          <p:nvPr/>
        </p:nvSpPr>
        <p:spPr bwMode="auto">
          <a:xfrm>
            <a:off x="1143000" y="4419600"/>
            <a:ext cx="2667000" cy="990600"/>
          </a:xfrm>
          <a:prstGeom prst="ellipse">
            <a:avLst/>
          </a:prstGeom>
          <a:solidFill>
            <a:srgbClr val="F7060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Research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Infrastructure</a:t>
            </a:r>
            <a:endParaRPr lang="en-US" dirty="0"/>
          </a:p>
        </p:txBody>
      </p:sp>
      <p:sp>
        <p:nvSpPr>
          <p:cNvPr id="37894" name="Oval 6"/>
          <p:cNvSpPr>
            <a:spLocks noChangeArrowheads="1"/>
          </p:cNvSpPr>
          <p:nvPr/>
        </p:nvSpPr>
        <p:spPr bwMode="auto">
          <a:xfrm>
            <a:off x="5638800" y="4419600"/>
            <a:ext cx="2667000" cy="990600"/>
          </a:xfrm>
          <a:prstGeom prst="ellipse">
            <a:avLst/>
          </a:prstGeom>
          <a:solidFill>
            <a:srgbClr val="61616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External</a:t>
            </a:r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F</a:t>
            </a:r>
            <a:r>
              <a:rPr lang="en-US" dirty="0" smtClean="0">
                <a:solidFill>
                  <a:schemeClr val="bg1"/>
                </a:solidFill>
              </a:rPr>
              <a:t>acility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7895" name="Line 7"/>
          <p:cNvSpPr>
            <a:spLocks noChangeShapeType="1"/>
          </p:cNvSpPr>
          <p:nvPr/>
        </p:nvSpPr>
        <p:spPr bwMode="auto">
          <a:xfrm flipH="1">
            <a:off x="2819400" y="3276600"/>
            <a:ext cx="914400" cy="9144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6" name="Line 8"/>
          <p:cNvSpPr>
            <a:spLocks noChangeShapeType="1"/>
          </p:cNvSpPr>
          <p:nvPr/>
        </p:nvSpPr>
        <p:spPr bwMode="auto">
          <a:xfrm flipH="1" flipV="1">
            <a:off x="5562600" y="3429000"/>
            <a:ext cx="990600" cy="7620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7" name="Line 9"/>
          <p:cNvSpPr>
            <a:spLocks noChangeShapeType="1"/>
          </p:cNvSpPr>
          <p:nvPr/>
        </p:nvSpPr>
        <p:spPr bwMode="auto">
          <a:xfrm flipH="1">
            <a:off x="3962400" y="4876800"/>
            <a:ext cx="1524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898" name="Text Box 10"/>
          <p:cNvSpPr txBox="1">
            <a:spLocks noChangeArrowheads="1"/>
          </p:cNvSpPr>
          <p:nvPr/>
        </p:nvSpPr>
        <p:spPr bwMode="auto">
          <a:xfrm rot="-2700276">
            <a:off x="2236976" y="3226412"/>
            <a:ext cx="232146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dirty="0" smtClean="0"/>
              <a:t>Legal relation       </a:t>
            </a:r>
          </a:p>
          <a:p>
            <a:pPr algn="ctr"/>
            <a:r>
              <a:rPr lang="en-US" sz="1600" dirty="0" smtClean="0"/>
              <a:t> </a:t>
            </a:r>
          </a:p>
          <a:p>
            <a:pPr algn="ctr"/>
            <a:r>
              <a:rPr lang="en-US" sz="1600" dirty="0"/>
              <a:t>+</a:t>
            </a:r>
            <a:endParaRPr lang="en-US" sz="1600" dirty="0" smtClean="0"/>
          </a:p>
          <a:p>
            <a:pPr algn="ctr"/>
            <a:r>
              <a:rPr lang="en-US" sz="1600" dirty="0" smtClean="0"/>
              <a:t>       Provisions </a:t>
            </a:r>
            <a:r>
              <a:rPr lang="en-US" sz="1600" dirty="0"/>
              <a:t>for </a:t>
            </a:r>
            <a:r>
              <a:rPr lang="en-US" sz="1600" smtClean="0"/>
              <a:t>MoU</a:t>
            </a:r>
            <a:endParaRPr lang="en-US" dirty="0"/>
          </a:p>
        </p:txBody>
      </p:sp>
      <p:sp>
        <p:nvSpPr>
          <p:cNvPr id="37899" name="Text Box 11"/>
          <p:cNvSpPr txBox="1">
            <a:spLocks noChangeArrowheads="1"/>
          </p:cNvSpPr>
          <p:nvPr/>
        </p:nvSpPr>
        <p:spPr bwMode="auto">
          <a:xfrm>
            <a:off x="3477861" y="5181600"/>
            <a:ext cx="2465739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dirty="0" smtClean="0"/>
              <a:t>Service Level Agreement</a:t>
            </a:r>
          </a:p>
          <a:p>
            <a:r>
              <a:rPr lang="en-US" sz="1600" dirty="0" smtClean="0"/>
              <a:t>-&gt; Operational </a:t>
            </a:r>
            <a:r>
              <a:rPr lang="en-US" sz="1600" dirty="0"/>
              <a:t>relation</a:t>
            </a:r>
            <a:endParaRPr lang="en-US" dirty="0"/>
          </a:p>
        </p:txBody>
      </p:sp>
      <p:sp>
        <p:nvSpPr>
          <p:cNvPr id="37900" name="Text Box 12"/>
          <p:cNvSpPr txBox="1">
            <a:spLocks noChangeArrowheads="1"/>
          </p:cNvSpPr>
          <p:nvPr/>
        </p:nvSpPr>
        <p:spPr bwMode="auto">
          <a:xfrm rot="2281333">
            <a:off x="5715000" y="3200400"/>
            <a:ext cx="22288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solidFill>
                  <a:schemeClr val="accent2"/>
                </a:solidFill>
              </a:rPr>
              <a:t>Secure the supporting </a:t>
            </a:r>
          </a:p>
          <a:p>
            <a:r>
              <a:rPr lang="en-US" sz="1600">
                <a:solidFill>
                  <a:schemeClr val="accent2"/>
                </a:solidFill>
              </a:rPr>
              <a:t>operations of the </a:t>
            </a:r>
          </a:p>
          <a:p>
            <a:r>
              <a:rPr lang="en-US" sz="1600">
                <a:solidFill>
                  <a:schemeClr val="accent2"/>
                </a:solidFill>
              </a:rPr>
              <a:t>national facilities</a:t>
            </a:r>
            <a:endParaRPr lang="en-US" sz="1600"/>
          </a:p>
        </p:txBody>
      </p:sp>
      <p:sp>
        <p:nvSpPr>
          <p:cNvPr id="37913" name="Rectangle 25"/>
          <p:cNvSpPr>
            <a:spLocks noGrp="1" noChangeArrowheads="1"/>
          </p:cNvSpPr>
          <p:nvPr>
            <p:ph type="title"/>
          </p:nvPr>
        </p:nvSpPr>
        <p:spPr>
          <a:xfrm>
            <a:off x="1563421" y="274638"/>
            <a:ext cx="7504379" cy="1143000"/>
          </a:xfrm>
        </p:spPr>
        <p:txBody>
          <a:bodyPr/>
          <a:lstStyle/>
          <a:p>
            <a:r>
              <a:rPr lang="en-US" sz="3600" dirty="0" smtClean="0"/>
              <a:t>How </a:t>
            </a:r>
            <a:r>
              <a:rPr lang="en-US" sz="3600" dirty="0"/>
              <a:t>to regulate crucial relations </a:t>
            </a:r>
            <a:br>
              <a:rPr lang="en-US" sz="3600" dirty="0"/>
            </a:br>
            <a:r>
              <a:rPr lang="en-US" sz="3600" dirty="0"/>
              <a:t>with ‘not owned’ facilities?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5" grpId="0" animBg="1"/>
      <p:bldP spid="37896" grpId="0" animBg="1"/>
      <p:bldP spid="37897" grpId="0" animBg="1"/>
      <p:bldP spid="37898" grpId="0"/>
      <p:bldP spid="37899" grpId="0"/>
      <p:bldP spid="3790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ChangeArrowheads="1"/>
          </p:cNvSpPr>
          <p:nvPr/>
        </p:nvSpPr>
        <p:spPr bwMode="auto">
          <a:xfrm>
            <a:off x="685800" y="11430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4000">
                <a:latin typeface="Verdana" charset="0"/>
              </a:rPr>
              <a:t>Distributed data generation</a:t>
            </a:r>
            <a:endParaRPr lang="en-US" sz="4000">
              <a:solidFill>
                <a:schemeClr val="tx2"/>
              </a:solidFill>
              <a:latin typeface="Verdana" charset="0"/>
            </a:endParaRPr>
          </a:p>
        </p:txBody>
      </p:sp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3"/>
          <a:srcRect l="36943" t="46149" r="29492" b="13220"/>
          <a:stretch>
            <a:fillRect/>
          </a:stretch>
        </p:blipFill>
        <p:spPr bwMode="auto">
          <a:xfrm>
            <a:off x="76200" y="3352800"/>
            <a:ext cx="1905000" cy="2663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4516" name="Picture 4" descr="carlo_ma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7400" y="3352800"/>
            <a:ext cx="2743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152400" y="2346325"/>
            <a:ext cx="2454275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600" dirty="0">
                <a:latin typeface="Verdana" charset="0"/>
                <a:ea typeface="ＭＳ Ｐゴシック" charset="-128"/>
                <a:cs typeface="ＭＳ Ｐゴシック" charset="-128"/>
              </a:rPr>
              <a:t>Terrestrial</a:t>
            </a:r>
            <a:r>
              <a:rPr lang="en-US" sz="1600" dirty="0" smtClean="0">
                <a:latin typeface="Verdana" charset="0"/>
                <a:ea typeface="ＭＳ Ｐゴシック" charset="-128"/>
                <a:cs typeface="ＭＳ Ｐゴシック" charset="-128"/>
              </a:rPr>
              <a:t> </a:t>
            </a:r>
          </a:p>
          <a:p>
            <a:pPr eaLnBrk="0" hangingPunct="0"/>
            <a:r>
              <a:rPr lang="en-US" sz="1600" dirty="0" smtClean="0">
                <a:latin typeface="Verdana" charset="0"/>
                <a:ea typeface="ＭＳ Ｐゴシック" charset="-128"/>
                <a:cs typeface="ＭＳ Ｐゴシック" charset="-128"/>
              </a:rPr>
              <a:t>monitoring</a:t>
            </a:r>
            <a:endParaRPr lang="en-US" sz="1000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2819401" y="2346325"/>
            <a:ext cx="1524000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600" dirty="0">
                <a:latin typeface="Verdana" charset="0"/>
                <a:ea typeface="ＭＳ Ｐゴシック" charset="-128"/>
                <a:cs typeface="ＭＳ Ｐゴシック" charset="-128"/>
              </a:rPr>
              <a:t>Marine</a:t>
            </a:r>
            <a:r>
              <a:rPr lang="en-US" sz="1600" dirty="0" smtClean="0">
                <a:latin typeface="Verdana" charset="0"/>
                <a:ea typeface="ＭＳ Ｐゴシック" charset="-128"/>
                <a:cs typeface="ＭＳ Ｐゴシック" charset="-128"/>
              </a:rPr>
              <a:t> </a:t>
            </a:r>
          </a:p>
          <a:p>
            <a:pPr eaLnBrk="0" hangingPunct="0"/>
            <a:r>
              <a:rPr lang="en-US" sz="1600" dirty="0" smtClean="0">
                <a:latin typeface="Verdana" charset="0"/>
                <a:ea typeface="ＭＳ Ｐゴシック" charset="-128"/>
                <a:cs typeface="ＭＳ Ｐゴシック" charset="-128"/>
              </a:rPr>
              <a:t>monitoring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64519" name="Picture 7" descr="Entomologie-kaste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53000" y="3352800"/>
            <a:ext cx="1985628" cy="266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4520" name="Text Box 8"/>
          <p:cNvSpPr txBox="1">
            <a:spLocks noChangeArrowheads="1"/>
          </p:cNvSpPr>
          <p:nvPr/>
        </p:nvSpPr>
        <p:spPr bwMode="auto">
          <a:xfrm>
            <a:off x="5029200" y="2350076"/>
            <a:ext cx="198562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600" dirty="0">
                <a:latin typeface="Verdana" charset="0"/>
                <a:ea typeface="ＭＳ Ｐゴシック" charset="-128"/>
                <a:cs typeface="ＭＳ Ｐゴシック" charset="-128"/>
              </a:rPr>
              <a:t>Natural science</a:t>
            </a:r>
          </a:p>
          <a:p>
            <a:pPr eaLnBrk="0" hangingPunct="0"/>
            <a:r>
              <a:rPr lang="en-US" sz="1600" dirty="0">
                <a:latin typeface="Verdana" charset="0"/>
                <a:ea typeface="ＭＳ Ｐゴシック" charset="-128"/>
                <a:cs typeface="ＭＳ Ｐゴシック" charset="-128"/>
              </a:rPr>
              <a:t>collections</a:t>
            </a:r>
          </a:p>
        </p:txBody>
      </p:sp>
      <p:pic>
        <p:nvPicPr>
          <p:cNvPr id="9" name="Picture 8" descr="Screen shot 2011-06-12 at 4.09.48 P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86600" y="3352799"/>
            <a:ext cx="1981200" cy="26638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7315200" y="2350076"/>
            <a:ext cx="138591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Verdana"/>
                <a:cs typeface="Verdana"/>
              </a:rPr>
              <a:t>Earth </a:t>
            </a:r>
          </a:p>
          <a:p>
            <a:r>
              <a:rPr lang="en-US" sz="1600" dirty="0" smtClean="0">
                <a:latin typeface="Verdana"/>
                <a:cs typeface="Verdana"/>
              </a:rPr>
              <a:t>observation</a:t>
            </a:r>
            <a:endParaRPr lang="en-US" sz="1600" dirty="0">
              <a:latin typeface="Verdana"/>
              <a:cs typeface="Verdan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908050"/>
            <a:ext cx="8229600" cy="692150"/>
          </a:xfrm>
        </p:spPr>
        <p:txBody>
          <a:bodyPr/>
          <a:lstStyle/>
          <a:p>
            <a:pPr eaLnBrk="1" hangingPunct="1"/>
            <a:endParaRPr lang="en-GB" dirty="0"/>
          </a:p>
        </p:txBody>
      </p:sp>
      <p:sp>
        <p:nvSpPr>
          <p:cNvPr id="269315" name="Rectangle 3"/>
          <p:cNvSpPr>
            <a:spLocks noChangeArrowheads="1"/>
          </p:cNvSpPr>
          <p:nvPr/>
        </p:nvSpPr>
        <p:spPr bwMode="auto">
          <a:xfrm>
            <a:off x="3429000" y="1905000"/>
            <a:ext cx="2052638" cy="4572000"/>
          </a:xfrm>
          <a:prstGeom prst="rect">
            <a:avLst/>
          </a:prstGeom>
          <a:solidFill>
            <a:srgbClr val="0E9357"/>
          </a:solidFill>
          <a:ln w="9525">
            <a:solidFill>
              <a:srgbClr val="0E9357"/>
            </a:solidFill>
            <a:miter lim="800000"/>
            <a:headEnd/>
            <a:tailEnd/>
          </a:ln>
          <a:effectLst>
            <a:outerShdw blurRad="63500" dist="107763" dir="13500000" algn="ctr" rotWithShape="0">
              <a:srgbClr val="000000">
                <a:alpha val="55000"/>
              </a:srgbClr>
            </a:outerShdw>
          </a:effectLst>
        </p:spPr>
        <p:txBody>
          <a:bodyPr wrap="none">
            <a:prstTxWarp prst="textNoShape">
              <a:avLst/>
            </a:prstTxWarp>
          </a:bodyPr>
          <a:lstStyle/>
          <a:p>
            <a:pPr algn="ctr" eaLnBrk="0" hangingPunct="0">
              <a:lnSpc>
                <a:spcPct val="230000"/>
              </a:lnSpc>
              <a:defRPr/>
            </a:pPr>
            <a:endParaRPr lang="en-US" sz="2400" dirty="0" smtClean="0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  <a:p>
            <a:pPr algn="ctr" eaLnBrk="0" hangingPunct="0">
              <a:lnSpc>
                <a:spcPct val="150000"/>
              </a:lnSpc>
              <a:defRPr/>
            </a:pPr>
            <a:r>
              <a:rPr lang="en-US" sz="2400" dirty="0" smtClean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Research</a:t>
            </a:r>
          </a:p>
          <a:p>
            <a:pPr algn="ctr" eaLnBrk="0" hangingPunct="0">
              <a:lnSpc>
                <a:spcPct val="150000"/>
              </a:lnSpc>
              <a:defRPr/>
            </a:pPr>
            <a:r>
              <a:rPr lang="en-US" sz="2400" dirty="0" smtClean="0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Infrastructure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401638" y="2159000"/>
            <a:ext cx="19050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200">
                <a:ea typeface="ＭＳ Ｐゴシック" charset="-128"/>
                <a:cs typeface="ＭＳ Ｐゴシック" charset="-128"/>
              </a:rPr>
              <a:t>Applications</a:t>
            </a:r>
          </a:p>
          <a:p>
            <a:pPr eaLnBrk="0" hangingPunct="0"/>
            <a:endParaRPr lang="en-US" sz="1200">
              <a:ea typeface="ＭＳ Ｐゴシック" charset="-128"/>
              <a:cs typeface="ＭＳ Ｐゴシック" charset="-128"/>
            </a:endParaRPr>
          </a:p>
          <a:p>
            <a:pPr eaLnBrk="0" hangingPunct="0"/>
            <a:endParaRPr lang="en-US" sz="1200">
              <a:ea typeface="ＭＳ Ｐゴシック" charset="-128"/>
              <a:cs typeface="ＭＳ Ｐゴシック" charset="-128"/>
            </a:endParaRPr>
          </a:p>
          <a:p>
            <a:pPr eaLnBrk="0" hangingPunct="0"/>
            <a:endParaRPr lang="en-US" sz="1200">
              <a:ea typeface="ＭＳ Ｐゴシック" charset="-128"/>
              <a:cs typeface="ＭＳ Ｐゴシック" charset="-128"/>
            </a:endParaRPr>
          </a:p>
          <a:p>
            <a:pPr eaLnBrk="0" hangingPunct="0"/>
            <a:r>
              <a:rPr lang="en-US" sz="1200">
                <a:ea typeface="ＭＳ Ｐゴシック" charset="-128"/>
                <a:cs typeface="ＭＳ Ｐゴシック" charset="-128"/>
              </a:rPr>
              <a:t>Analysis/</a:t>
            </a:r>
          </a:p>
          <a:p>
            <a:pPr eaLnBrk="0" hangingPunct="0"/>
            <a:r>
              <a:rPr lang="en-US" sz="1200">
                <a:ea typeface="ＭＳ Ｐゴシック" charset="-128"/>
                <a:cs typeface="ＭＳ Ｐゴシック" charset="-128"/>
              </a:rPr>
              <a:t>Modelling</a:t>
            </a:r>
          </a:p>
          <a:p>
            <a:pPr eaLnBrk="0" hangingPunct="0"/>
            <a:endParaRPr lang="en-US" sz="1200">
              <a:ea typeface="ＭＳ Ｐゴシック" charset="-128"/>
              <a:cs typeface="ＭＳ Ｐゴシック" charset="-128"/>
            </a:endParaRPr>
          </a:p>
          <a:p>
            <a:pPr eaLnBrk="0" hangingPunct="0"/>
            <a:endParaRPr lang="en-US" sz="1200">
              <a:ea typeface="ＭＳ Ｐゴシック" charset="-128"/>
              <a:cs typeface="ＭＳ Ｐゴシック" charset="-128"/>
            </a:endParaRPr>
          </a:p>
          <a:p>
            <a:pPr eaLnBrk="0" hangingPunct="0"/>
            <a:endParaRPr lang="en-US" sz="1200">
              <a:ea typeface="ＭＳ Ｐゴシック" charset="-128"/>
              <a:cs typeface="ＭＳ Ｐゴシック" charset="-128"/>
            </a:endParaRPr>
          </a:p>
          <a:p>
            <a:pPr eaLnBrk="0" hangingPunct="0"/>
            <a:r>
              <a:rPr lang="en-US" sz="1200">
                <a:ea typeface="ＭＳ Ｐゴシック" charset="-128"/>
                <a:cs typeface="ＭＳ Ｐゴシック" charset="-128"/>
              </a:rPr>
              <a:t>Data integration</a:t>
            </a:r>
          </a:p>
          <a:p>
            <a:pPr eaLnBrk="0" hangingPunct="0"/>
            <a:endParaRPr lang="en-US" sz="1200">
              <a:ea typeface="ＭＳ Ｐゴシック" charset="-128"/>
              <a:cs typeface="ＭＳ Ｐゴシック" charset="-128"/>
            </a:endParaRPr>
          </a:p>
          <a:p>
            <a:pPr eaLnBrk="0" hangingPunct="0"/>
            <a:endParaRPr lang="en-US" sz="1200">
              <a:ea typeface="ＭＳ Ｐゴシック" charset="-128"/>
              <a:cs typeface="ＭＳ Ｐゴシック" charset="-128"/>
            </a:endParaRPr>
          </a:p>
          <a:p>
            <a:pPr eaLnBrk="0" hangingPunct="0"/>
            <a:endParaRPr lang="en-US" sz="1200">
              <a:ea typeface="ＭＳ Ｐゴシック" charset="-128"/>
              <a:cs typeface="ＭＳ Ｐゴシック" charset="-128"/>
            </a:endParaRPr>
          </a:p>
          <a:p>
            <a:pPr eaLnBrk="0" hangingPunct="0"/>
            <a:endParaRPr lang="en-US" sz="1200">
              <a:ea typeface="ＭＳ Ｐゴシック" charset="-128"/>
              <a:cs typeface="ＭＳ Ｐゴシック" charset="-128"/>
            </a:endParaRPr>
          </a:p>
          <a:p>
            <a:pPr eaLnBrk="0" hangingPunct="0"/>
            <a:r>
              <a:rPr lang="en-US" sz="1200">
                <a:ea typeface="ＭＳ Ｐゴシック" charset="-128"/>
                <a:cs typeface="ＭＳ Ｐゴシック" charset="-128"/>
              </a:rPr>
              <a:t>Data management</a:t>
            </a:r>
          </a:p>
          <a:p>
            <a:pPr eaLnBrk="0" hangingPunct="0"/>
            <a:endParaRPr lang="en-US" sz="1200">
              <a:ea typeface="ＭＳ Ｐゴシック" charset="-128"/>
              <a:cs typeface="ＭＳ Ｐゴシック" charset="-128"/>
            </a:endParaRPr>
          </a:p>
          <a:p>
            <a:pPr eaLnBrk="0" hangingPunct="0"/>
            <a:endParaRPr lang="en-US" sz="1200">
              <a:ea typeface="ＭＳ Ｐゴシック" charset="-128"/>
              <a:cs typeface="ＭＳ Ｐゴシック" charset="-128"/>
            </a:endParaRPr>
          </a:p>
          <a:p>
            <a:pPr eaLnBrk="0" hangingPunct="0"/>
            <a:endParaRPr lang="en-US" sz="1200">
              <a:ea typeface="ＭＳ Ｐゴシック" charset="-128"/>
              <a:cs typeface="ＭＳ Ｐゴシック" charset="-128"/>
            </a:endParaRPr>
          </a:p>
          <a:p>
            <a:pPr eaLnBrk="0" hangingPunct="0"/>
            <a:endParaRPr lang="en-US" sz="1200">
              <a:ea typeface="ＭＳ Ｐゴシック" charset="-128"/>
              <a:cs typeface="ＭＳ Ｐゴシック" charset="-128"/>
            </a:endParaRPr>
          </a:p>
          <a:p>
            <a:pPr eaLnBrk="0" hangingPunct="0"/>
            <a:r>
              <a:rPr lang="en-US" sz="1200">
                <a:ea typeface="ＭＳ Ｐゴシック" charset="-128"/>
                <a:cs typeface="ＭＳ Ｐゴシック" charset="-128"/>
              </a:rPr>
              <a:t>Data generation</a:t>
            </a:r>
          </a:p>
          <a:p>
            <a:pPr eaLnBrk="0" hangingPunct="0"/>
            <a:r>
              <a:rPr lang="en-US" sz="1200">
                <a:ea typeface="ＭＳ Ｐゴシック" charset="-128"/>
                <a:cs typeface="ＭＳ Ｐゴシック" charset="-128"/>
              </a:rPr>
              <a:t>(digitizing; sampling;</a:t>
            </a:r>
          </a:p>
          <a:p>
            <a:pPr eaLnBrk="0" hangingPunct="0"/>
            <a:r>
              <a:rPr lang="en-US" sz="1200">
                <a:ea typeface="ＭＳ Ｐゴシック" charset="-128"/>
                <a:cs typeface="ＭＳ Ｐゴシック" charset="-128"/>
              </a:rPr>
              <a:t>sensoring</a:t>
            </a:r>
          </a:p>
        </p:txBody>
      </p:sp>
      <p:sp>
        <p:nvSpPr>
          <p:cNvPr id="66568" name="Line 8"/>
          <p:cNvSpPr>
            <a:spLocks noChangeShapeType="1"/>
          </p:cNvSpPr>
          <p:nvPr/>
        </p:nvSpPr>
        <p:spPr bwMode="auto">
          <a:xfrm flipV="1">
            <a:off x="771525" y="5202238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569" name="Line 9"/>
          <p:cNvSpPr>
            <a:spLocks noChangeShapeType="1"/>
          </p:cNvSpPr>
          <p:nvPr/>
        </p:nvSpPr>
        <p:spPr bwMode="auto">
          <a:xfrm flipV="1">
            <a:off x="771525" y="4287838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570" name="Line 10"/>
          <p:cNvSpPr>
            <a:spLocks noChangeShapeType="1"/>
          </p:cNvSpPr>
          <p:nvPr/>
        </p:nvSpPr>
        <p:spPr bwMode="auto">
          <a:xfrm flipV="1">
            <a:off x="771525" y="3449638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571" name="Line 11"/>
          <p:cNvSpPr>
            <a:spLocks noChangeShapeType="1"/>
          </p:cNvSpPr>
          <p:nvPr/>
        </p:nvSpPr>
        <p:spPr bwMode="auto">
          <a:xfrm flipV="1">
            <a:off x="771525" y="2382838"/>
            <a:ext cx="0" cy="381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2971800" y="5162550"/>
            <a:ext cx="2895600" cy="123825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E4A8A6"/>
            </a:solidFill>
          </a:ln>
          <a:effectLst>
            <a:outerShdw blurRad="69850" dist="50800" dir="11520000" rotWithShape="0">
              <a:srgbClr val="000000">
                <a:alpha val="54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Distributed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(independent)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Data generators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72200" y="5583238"/>
            <a:ext cx="19285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LifeWatch</a:t>
            </a:r>
            <a:r>
              <a:rPr lang="en-US" sz="2000" dirty="0" smtClean="0"/>
              <a:t> case</a:t>
            </a:r>
            <a:endParaRPr lang="en-US" sz="2000" dirty="0"/>
          </a:p>
        </p:txBody>
      </p:sp>
      <p:sp>
        <p:nvSpPr>
          <p:cNvPr id="14" name="Rounded Rectangle 13"/>
          <p:cNvSpPr/>
          <p:nvPr/>
        </p:nvSpPr>
        <p:spPr>
          <a:xfrm>
            <a:off x="2971800" y="3867150"/>
            <a:ext cx="2895600" cy="1238250"/>
          </a:xfrm>
          <a:prstGeom prst="roundRect">
            <a:avLst/>
          </a:prstGeom>
          <a:solidFill>
            <a:srgbClr val="FFAF2E"/>
          </a:solidFill>
          <a:ln>
            <a:solidFill>
              <a:srgbClr val="FFAF2E"/>
            </a:solidFill>
          </a:ln>
          <a:effectLst>
            <a:outerShdw blurRad="69850" dist="50800" dir="11520000" rotWithShape="0">
              <a:srgbClr val="000000">
                <a:alpha val="54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Data filtering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in national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computing </a:t>
            </a:r>
            <a:r>
              <a:rPr lang="en-US" dirty="0" err="1" smtClean="0">
                <a:solidFill>
                  <a:schemeClr val="tx1"/>
                </a:solidFill>
              </a:rPr>
              <a:t>centres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172200" y="4287838"/>
            <a:ext cx="269817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Large </a:t>
            </a:r>
            <a:r>
              <a:rPr lang="en-US" sz="2000" dirty="0" err="1" smtClean="0"/>
              <a:t>Hadron</a:t>
            </a:r>
            <a:r>
              <a:rPr lang="en-US" sz="2000" dirty="0" smtClean="0"/>
              <a:t> Collider</a:t>
            </a:r>
          </a:p>
          <a:p>
            <a:r>
              <a:rPr lang="en-US" sz="2000" dirty="0" smtClean="0"/>
              <a:t>case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2" animBg="1"/>
      <p:bldP spid="13" grpId="0"/>
      <p:bldP spid="13" grpId="1"/>
      <p:bldP spid="14" grpId="1" animBg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 bwMode="auto">
          <a:xfrm>
            <a:off x="938213" y="3268663"/>
            <a:ext cx="7138987" cy="1622425"/>
          </a:xfrm>
          <a:prstGeom prst="ellipse">
            <a:avLst/>
          </a:prstGeom>
          <a:noFill/>
          <a:ln w="114300" cap="flat" cmpd="sng" algn="ctr">
            <a:solidFill>
              <a:srgbClr val="4E7BA3">
                <a:alpha val="45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193675" dist="88900" dir="5400000" rotWithShape="0">
              <a:srgbClr val="000000">
                <a:alpha val="61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Can 4"/>
          <p:cNvSpPr/>
          <p:nvPr/>
        </p:nvSpPr>
        <p:spPr bwMode="auto">
          <a:xfrm>
            <a:off x="3445767" y="2591441"/>
            <a:ext cx="2096478" cy="2245686"/>
          </a:xfrm>
          <a:prstGeom prst="can">
            <a:avLst/>
          </a:prstGeom>
          <a:gradFill flip="none" rotWithShape="1">
            <a:gsLst>
              <a:gs pos="75000">
                <a:srgbClr val="0A7A0D"/>
              </a:gs>
              <a:gs pos="100000">
                <a:srgbClr val="FFFFFF"/>
              </a:gs>
              <a:gs pos="93000">
                <a:srgbClr val="1DC31A"/>
              </a:gs>
            </a:gsLst>
            <a:lin ang="0" scaled="1"/>
            <a:tileRect/>
          </a:gradFill>
          <a:ln>
            <a:solidFill>
              <a:srgbClr val="3CD52F"/>
            </a:solidFill>
          </a:ln>
          <a:effectLst>
            <a:outerShdw blurRad="371475" dist="23000" dir="5400000" rotWithShape="0">
              <a:srgbClr val="000000">
                <a:alpha val="35000"/>
              </a:srgbClr>
            </a:outerShdw>
            <a:softEdge rad="381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rgbClr val="FFFFFF"/>
                </a:solidFill>
              </a:rPr>
              <a:t>Infrastructure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solidFill>
                  <a:srgbClr val="FFFFFF"/>
                </a:solidFill>
              </a:rPr>
              <a:t>Central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FFFFFF"/>
                </a:solidFill>
              </a:rPr>
              <a:t> Facilities </a:t>
            </a: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1253372" y="2769945"/>
            <a:ext cx="1699106" cy="1673338"/>
          </a:xfrm>
          <a:prstGeom prst="ellipse">
            <a:avLst/>
          </a:prstGeom>
          <a:gradFill flip="none" rotWithShape="1">
            <a:gsLst>
              <a:gs pos="29000">
                <a:srgbClr val="5A77CD"/>
              </a:gs>
              <a:gs pos="100000">
                <a:srgbClr val="FFFFFF"/>
              </a:gs>
              <a:gs pos="64000">
                <a:srgbClr val="1827D5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3366FF"/>
            </a:solidFill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Distributed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/>
              <a:t>facility</a:t>
            </a:r>
            <a:endParaRPr lang="en-US" sz="1400" dirty="0"/>
          </a:p>
        </p:txBody>
      </p:sp>
      <p:sp>
        <p:nvSpPr>
          <p:cNvPr id="9" name="Oval 8"/>
          <p:cNvSpPr/>
          <p:nvPr/>
        </p:nvSpPr>
        <p:spPr bwMode="auto">
          <a:xfrm>
            <a:off x="2102925" y="4154489"/>
            <a:ext cx="1699106" cy="1673338"/>
          </a:xfrm>
          <a:prstGeom prst="ellipse">
            <a:avLst/>
          </a:prstGeom>
          <a:gradFill flip="none" rotWithShape="1">
            <a:gsLst>
              <a:gs pos="29000">
                <a:srgbClr val="5A77CD"/>
              </a:gs>
              <a:gs pos="100000">
                <a:srgbClr val="FFFFFF"/>
              </a:gs>
              <a:gs pos="64000">
                <a:srgbClr val="1827D5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3366FF"/>
            </a:solidFill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Distributed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 smtClean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facilty</a:t>
            </a:r>
            <a:endParaRPr lang="en-US" sz="1400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080402" y="2731697"/>
            <a:ext cx="1699106" cy="1673338"/>
          </a:xfrm>
          <a:prstGeom prst="ellipse">
            <a:avLst/>
          </a:prstGeom>
          <a:gradFill flip="none" rotWithShape="1">
            <a:gsLst>
              <a:gs pos="29000">
                <a:srgbClr val="5A77CD"/>
              </a:gs>
              <a:gs pos="100000">
                <a:srgbClr val="FFFFFF"/>
              </a:gs>
              <a:gs pos="64000">
                <a:srgbClr val="1827D5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3366FF"/>
            </a:solidFill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Distributed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facility</a:t>
            </a:r>
            <a:endParaRPr lang="en-US" sz="1400" dirty="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5230849" y="4203555"/>
            <a:ext cx="1699106" cy="1673338"/>
          </a:xfrm>
          <a:prstGeom prst="ellipse">
            <a:avLst/>
          </a:prstGeom>
          <a:gradFill flip="none" rotWithShape="1">
            <a:gsLst>
              <a:gs pos="29000">
                <a:srgbClr val="5A77CD"/>
              </a:gs>
              <a:gs pos="100000">
                <a:srgbClr val="FFFFFF"/>
              </a:gs>
              <a:gs pos="64000">
                <a:srgbClr val="1827D5"/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3366FF"/>
            </a:solidFill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Distributed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smtClean="0">
                <a:solidFill>
                  <a:srgbClr val="FFFFFF"/>
                </a:solidFill>
                <a:ea typeface="ＭＳ Ｐゴシック" charset="-128"/>
                <a:cs typeface="ＭＳ Ｐゴシック" charset="-128"/>
              </a:rPr>
              <a:t>facility</a:t>
            </a:r>
            <a:endParaRPr lang="en-US" sz="14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2760663" y="3630613"/>
            <a:ext cx="685800" cy="161925"/>
          </a:xfrm>
          <a:prstGeom prst="line">
            <a:avLst/>
          </a:prstGeom>
          <a:ln w="76200" cap="flat" cmpd="sng" algn="ctr">
            <a:solidFill>
              <a:srgbClr val="9DB2FB">
                <a:alpha val="66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82550" dist="76200" dir="5400000" sx="96000" sy="96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 bwMode="auto">
          <a:xfrm flipV="1">
            <a:off x="5541963" y="3573463"/>
            <a:ext cx="685800" cy="219075"/>
          </a:xfrm>
          <a:prstGeom prst="line">
            <a:avLst/>
          </a:prstGeom>
          <a:ln w="76200" cap="flat" cmpd="sng" algn="ctr">
            <a:solidFill>
              <a:srgbClr val="9DB2FB">
                <a:alpha val="66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82550" dist="76200" dir="5400000" sx="96000" sy="96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 bwMode="auto">
          <a:xfrm>
            <a:off x="4897438" y="4316413"/>
            <a:ext cx="520700" cy="161925"/>
          </a:xfrm>
          <a:prstGeom prst="line">
            <a:avLst/>
          </a:prstGeom>
          <a:ln w="76200" cap="flat" cmpd="sng" algn="ctr">
            <a:solidFill>
              <a:srgbClr val="9DB2FB">
                <a:alpha val="66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82550" dist="76200" dir="5400000" sx="96000" sy="96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 bwMode="auto">
          <a:xfrm flipV="1">
            <a:off x="3651250" y="4329113"/>
            <a:ext cx="506413" cy="125412"/>
          </a:xfrm>
          <a:prstGeom prst="line">
            <a:avLst/>
          </a:prstGeom>
          <a:ln w="76200" cap="flat" cmpd="sng" algn="ctr">
            <a:solidFill>
              <a:srgbClr val="9DB2FB">
                <a:alpha val="6600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82550" dist="76200" dir="5400000" sx="96000" sy="96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1133</TotalTime>
  <Words>307</Words>
  <Application>Microsoft Office PowerPoint</Application>
  <PresentationFormat>Předvádění na obrazovce (4:3)</PresentationFormat>
  <Paragraphs>118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Office Theme</vt:lpstr>
      <vt:lpstr>Snímek 1</vt:lpstr>
      <vt:lpstr> What is a distributed  research infrastructure? </vt:lpstr>
      <vt:lpstr>Models of distributed research infrastructures</vt:lpstr>
      <vt:lpstr>Mixed model</vt:lpstr>
      <vt:lpstr>Snímek 5</vt:lpstr>
      <vt:lpstr>How to regulate crucial relations  with ‘not owned’ facilities?</vt:lpstr>
      <vt:lpstr>Snímek 7</vt:lpstr>
      <vt:lpstr>Snímek 8</vt:lpstr>
      <vt:lpstr>Snímek 9</vt:lpstr>
      <vt:lpstr>Snímek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Pete</dc:creator>
  <cp:lastModifiedBy>Michal</cp:lastModifiedBy>
  <cp:revision>85</cp:revision>
  <dcterms:created xsi:type="dcterms:W3CDTF">2011-06-12T14:02:35Z</dcterms:created>
  <dcterms:modified xsi:type="dcterms:W3CDTF">2012-03-12T15:25:35Z</dcterms:modified>
</cp:coreProperties>
</file>