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87" r:id="rId4"/>
    <p:sldId id="314" r:id="rId5"/>
    <p:sldId id="315" r:id="rId6"/>
    <p:sldId id="295" r:id="rId7"/>
    <p:sldId id="296" r:id="rId8"/>
    <p:sldId id="297" r:id="rId9"/>
    <p:sldId id="298" r:id="rId10"/>
    <p:sldId id="299" r:id="rId11"/>
    <p:sldId id="306" r:id="rId12"/>
    <p:sldId id="307" r:id="rId13"/>
    <p:sldId id="308" r:id="rId14"/>
    <p:sldId id="309" r:id="rId15"/>
    <p:sldId id="310" r:id="rId16"/>
    <p:sldId id="311" r:id="rId17"/>
    <p:sldId id="317" r:id="rId18"/>
    <p:sldId id="437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8479" autoAdjust="0"/>
  </p:normalViewPr>
  <p:slideViewPr>
    <p:cSldViewPr>
      <p:cViewPr>
        <p:scale>
          <a:sx n="66" d="100"/>
          <a:sy n="66" d="100"/>
        </p:scale>
        <p:origin x="-7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35D13-0BBA-4408-BCDB-52D9B5651F53}" type="datetimeFigureOut">
              <a:rPr lang="en-GB" smtClean="0"/>
              <a:t>12/03/2012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29257-C5B2-4598-8394-B06DC822791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1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E2464-F52E-485E-B8AC-9548C1C22451}" type="slidenum">
              <a:rPr lang="en-GB"/>
              <a:pPr/>
              <a:t>6</a:t>
            </a:fld>
            <a:endParaRPr lang="en-GB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94D10-5C91-471D-A80D-225E1E432035}" type="slidenum">
              <a:rPr lang="de-DE"/>
              <a:pPr/>
              <a:t>16</a:t>
            </a:fld>
            <a:endParaRPr lang="de-DE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985"/>
            <a:ext cx="5486400" cy="41145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56726-4717-438A-A376-241DFDCB5FBF}" type="slidenum">
              <a:rPr lang="en-GB"/>
              <a:pPr/>
              <a:t>17</a:t>
            </a:fld>
            <a:endParaRPr lang="en-GB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BCD3C-89FA-4D49-91A0-66961D2FEA2C}" type="slidenum">
              <a:rPr lang="en-GB"/>
              <a:pPr/>
              <a:t>7</a:t>
            </a:fld>
            <a:endParaRPr lang="en-GB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0D518-CFCF-4114-94FA-C584C56A9713}" type="slidenum">
              <a:rPr lang="en-GB"/>
              <a:pPr/>
              <a:t>8</a:t>
            </a:fld>
            <a:endParaRPr lang="en-GB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DE39E-01BC-414D-8475-D24D55523573}" type="slidenum">
              <a:rPr lang="en-GB"/>
              <a:pPr/>
              <a:t>9</a:t>
            </a:fld>
            <a:endParaRPr lang="en-GB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56726-4717-438A-A376-241DFDCB5FBF}" type="slidenum">
              <a:rPr lang="en-GB"/>
              <a:pPr/>
              <a:t>10</a:t>
            </a:fld>
            <a:endParaRPr lang="en-GB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15C9A-6497-4353-B47B-76994CEF3D4F}" type="slidenum">
              <a:rPr lang="de-DE"/>
              <a:pPr/>
              <a:t>11</a:t>
            </a:fld>
            <a:endParaRPr lang="de-DE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985"/>
            <a:ext cx="5486400" cy="41145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FD82B-9C3F-4E34-847C-2EDBBB81CB55}" type="slidenum">
              <a:rPr lang="de-DE"/>
              <a:pPr/>
              <a:t>12</a:t>
            </a:fld>
            <a:endParaRPr lang="de-DE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985"/>
            <a:ext cx="5486400" cy="41145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61663-011E-4918-A29B-BF8069DE47F2}" type="slidenum">
              <a:rPr lang="de-DE"/>
              <a:pPr/>
              <a:t>13</a:t>
            </a:fld>
            <a:endParaRPr lang="de-DE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985"/>
            <a:ext cx="5486400" cy="41145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FC65A-8343-4A04-842B-4E1A89742633}" type="slidenum">
              <a:rPr lang="de-DE"/>
              <a:pPr/>
              <a:t>15</a:t>
            </a:fld>
            <a:endParaRPr lang="de-DE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985"/>
            <a:ext cx="5486400" cy="41145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/>
          </a:bodyPr>
          <a:lstStyle>
            <a:lvl1pPr marL="0" indent="0" algn="ctr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075" y="469900"/>
            <a:ext cx="8229600" cy="8413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46075" y="1600200"/>
            <a:ext cx="4038600" cy="4525963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7075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720138" y="6608763"/>
            <a:ext cx="468312" cy="301625"/>
          </a:xfrm>
        </p:spPr>
        <p:txBody>
          <a:bodyPr/>
          <a:lstStyle>
            <a:lvl1pPr>
              <a:defRPr/>
            </a:lvl1pPr>
          </a:lstStyle>
          <a:p>
            <a:fld id="{D509F9C9-9108-43AA-8FF7-3D84B38717F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17475" y="1347788"/>
            <a:ext cx="5702300" cy="4459287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>
            <a:lvl1pPr>
              <a:defRPr/>
            </a:lvl1pPr>
          </a:lstStyle>
          <a:p>
            <a:fld id="{7E5CBE6C-A6F4-4FB1-B1C7-EA619FEF59AD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5100" y="6591300"/>
            <a:ext cx="8813800" cy="2667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RAMIRI2 Prague 12-14 March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2123728" y="26064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</a:t>
            </a:r>
            <a:r>
              <a:rPr lang="de-DE" sz="1400" dirty="0" smtClean="0">
                <a:solidFill>
                  <a:srgbClr val="002060"/>
                </a:solidFill>
              </a:rPr>
              <a:t>Legal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governance</a:t>
            </a:r>
            <a:r>
              <a:rPr lang="de-DE" sz="1400" baseline="0" dirty="0" smtClean="0">
                <a:solidFill>
                  <a:srgbClr val="002060"/>
                </a:solidFill>
              </a:rPr>
              <a:t>  </a:t>
            </a:r>
            <a:r>
              <a:rPr lang="de-DE" sz="1400" baseline="0" dirty="0" err="1" smtClean="0">
                <a:solidFill>
                  <a:srgbClr val="002060"/>
                </a:solidFill>
              </a:rPr>
              <a:t>issues</a:t>
            </a:r>
            <a:r>
              <a:rPr lang="de-DE" sz="1400" baseline="0" dirty="0" smtClean="0">
                <a:solidFill>
                  <a:srgbClr val="002060"/>
                </a:solidFill>
              </a:rPr>
              <a:t>: </a:t>
            </a:r>
            <a:r>
              <a:rPr lang="de-DE" sz="1400" dirty="0" smtClean="0">
                <a:solidFill>
                  <a:srgbClr val="002060"/>
                </a:solidFill>
              </a:rPr>
              <a:t>ESRF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European XFEL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2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Legal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governance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: ESRF </a:t>
            </a:r>
            <a:r>
              <a:rPr lang="de-DE" dirty="0" err="1" smtClean="0"/>
              <a:t>and</a:t>
            </a:r>
            <a:r>
              <a:rPr lang="de-DE" dirty="0" smtClean="0"/>
              <a:t> European XFEL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Karl Witte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RAMIRI2 Prague 12-14 March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9" b="10255"/>
          <a:stretch>
            <a:fillRect/>
          </a:stretch>
        </p:blipFill>
        <p:spPr bwMode="auto">
          <a:xfrm>
            <a:off x="7236296" y="303901"/>
            <a:ext cx="681693" cy="756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logo-XFEL_rgb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97" y="332656"/>
            <a:ext cx="727317" cy="7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ramiri_lowres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" y="-315849"/>
            <a:ext cx="1762832" cy="180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BG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733800"/>
            <a:ext cx="936307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/>
  <p:txStyles>
    <p:titleStyle>
      <a:lvl1pPr marL="1611313" indent="0" algn="l" defTabSz="914400" rtl="0" eaLnBrk="1" latinLnBrk="0" hangingPunct="1">
        <a:spcBef>
          <a:spcPts val="600"/>
        </a:spcBef>
        <a:buNone/>
        <a:defRPr sz="14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024336"/>
          </a:xfrm>
        </p:spPr>
        <p:txBody>
          <a:bodyPr>
            <a:normAutofit/>
          </a:bodyPr>
          <a:lstStyle/>
          <a:p>
            <a:pPr marL="3175"/>
            <a:r>
              <a:rPr lang="de-DE" sz="2400" dirty="0" smtClean="0">
                <a:solidFill>
                  <a:srgbClr val="002060"/>
                </a:solidFill>
              </a:rPr>
              <a:t>RAMIRI 2  </a:t>
            </a:r>
            <a:r>
              <a:rPr lang="de-DE" sz="2400" dirty="0" err="1" smtClean="0">
                <a:solidFill>
                  <a:srgbClr val="002060"/>
                </a:solidFill>
              </a:rPr>
              <a:t>Prague</a:t>
            </a:r>
            <a:r>
              <a:rPr lang="de-DE" sz="2400" dirty="0" smtClean="0">
                <a:solidFill>
                  <a:srgbClr val="002060"/>
                </a:solidFill>
              </a:rPr>
              <a:t>, 12-14 March 2012</a:t>
            </a:r>
            <a:br>
              <a:rPr lang="de-DE" sz="2400" dirty="0" smtClean="0">
                <a:solidFill>
                  <a:srgbClr val="002060"/>
                </a:solidFill>
              </a:rPr>
            </a:br>
            <a:r>
              <a:rPr lang="de-DE" dirty="0">
                <a:solidFill>
                  <a:srgbClr val="002060"/>
                </a:solidFill>
              </a:rPr>
              <a:t/>
            </a:r>
            <a:br>
              <a:rPr lang="de-DE" dirty="0">
                <a:solidFill>
                  <a:srgbClr val="002060"/>
                </a:solidFill>
              </a:rPr>
            </a:br>
            <a:r>
              <a:rPr lang="de-DE" b="1" dirty="0" smtClean="0">
                <a:solidFill>
                  <a:srgbClr val="002060"/>
                </a:solidFill>
              </a:rPr>
              <a:t>Legal </a:t>
            </a:r>
            <a:r>
              <a:rPr lang="de-DE" b="1" dirty="0" err="1" smtClean="0">
                <a:solidFill>
                  <a:srgbClr val="002060"/>
                </a:solidFill>
              </a:rPr>
              <a:t>and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governance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issues</a:t>
            </a:r>
            <a:r>
              <a:rPr lang="de-DE" b="1" dirty="0" smtClean="0">
                <a:solidFill>
                  <a:srgbClr val="002060"/>
                </a:solidFill>
              </a:rPr>
              <a:t>: </a:t>
            </a:r>
            <a:br>
              <a:rPr lang="de-DE" b="1" dirty="0" smtClean="0">
                <a:solidFill>
                  <a:srgbClr val="002060"/>
                </a:solidFill>
              </a:rPr>
            </a:br>
            <a:r>
              <a:rPr lang="de-DE" b="1" dirty="0" smtClean="0">
                <a:solidFill>
                  <a:srgbClr val="002060"/>
                </a:solidFill>
              </a:rPr>
              <a:t>ESRF </a:t>
            </a:r>
            <a:r>
              <a:rPr lang="de-DE" b="1" dirty="0" err="1">
                <a:solidFill>
                  <a:srgbClr val="002060"/>
                </a:solidFill>
              </a:rPr>
              <a:t>and</a:t>
            </a:r>
            <a:r>
              <a:rPr lang="de-DE" b="1" dirty="0">
                <a:solidFill>
                  <a:srgbClr val="002060"/>
                </a:solidFill>
              </a:rPr>
              <a:t> European </a:t>
            </a:r>
            <a:r>
              <a:rPr lang="de-DE" b="1" dirty="0" smtClean="0">
                <a:solidFill>
                  <a:srgbClr val="002060"/>
                </a:solidFill>
              </a:rPr>
              <a:t>XFEL </a:t>
            </a:r>
            <a:br>
              <a:rPr lang="de-DE" b="1" dirty="0" smtClean="0">
                <a:solidFill>
                  <a:srgbClr val="002060"/>
                </a:solidFill>
              </a:rPr>
            </a:br>
            <a:r>
              <a:rPr lang="de-DE" b="1" dirty="0" err="1" smtClean="0">
                <a:solidFill>
                  <a:srgbClr val="002060"/>
                </a:solidFill>
              </a:rPr>
              <a:t>as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examples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br>
              <a:rPr lang="de-DE" b="1" dirty="0" smtClean="0">
                <a:solidFill>
                  <a:srgbClr val="002060"/>
                </a:solidFill>
              </a:rPr>
            </a:br>
            <a:r>
              <a:rPr lang="de-DE" b="1" dirty="0" err="1" smtClean="0">
                <a:solidFill>
                  <a:srgbClr val="002060"/>
                </a:solidFill>
              </a:rPr>
              <a:t>of</a:t>
            </a:r>
            <a:r>
              <a:rPr lang="de-DE" b="1" dirty="0" smtClean="0">
                <a:solidFill>
                  <a:srgbClr val="002060"/>
                </a:solidFill>
              </a:rPr>
              <a:t> single-site </a:t>
            </a:r>
            <a:r>
              <a:rPr lang="de-DE" b="1" dirty="0" err="1" smtClean="0">
                <a:solidFill>
                  <a:srgbClr val="002060"/>
                </a:solidFill>
              </a:rPr>
              <a:t>facilities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201688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Karl Witte</a:t>
            </a:r>
            <a:br>
              <a:rPr lang="en-GB" sz="2400" dirty="0" smtClean="0">
                <a:solidFill>
                  <a:srgbClr val="002060"/>
                </a:solidFill>
              </a:rPr>
            </a:br>
            <a:r>
              <a:rPr lang="en-GB" sz="2400" dirty="0" smtClean="0">
                <a:solidFill>
                  <a:srgbClr val="002060"/>
                </a:solidFill>
              </a:rPr>
              <a:t>Hamburg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974BA-43DE-4765-B3E6-B371DE3C9B69}" type="slidenum">
              <a:rPr lang="en-GB"/>
              <a:pPr/>
              <a:t>10</a:t>
            </a:fld>
            <a:endParaRPr lang="en-GB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412776"/>
            <a:ext cx="7986911" cy="308133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Why </a:t>
            </a:r>
            <a:r>
              <a:rPr lang="en-GB" sz="2800" b="1" i="1" dirty="0" err="1">
                <a:solidFill>
                  <a:srgbClr val="002060"/>
                </a:solidFill>
              </a:rPr>
              <a:t>société</a:t>
            </a:r>
            <a:r>
              <a:rPr lang="en-GB" sz="2800" b="1" i="1" dirty="0">
                <a:solidFill>
                  <a:srgbClr val="002060"/>
                </a:solidFill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</a:rPr>
              <a:t>civile</a:t>
            </a:r>
            <a:r>
              <a:rPr lang="en-GB" sz="2800" b="1" i="1" dirty="0" smtClean="0">
                <a:solidFill>
                  <a:srgbClr val="002060"/>
                </a:solidFill>
              </a:rPr>
              <a:t>?</a:t>
            </a:r>
            <a:endParaRPr lang="de-DE" sz="2800" b="1" dirty="0" smtClean="0">
              <a:solidFill>
                <a:srgbClr val="002060"/>
              </a:solidFill>
            </a:endParaRPr>
          </a:p>
          <a:p>
            <a:pPr marL="361950" indent="-361950">
              <a:spcBef>
                <a:spcPct val="50000"/>
              </a:spcBef>
              <a:buFontTx/>
              <a:buChar char="•"/>
            </a:pPr>
            <a:r>
              <a:rPr lang="de-DE" sz="2800" b="1" dirty="0" smtClean="0">
                <a:solidFill>
                  <a:srgbClr val="002060"/>
                </a:solidFill>
              </a:rPr>
              <a:t>Legal </a:t>
            </a:r>
            <a:r>
              <a:rPr lang="de-DE" sz="2800" b="1" dirty="0" err="1">
                <a:solidFill>
                  <a:srgbClr val="002060"/>
                </a:solidFill>
              </a:rPr>
              <a:t>identity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b="1" dirty="0" err="1">
                <a:solidFill>
                  <a:srgbClr val="002060"/>
                </a:solidFill>
              </a:rPr>
              <a:t>under</a:t>
            </a:r>
            <a:r>
              <a:rPr lang="de-DE" sz="2800" b="1" dirty="0">
                <a:solidFill>
                  <a:srgbClr val="002060"/>
                </a:solidFill>
              </a:rPr>
              <a:t> national </a:t>
            </a:r>
            <a:r>
              <a:rPr lang="de-DE" sz="2800" b="1" dirty="0" err="1">
                <a:solidFill>
                  <a:srgbClr val="002060"/>
                </a:solidFill>
              </a:rPr>
              <a:t>law</a:t>
            </a:r>
            <a:r>
              <a:rPr lang="de-DE" sz="2800" dirty="0">
                <a:solidFill>
                  <a:srgbClr val="002060"/>
                </a:solidFill>
              </a:rPr>
              <a:t> in </a:t>
            </a:r>
            <a:r>
              <a:rPr lang="de-DE" sz="2800" dirty="0" err="1">
                <a:solidFill>
                  <a:srgbClr val="002060"/>
                </a:solidFill>
              </a:rPr>
              <a:t>order</a:t>
            </a:r>
            <a:r>
              <a:rPr lang="de-DE" sz="2800" dirty="0">
                <a:solidFill>
                  <a:srgbClr val="002060"/>
                </a:solidFill>
              </a:rPr>
              <a:t/>
            </a:r>
            <a:br>
              <a:rPr lang="de-DE" sz="2800" dirty="0">
                <a:solidFill>
                  <a:srgbClr val="002060"/>
                </a:solidFill>
              </a:rPr>
            </a:br>
            <a:r>
              <a:rPr lang="de-DE" sz="2800" dirty="0" err="1">
                <a:solidFill>
                  <a:srgbClr val="002060"/>
                </a:solidFill>
              </a:rPr>
              <a:t>to</a:t>
            </a:r>
            <a:r>
              <a:rPr lang="de-DE" sz="2800" dirty="0">
                <a:solidFill>
                  <a:srgbClr val="002060"/>
                </a:solidFill>
              </a:rPr>
              <a:t> </a:t>
            </a:r>
            <a:r>
              <a:rPr lang="de-DE" sz="2800" dirty="0" err="1">
                <a:solidFill>
                  <a:srgbClr val="002060"/>
                </a:solidFill>
              </a:rPr>
              <a:t>avoid</a:t>
            </a:r>
            <a:r>
              <a:rPr lang="de-DE" sz="2800" dirty="0">
                <a:solidFill>
                  <a:srgbClr val="002060"/>
                </a:solidFill>
              </a:rPr>
              <a:t> high </a:t>
            </a:r>
            <a:r>
              <a:rPr lang="de-DE" sz="2800" dirty="0" err="1">
                <a:solidFill>
                  <a:srgbClr val="002060"/>
                </a:solidFill>
              </a:rPr>
              <a:t>cost</a:t>
            </a:r>
            <a:r>
              <a:rPr lang="de-DE" sz="2800" dirty="0">
                <a:solidFill>
                  <a:srgbClr val="002060"/>
                </a:solidFill>
              </a:rPr>
              <a:t> </a:t>
            </a:r>
            <a:r>
              <a:rPr lang="de-DE" sz="2800" dirty="0" err="1">
                <a:solidFill>
                  <a:srgbClr val="002060"/>
                </a:solidFill>
              </a:rPr>
              <a:t>of</a:t>
            </a:r>
            <a:r>
              <a:rPr lang="de-DE" sz="2800" dirty="0">
                <a:solidFill>
                  <a:srgbClr val="002060"/>
                </a:solidFill>
              </a:rPr>
              <a:t> </a:t>
            </a:r>
            <a:r>
              <a:rPr lang="de-DE" sz="2800" dirty="0" err="1">
                <a:solidFill>
                  <a:srgbClr val="002060"/>
                </a:solidFill>
              </a:rPr>
              <a:t>intergovernmental</a:t>
            </a:r>
            <a:r>
              <a:rPr lang="de-DE" sz="2800" dirty="0">
                <a:solidFill>
                  <a:srgbClr val="002060"/>
                </a:solidFill>
              </a:rPr>
              <a:t> </a:t>
            </a:r>
            <a:r>
              <a:rPr lang="de-DE" sz="2800" dirty="0" err="1">
                <a:solidFill>
                  <a:srgbClr val="002060"/>
                </a:solidFill>
              </a:rPr>
              <a:t>institute</a:t>
            </a:r>
            <a:endParaRPr lang="de-DE" sz="2800" dirty="0">
              <a:solidFill>
                <a:srgbClr val="002060"/>
              </a:solidFill>
            </a:endParaRPr>
          </a:p>
          <a:p>
            <a:pPr marL="361950" indent="-36195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de-DE" sz="2800" b="1" dirty="0">
                <a:solidFill>
                  <a:srgbClr val="002060"/>
                </a:solidFill>
                <a:sym typeface="Wingdings" pitchFamily="2" charset="2"/>
              </a:rPr>
              <a:t>Wide </a:t>
            </a:r>
            <a:r>
              <a:rPr lang="de-DE" sz="2800" b="1" dirty="0" err="1">
                <a:solidFill>
                  <a:srgbClr val="002060"/>
                </a:solidFill>
                <a:sym typeface="Wingdings" pitchFamily="2" charset="2"/>
              </a:rPr>
              <a:t>scope</a:t>
            </a:r>
            <a:r>
              <a:rPr lang="de-DE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de-DE" sz="2800" dirty="0" err="1">
                <a:solidFill>
                  <a:srgbClr val="002060"/>
                </a:solidFill>
                <a:sym typeface="Wingdings" pitchFamily="2" charset="2"/>
              </a:rPr>
              <a:t>for</a:t>
            </a:r>
            <a:r>
              <a:rPr lang="de-DE" sz="2800" dirty="0">
                <a:solidFill>
                  <a:srgbClr val="002060"/>
                </a:solidFill>
                <a:sym typeface="Wingdings" pitchFamily="2" charset="2"/>
              </a:rPr>
              <a:t> legal </a:t>
            </a:r>
            <a:r>
              <a:rPr lang="de-DE" sz="2800" dirty="0" err="1">
                <a:solidFill>
                  <a:srgbClr val="002060"/>
                </a:solidFill>
                <a:sym typeface="Wingdings" pitchFamily="2" charset="2"/>
              </a:rPr>
              <a:t>embodiment</a:t>
            </a:r>
            <a:endParaRPr lang="de-DE" sz="2800" dirty="0">
              <a:solidFill>
                <a:srgbClr val="002060"/>
              </a:solidFill>
              <a:sym typeface="Wingdings" pitchFamily="2" charset="2"/>
            </a:endParaRPr>
          </a:p>
          <a:p>
            <a:pPr marL="361950" indent="-36195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de-DE" sz="2800" b="1" dirty="0">
                <a:solidFill>
                  <a:srgbClr val="002060"/>
                </a:solidFill>
              </a:rPr>
              <a:t>Location </a:t>
            </a:r>
            <a:r>
              <a:rPr lang="de-DE" sz="2800" b="1" dirty="0" err="1">
                <a:solidFill>
                  <a:srgbClr val="002060"/>
                </a:solidFill>
              </a:rPr>
              <a:t>besides</a:t>
            </a:r>
            <a:r>
              <a:rPr lang="de-DE" sz="2800" b="1" dirty="0">
                <a:solidFill>
                  <a:srgbClr val="002060"/>
                </a:solidFill>
              </a:rPr>
              <a:t> ILL</a:t>
            </a:r>
            <a:r>
              <a:rPr lang="de-DE" sz="2800" dirty="0">
                <a:solidFill>
                  <a:srgbClr val="002060"/>
                </a:solidFill>
              </a:rPr>
              <a:t> (= </a:t>
            </a:r>
            <a:r>
              <a:rPr lang="de-DE" sz="2800" dirty="0" err="1">
                <a:solidFill>
                  <a:srgbClr val="002060"/>
                </a:solidFill>
              </a:rPr>
              <a:t>société</a:t>
            </a:r>
            <a:r>
              <a:rPr lang="de-DE" sz="2800" dirty="0">
                <a:solidFill>
                  <a:srgbClr val="002060"/>
                </a:solidFill>
              </a:rPr>
              <a:t> </a:t>
            </a:r>
            <a:r>
              <a:rPr lang="de-DE" sz="2800" dirty="0" err="1">
                <a:solidFill>
                  <a:srgbClr val="002060"/>
                </a:solidFill>
              </a:rPr>
              <a:t>civile</a:t>
            </a:r>
            <a:r>
              <a:rPr lang="de-DE" sz="2800" dirty="0">
                <a:solidFill>
                  <a:srgbClr val="002060"/>
                </a:solidFill>
              </a:rPr>
              <a:t>)</a:t>
            </a:r>
            <a:br>
              <a:rPr lang="de-DE" sz="2800" dirty="0">
                <a:solidFill>
                  <a:srgbClr val="002060"/>
                </a:solidFill>
              </a:rPr>
            </a:br>
            <a:r>
              <a:rPr lang="de-DE" sz="2800" dirty="0">
                <a:solidFill>
                  <a:srgbClr val="002060"/>
                </a:solidFill>
                <a:sym typeface="Wingdings" pitchFamily="2" charset="2"/>
              </a:rPr>
              <a:t> </a:t>
            </a:r>
            <a:r>
              <a:rPr lang="de-DE" sz="2800" dirty="0" err="1">
                <a:solidFill>
                  <a:srgbClr val="002060"/>
                </a:solidFill>
                <a:sym typeface="Wingdings" pitchFamily="2" charset="2"/>
              </a:rPr>
              <a:t>similar</a:t>
            </a:r>
            <a:r>
              <a:rPr lang="de-DE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de-DE" sz="2800" dirty="0" err="1">
                <a:solidFill>
                  <a:srgbClr val="002060"/>
                </a:solidFill>
                <a:sym typeface="Wingdings" pitchFamily="2" charset="2"/>
              </a:rPr>
              <a:t>rules</a:t>
            </a:r>
            <a:r>
              <a:rPr lang="de-DE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de-DE" sz="2800" dirty="0" err="1">
                <a:solidFill>
                  <a:srgbClr val="002060"/>
                </a:solidFill>
                <a:sym typeface="Wingdings" pitchFamily="2" charset="2"/>
              </a:rPr>
              <a:t>for</a:t>
            </a:r>
            <a:r>
              <a:rPr lang="de-DE" sz="2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de-DE" sz="2800" dirty="0" err="1">
                <a:solidFill>
                  <a:srgbClr val="002060"/>
                </a:solidFill>
                <a:sym typeface="Wingdings" pitchFamily="2" charset="2"/>
              </a:rPr>
              <a:t>personnel</a:t>
            </a:r>
            <a:endParaRPr lang="de-DE" sz="2800" dirty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123728" y="26064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Comparison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legal </a:t>
            </a:r>
            <a:r>
              <a:rPr lang="de-DE" sz="1400" dirty="0" err="1" smtClean="0">
                <a:solidFill>
                  <a:srgbClr val="002060"/>
                </a:solidFill>
              </a:rPr>
              <a:t>difficulties</a:t>
            </a:r>
            <a:r>
              <a:rPr lang="de-DE" sz="1400" dirty="0" smtClean="0">
                <a:solidFill>
                  <a:srgbClr val="002060"/>
                </a:solidFill>
              </a:rPr>
              <a:t>/</a:t>
            </a:r>
            <a:r>
              <a:rPr lang="de-DE" sz="1400" dirty="0" err="1" smtClean="0">
                <a:solidFill>
                  <a:srgbClr val="002060"/>
                </a:solidFill>
              </a:rPr>
              <a:t>advantages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ESRF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European XFEL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9552" y="468001"/>
            <a:ext cx="8112323" cy="800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611313" indent="0" algn="l" defTabSz="914400" rtl="0" eaLnBrk="1" latinLnBrk="0" hangingPunct="1">
              <a:spcBef>
                <a:spcPts val="600"/>
              </a:spcBef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002060"/>
                </a:solidFill>
              </a:rPr>
              <a:t>Legal Organisation of ESRF and XFEL  </a:t>
            </a:r>
            <a:endParaRPr lang="en-GB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501317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A very similar approach had been intended for the European XFEL </a:t>
            </a:r>
            <a:r>
              <a:rPr lang="en-GB" sz="2800" b="1" dirty="0" smtClean="0">
                <a:solidFill>
                  <a:srgbClr val="002060"/>
                </a:solidFill>
              </a:rPr>
              <a:t>Facility.</a:t>
            </a:r>
            <a:endParaRPr lang="en-GB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9" name="AutoShape 3"/>
          <p:cNvSpPr>
            <a:spLocks noChangeArrowheads="1"/>
          </p:cNvSpPr>
          <p:nvPr/>
        </p:nvSpPr>
        <p:spPr bwMode="auto">
          <a:xfrm>
            <a:off x="701675" y="1958975"/>
            <a:ext cx="7391400" cy="426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679940" name="AutoShape 4"/>
          <p:cNvSpPr>
            <a:spLocks noChangeArrowheads="1"/>
          </p:cNvSpPr>
          <p:nvPr/>
        </p:nvSpPr>
        <p:spPr bwMode="auto">
          <a:xfrm>
            <a:off x="1311275" y="2492375"/>
            <a:ext cx="6172200" cy="3200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2400">
              <a:latin typeface="Times New Roman" pitchFamily="18" charset="0"/>
            </a:endParaRPr>
          </a:p>
        </p:txBody>
      </p:sp>
      <p:graphicFrame>
        <p:nvGraphicFramePr>
          <p:cNvPr id="679941" name="Group 5"/>
          <p:cNvGraphicFramePr>
            <a:graphicFrameLocks noGrp="1"/>
          </p:cNvGraphicFramePr>
          <p:nvPr/>
        </p:nvGraphicFramePr>
        <p:xfrm>
          <a:off x="244475" y="251142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United Kingdom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9947" name="Group 11"/>
          <p:cNvGraphicFramePr>
            <a:graphicFrameLocks noGrp="1"/>
          </p:cNvGraphicFramePr>
          <p:nvPr/>
        </p:nvGraphicFramePr>
        <p:xfrm>
          <a:off x="254000" y="309245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9953" name="Group 17"/>
          <p:cNvGraphicFramePr>
            <a:graphicFrameLocks noGrp="1"/>
          </p:cNvGraphicFramePr>
          <p:nvPr/>
        </p:nvGraphicFramePr>
        <p:xfrm>
          <a:off x="244475" y="369252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Italy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9959" name="Group 23"/>
          <p:cNvGraphicFramePr>
            <a:graphicFrameLocks noGrp="1"/>
          </p:cNvGraphicFramePr>
          <p:nvPr/>
        </p:nvGraphicFramePr>
        <p:xfrm>
          <a:off x="244475" y="43211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Spain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9965" name="Group 29"/>
          <p:cNvGraphicFramePr>
            <a:graphicFrameLocks noGrp="1"/>
          </p:cNvGraphicFramePr>
          <p:nvPr/>
        </p:nvGraphicFramePr>
        <p:xfrm>
          <a:off x="244475" y="494982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Switzerland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9971" name="Group 35"/>
          <p:cNvGraphicFramePr>
            <a:graphicFrameLocks noGrp="1"/>
          </p:cNvGraphicFramePr>
          <p:nvPr/>
        </p:nvGraphicFramePr>
        <p:xfrm>
          <a:off x="244475" y="554990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Slovakia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9977" name="Group 41"/>
          <p:cNvGraphicFramePr>
            <a:graphicFrameLocks noGrp="1"/>
          </p:cNvGraphicFramePr>
          <p:nvPr/>
        </p:nvGraphicFramePr>
        <p:xfrm>
          <a:off x="6721475" y="250190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Sweden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9983" name="Group 47"/>
          <p:cNvGraphicFramePr>
            <a:graphicFrameLocks noGrp="1"/>
          </p:cNvGraphicFramePr>
          <p:nvPr/>
        </p:nvGraphicFramePr>
        <p:xfrm>
          <a:off x="6731000" y="308292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Denmark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9989" name="Group 53"/>
          <p:cNvGraphicFramePr>
            <a:graphicFrameLocks noGrp="1"/>
          </p:cNvGraphicFramePr>
          <p:nvPr/>
        </p:nvGraphicFramePr>
        <p:xfrm>
          <a:off x="6731000" y="368300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Russia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9995" name="Group 59"/>
          <p:cNvGraphicFramePr>
            <a:graphicFrameLocks noGrp="1"/>
          </p:cNvGraphicFramePr>
          <p:nvPr/>
        </p:nvGraphicFramePr>
        <p:xfrm>
          <a:off x="6721475" y="43211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Poland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0001" name="Group 65"/>
          <p:cNvGraphicFramePr>
            <a:graphicFrameLocks noGrp="1"/>
          </p:cNvGraphicFramePr>
          <p:nvPr/>
        </p:nvGraphicFramePr>
        <p:xfrm>
          <a:off x="6721475" y="494030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Hungary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0007" name="Group 71"/>
          <p:cNvGraphicFramePr>
            <a:graphicFrameLocks noGrp="1"/>
          </p:cNvGraphicFramePr>
          <p:nvPr/>
        </p:nvGraphicFramePr>
        <p:xfrm>
          <a:off x="6721475" y="55403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0013" name="Text Box 77"/>
          <p:cNvSpPr txBox="1">
            <a:spLocks noChangeArrowheads="1"/>
          </p:cNvSpPr>
          <p:nvPr/>
        </p:nvSpPr>
        <p:spPr bwMode="auto">
          <a:xfrm>
            <a:off x="2305050" y="2705100"/>
            <a:ext cx="432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sz="2000">
                <a:solidFill>
                  <a:srgbClr val="26004D"/>
                </a:solidFill>
              </a:rPr>
              <a:t>“… </a:t>
            </a:r>
            <a:r>
              <a:rPr lang="en-GB" sz="2000" i="1">
                <a:solidFill>
                  <a:srgbClr val="26004D"/>
                </a:solidFill>
              </a:rPr>
              <a:t>decide to </a:t>
            </a:r>
            <a:r>
              <a:rPr lang="en-GB" sz="2000" b="1" i="1">
                <a:solidFill>
                  <a:srgbClr val="26004D"/>
                </a:solidFill>
              </a:rPr>
              <a:t>promote</a:t>
            </a:r>
            <a:endParaRPr lang="en-GB" sz="2000" i="1">
              <a:solidFill>
                <a:srgbClr val="26004D"/>
              </a:solidFill>
            </a:endParaRPr>
          </a:p>
        </p:txBody>
      </p:sp>
      <p:sp>
        <p:nvSpPr>
          <p:cNvPr id="680014" name="Text Box 78"/>
          <p:cNvSpPr txBox="1">
            <a:spLocks noChangeArrowheads="1"/>
          </p:cNvSpPr>
          <p:nvPr/>
        </p:nvSpPr>
        <p:spPr bwMode="auto">
          <a:xfrm>
            <a:off x="2343150" y="3076575"/>
            <a:ext cx="4210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sz="2000" i="1">
                <a:solidFill>
                  <a:srgbClr val="26004D"/>
                </a:solidFill>
              </a:rPr>
              <a:t>the construction and operation </a:t>
            </a:r>
            <a:br>
              <a:rPr lang="en-GB" sz="2000" i="1">
                <a:solidFill>
                  <a:srgbClr val="26004D"/>
                </a:solidFill>
              </a:rPr>
            </a:br>
            <a:r>
              <a:rPr lang="en-GB" sz="2000" i="1">
                <a:solidFill>
                  <a:srgbClr val="26004D"/>
                </a:solidFill>
              </a:rPr>
              <a:t>of a European X-ray </a:t>
            </a:r>
            <a:br>
              <a:rPr lang="en-GB" sz="2000" i="1">
                <a:solidFill>
                  <a:srgbClr val="26004D"/>
                </a:solidFill>
              </a:rPr>
            </a:br>
            <a:r>
              <a:rPr lang="en-GB" sz="2000" i="1">
                <a:solidFill>
                  <a:srgbClr val="26004D"/>
                </a:solidFill>
              </a:rPr>
              <a:t>Free-Electron Laser Facility</a:t>
            </a:r>
          </a:p>
        </p:txBody>
      </p:sp>
      <p:sp>
        <p:nvSpPr>
          <p:cNvPr id="680015" name="Text Box 79"/>
          <p:cNvSpPr txBox="1">
            <a:spLocks noChangeArrowheads="1"/>
          </p:cNvSpPr>
          <p:nvPr/>
        </p:nvSpPr>
        <p:spPr bwMode="auto">
          <a:xfrm>
            <a:off x="2349500" y="4035425"/>
            <a:ext cx="4238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sz="2000" i="1">
                <a:solidFill>
                  <a:srgbClr val="26004D"/>
                </a:solidFill>
              </a:rPr>
              <a:t>housing a superconducting linear accelerator, radiation beamlines and experimental facilities for the use of the scientific communities</a:t>
            </a:r>
            <a:r>
              <a:rPr lang="en-GB" sz="2400" i="1">
                <a:solidFill>
                  <a:srgbClr val="26004D"/>
                </a:solidFill>
              </a:rPr>
              <a:t>.”</a:t>
            </a:r>
          </a:p>
        </p:txBody>
      </p:sp>
      <p:sp>
        <p:nvSpPr>
          <p:cNvPr id="680016" name="Text Box 80"/>
          <p:cNvSpPr txBox="1">
            <a:spLocks noChangeArrowheads="1"/>
          </p:cNvSpPr>
          <p:nvPr/>
        </p:nvSpPr>
        <p:spPr bwMode="auto">
          <a:xfrm>
            <a:off x="2088000" y="1428750"/>
            <a:ext cx="678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fr-FR" sz="2400" dirty="0" err="1">
                <a:solidFill>
                  <a:srgbClr val="26004D"/>
                </a:solidFill>
              </a:rPr>
              <a:t>Fourteen</a:t>
            </a:r>
            <a:r>
              <a:rPr lang="fr-FR" sz="2400" dirty="0">
                <a:solidFill>
                  <a:srgbClr val="26004D"/>
                </a:solidFill>
              </a:rPr>
              <a:t> </a:t>
            </a:r>
            <a:r>
              <a:rPr lang="fr-FR" sz="2400" dirty="0" err="1">
                <a:solidFill>
                  <a:srgbClr val="26004D"/>
                </a:solidFill>
              </a:rPr>
              <a:t>Governments</a:t>
            </a:r>
            <a:r>
              <a:rPr lang="fr-FR" sz="2400" dirty="0">
                <a:solidFill>
                  <a:srgbClr val="26004D"/>
                </a:solidFill>
              </a:rPr>
              <a:t> (= </a:t>
            </a:r>
            <a:r>
              <a:rPr lang="fr-FR" sz="2400" dirty="0" err="1">
                <a:solidFill>
                  <a:srgbClr val="26004D"/>
                </a:solidFill>
              </a:rPr>
              <a:t>Contracting</a:t>
            </a:r>
            <a:r>
              <a:rPr lang="fr-FR" sz="2400" dirty="0">
                <a:solidFill>
                  <a:srgbClr val="26004D"/>
                </a:solidFill>
              </a:rPr>
              <a:t> Parties)</a:t>
            </a:r>
          </a:p>
        </p:txBody>
      </p:sp>
      <p:graphicFrame>
        <p:nvGraphicFramePr>
          <p:cNvPr id="680017" name="Group 81"/>
          <p:cNvGraphicFramePr>
            <a:graphicFrameLocks noGrp="1"/>
          </p:cNvGraphicFramePr>
          <p:nvPr>
            <p:ph idx="1"/>
          </p:nvPr>
        </p:nvGraphicFramePr>
        <p:xfrm>
          <a:off x="3535363" y="2003425"/>
          <a:ext cx="1814512" cy="452438"/>
        </p:xfrm>
        <a:graphic>
          <a:graphicData uri="http://schemas.openxmlformats.org/drawingml/2006/table">
            <a:tbl>
              <a:tblPr/>
              <a:tblGrid>
                <a:gridCol w="1814512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Germany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0023" name="Text Box 87"/>
          <p:cNvSpPr txBox="1">
            <a:spLocks noChangeArrowheads="1"/>
          </p:cNvSpPr>
          <p:nvPr/>
        </p:nvSpPr>
        <p:spPr bwMode="auto">
          <a:xfrm>
            <a:off x="3562350" y="5762625"/>
            <a:ext cx="1914525" cy="46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sz="1800"/>
              <a:t>Greece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123728" y="26064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Comparison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legal </a:t>
            </a:r>
            <a:r>
              <a:rPr lang="de-DE" sz="1400" dirty="0" err="1" smtClean="0">
                <a:solidFill>
                  <a:srgbClr val="002060"/>
                </a:solidFill>
              </a:rPr>
              <a:t>difficulties</a:t>
            </a:r>
            <a:r>
              <a:rPr lang="de-DE" sz="1400" dirty="0" smtClean="0">
                <a:solidFill>
                  <a:srgbClr val="002060"/>
                </a:solidFill>
              </a:rPr>
              <a:t>/</a:t>
            </a:r>
            <a:r>
              <a:rPr lang="de-DE" sz="1400" dirty="0" err="1" smtClean="0">
                <a:solidFill>
                  <a:srgbClr val="002060"/>
                </a:solidFill>
              </a:rPr>
              <a:t>advantages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ESRF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European XFEL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68001"/>
            <a:ext cx="8112323" cy="800760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Legal Organisation of ESRF and XFEL 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002060"/>
                </a:solidFill>
              </a:rPr>
              <a:t>here: European XFEL, first level (planned)</a:t>
            </a:r>
            <a:endParaRPr lang="en-GB" sz="2400" dirty="0"/>
          </a:p>
        </p:txBody>
      </p:sp>
      <p:sp>
        <p:nvSpPr>
          <p:cNvPr id="28" name="Text Box 86"/>
          <p:cNvSpPr txBox="1">
            <a:spLocks noChangeArrowheads="1"/>
          </p:cNvSpPr>
          <p:nvPr/>
        </p:nvSpPr>
        <p:spPr bwMode="auto">
          <a:xfrm>
            <a:off x="263525" y="1441450"/>
            <a:ext cx="199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002060"/>
                </a:solidFill>
              </a:rPr>
              <a:t>Convention</a:t>
            </a:r>
            <a:r>
              <a:rPr lang="fr-FR" sz="2400" b="1" dirty="0">
                <a:solidFill>
                  <a:srgbClr val="002060"/>
                </a:solidFill>
              </a:rPr>
              <a:t>: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CBE6C-A6F4-4FB1-B1C7-EA619FEF59A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7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7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7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7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7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7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7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7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7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7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7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7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79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79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80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80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80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80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80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80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80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80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7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8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8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9" grpId="0" animBg="1"/>
      <p:bldP spid="680013" grpId="0"/>
      <p:bldP spid="680014" grpId="0"/>
      <p:bldP spid="680015" grpId="0"/>
      <p:bldP spid="680016" grpId="0"/>
      <p:bldP spid="6800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11A7-8F06-4FEF-9639-897D05F1B3D4}" type="slidenum">
              <a:rPr lang="en-GB"/>
              <a:pPr/>
              <a:t>12</a:t>
            </a:fld>
            <a:endParaRPr lang="en-GB"/>
          </a:p>
        </p:txBody>
      </p:sp>
      <p:sp>
        <p:nvSpPr>
          <p:cNvPr id="681986" name="AutoShape 2"/>
          <p:cNvSpPr>
            <a:spLocks noChangeArrowheads="1"/>
          </p:cNvSpPr>
          <p:nvPr/>
        </p:nvSpPr>
        <p:spPr bwMode="auto">
          <a:xfrm>
            <a:off x="701675" y="1958975"/>
            <a:ext cx="7391400" cy="426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681987" name="AutoShape 3"/>
          <p:cNvSpPr>
            <a:spLocks noChangeArrowheads="1"/>
          </p:cNvSpPr>
          <p:nvPr/>
        </p:nvSpPr>
        <p:spPr bwMode="auto">
          <a:xfrm>
            <a:off x="1311275" y="2492375"/>
            <a:ext cx="6172200" cy="3200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2400">
              <a:latin typeface="Times New Roman" pitchFamily="18" charset="0"/>
            </a:endParaRPr>
          </a:p>
        </p:txBody>
      </p:sp>
      <p:graphicFrame>
        <p:nvGraphicFramePr>
          <p:cNvPr id="681988" name="Group 4"/>
          <p:cNvGraphicFramePr>
            <a:graphicFrameLocks noGrp="1"/>
          </p:cNvGraphicFramePr>
          <p:nvPr/>
        </p:nvGraphicFramePr>
        <p:xfrm>
          <a:off x="244475" y="251142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United Kingdom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1994" name="Group 10"/>
          <p:cNvGraphicFramePr>
            <a:graphicFrameLocks noGrp="1"/>
          </p:cNvGraphicFramePr>
          <p:nvPr/>
        </p:nvGraphicFramePr>
        <p:xfrm>
          <a:off x="254000" y="309245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2000" name="Group 16"/>
          <p:cNvGraphicFramePr>
            <a:graphicFrameLocks noGrp="1"/>
          </p:cNvGraphicFramePr>
          <p:nvPr/>
        </p:nvGraphicFramePr>
        <p:xfrm>
          <a:off x="244475" y="369252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Italy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2006" name="Group 22"/>
          <p:cNvGraphicFramePr>
            <a:graphicFrameLocks noGrp="1"/>
          </p:cNvGraphicFramePr>
          <p:nvPr/>
        </p:nvGraphicFramePr>
        <p:xfrm>
          <a:off x="244475" y="43211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Spain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2012" name="Group 28"/>
          <p:cNvGraphicFramePr>
            <a:graphicFrameLocks noGrp="1"/>
          </p:cNvGraphicFramePr>
          <p:nvPr/>
        </p:nvGraphicFramePr>
        <p:xfrm>
          <a:off x="244475" y="494982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Switzerland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2018" name="Group 34"/>
          <p:cNvGraphicFramePr>
            <a:graphicFrameLocks noGrp="1"/>
          </p:cNvGraphicFramePr>
          <p:nvPr/>
        </p:nvGraphicFramePr>
        <p:xfrm>
          <a:off x="244475" y="554990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Slovakia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2024" name="Group 40"/>
          <p:cNvGraphicFramePr>
            <a:graphicFrameLocks noGrp="1"/>
          </p:cNvGraphicFramePr>
          <p:nvPr/>
        </p:nvGraphicFramePr>
        <p:xfrm>
          <a:off x="6721475" y="250190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Sweden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2030" name="Group 46"/>
          <p:cNvGraphicFramePr>
            <a:graphicFrameLocks noGrp="1"/>
          </p:cNvGraphicFramePr>
          <p:nvPr/>
        </p:nvGraphicFramePr>
        <p:xfrm>
          <a:off x="6731000" y="308292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Denmark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2036" name="Group 52"/>
          <p:cNvGraphicFramePr>
            <a:graphicFrameLocks noGrp="1"/>
          </p:cNvGraphicFramePr>
          <p:nvPr/>
        </p:nvGraphicFramePr>
        <p:xfrm>
          <a:off x="6731000" y="368300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Russia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2042" name="Group 58"/>
          <p:cNvGraphicFramePr>
            <a:graphicFrameLocks noGrp="1"/>
          </p:cNvGraphicFramePr>
          <p:nvPr/>
        </p:nvGraphicFramePr>
        <p:xfrm>
          <a:off x="6721475" y="43211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Poland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2048" name="Group 64"/>
          <p:cNvGraphicFramePr>
            <a:graphicFrameLocks noGrp="1"/>
          </p:cNvGraphicFramePr>
          <p:nvPr/>
        </p:nvGraphicFramePr>
        <p:xfrm>
          <a:off x="6721475" y="494030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Hungary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2054" name="Group 70"/>
          <p:cNvGraphicFramePr>
            <a:graphicFrameLocks noGrp="1"/>
          </p:cNvGraphicFramePr>
          <p:nvPr/>
        </p:nvGraphicFramePr>
        <p:xfrm>
          <a:off x="6721475" y="55403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2060" name="Text Box 76"/>
          <p:cNvSpPr txBox="1">
            <a:spLocks noChangeArrowheads="1"/>
          </p:cNvSpPr>
          <p:nvPr/>
        </p:nvSpPr>
        <p:spPr bwMode="auto">
          <a:xfrm>
            <a:off x="2088000" y="1438275"/>
            <a:ext cx="685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fr-FR" sz="2400" dirty="0" err="1">
                <a:solidFill>
                  <a:srgbClr val="26004D"/>
                </a:solidFill>
              </a:rPr>
              <a:t>Fourteen</a:t>
            </a:r>
            <a:r>
              <a:rPr lang="fr-FR" sz="2400" dirty="0">
                <a:solidFill>
                  <a:srgbClr val="26004D"/>
                </a:solidFill>
              </a:rPr>
              <a:t> </a:t>
            </a:r>
            <a:r>
              <a:rPr lang="fr-FR" sz="2400" dirty="0" err="1">
                <a:solidFill>
                  <a:srgbClr val="26004D"/>
                </a:solidFill>
              </a:rPr>
              <a:t>Governments</a:t>
            </a:r>
            <a:r>
              <a:rPr lang="fr-FR" sz="2400" dirty="0">
                <a:solidFill>
                  <a:srgbClr val="26004D"/>
                </a:solidFill>
              </a:rPr>
              <a:t> (= </a:t>
            </a:r>
            <a:r>
              <a:rPr lang="fr-FR" sz="2400" dirty="0" err="1">
                <a:solidFill>
                  <a:srgbClr val="26004D"/>
                </a:solidFill>
              </a:rPr>
              <a:t>Contracting</a:t>
            </a:r>
            <a:r>
              <a:rPr lang="fr-FR" sz="2400" dirty="0">
                <a:solidFill>
                  <a:srgbClr val="26004D"/>
                </a:solidFill>
              </a:rPr>
              <a:t> Parties)</a:t>
            </a:r>
          </a:p>
        </p:txBody>
      </p:sp>
      <p:graphicFrame>
        <p:nvGraphicFramePr>
          <p:cNvPr id="682061" name="Group 77"/>
          <p:cNvGraphicFramePr>
            <a:graphicFrameLocks noGrp="1"/>
          </p:cNvGraphicFramePr>
          <p:nvPr>
            <p:ph idx="1"/>
          </p:nvPr>
        </p:nvGraphicFramePr>
        <p:xfrm>
          <a:off x="3535363" y="2003425"/>
          <a:ext cx="1814512" cy="452438"/>
        </p:xfrm>
        <a:graphic>
          <a:graphicData uri="http://schemas.openxmlformats.org/drawingml/2006/table">
            <a:tbl>
              <a:tblPr/>
              <a:tblGrid>
                <a:gridCol w="1814512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Germany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2067" name="Text Box 83"/>
          <p:cNvSpPr txBox="1">
            <a:spLocks noChangeArrowheads="1"/>
          </p:cNvSpPr>
          <p:nvPr/>
        </p:nvSpPr>
        <p:spPr bwMode="auto">
          <a:xfrm>
            <a:off x="2238375" y="2590800"/>
            <a:ext cx="4371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sz="2000" i="1">
                <a:solidFill>
                  <a:srgbClr val="26004D"/>
                </a:solidFill>
              </a:rPr>
              <a:t>“The construction and operation of the European X-ray </a:t>
            </a:r>
            <a:br>
              <a:rPr lang="en-GB" sz="2000" i="1">
                <a:solidFill>
                  <a:srgbClr val="26004D"/>
                </a:solidFill>
              </a:rPr>
            </a:br>
            <a:r>
              <a:rPr lang="en-GB" sz="2000" i="1">
                <a:solidFill>
                  <a:srgbClr val="26004D"/>
                </a:solidFill>
              </a:rPr>
              <a:t>Free-Electron Laser Facility</a:t>
            </a:r>
          </a:p>
        </p:txBody>
      </p:sp>
      <p:sp>
        <p:nvSpPr>
          <p:cNvPr id="682068" name="Text Box 84"/>
          <p:cNvSpPr txBox="1">
            <a:spLocks noChangeArrowheads="1"/>
          </p:cNvSpPr>
          <p:nvPr/>
        </p:nvSpPr>
        <p:spPr bwMode="auto">
          <a:xfrm>
            <a:off x="2235200" y="3530600"/>
            <a:ext cx="4381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sz="2000" i="1">
                <a:solidFill>
                  <a:srgbClr val="26004D"/>
                </a:solidFill>
              </a:rPr>
              <a:t>shall be </a:t>
            </a:r>
            <a:r>
              <a:rPr lang="en-GB" sz="2000" b="1" i="1">
                <a:solidFill>
                  <a:srgbClr val="26004D"/>
                </a:solidFill>
              </a:rPr>
              <a:t>entrusted to a Limited Liability Company</a:t>
            </a:r>
            <a:r>
              <a:rPr lang="en-GB" sz="2000" i="1">
                <a:solidFill>
                  <a:srgbClr val="26004D"/>
                </a:solidFill>
              </a:rPr>
              <a:t> … which shall be </a:t>
            </a:r>
            <a:r>
              <a:rPr lang="en-GB" sz="2000" b="1" i="1">
                <a:solidFill>
                  <a:srgbClr val="26004D"/>
                </a:solidFill>
              </a:rPr>
              <a:t>subject to German law.</a:t>
            </a:r>
          </a:p>
        </p:txBody>
      </p:sp>
      <p:sp>
        <p:nvSpPr>
          <p:cNvPr id="682069" name="Rectangle 85"/>
          <p:cNvSpPr>
            <a:spLocks noChangeArrowheads="1"/>
          </p:cNvSpPr>
          <p:nvPr/>
        </p:nvSpPr>
        <p:spPr bwMode="auto">
          <a:xfrm>
            <a:off x="2273300" y="4689475"/>
            <a:ext cx="4216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sz="2000" i="1">
                <a:solidFill>
                  <a:srgbClr val="26004D"/>
                </a:solidFill>
              </a:rPr>
              <a:t>The Shareholders of the Company shall be … designated … by the Contracting Parties.”</a:t>
            </a:r>
          </a:p>
        </p:txBody>
      </p:sp>
      <p:sp>
        <p:nvSpPr>
          <p:cNvPr id="682071" name="Text Box 87"/>
          <p:cNvSpPr txBox="1">
            <a:spLocks noChangeArrowheads="1"/>
          </p:cNvSpPr>
          <p:nvPr/>
        </p:nvSpPr>
        <p:spPr bwMode="auto">
          <a:xfrm>
            <a:off x="3562350" y="5762625"/>
            <a:ext cx="1914525" cy="46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sz="1800"/>
              <a:t>Greece</a:t>
            </a:r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auto">
          <a:xfrm>
            <a:off x="263525" y="1441450"/>
            <a:ext cx="199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002060"/>
                </a:solidFill>
              </a:rPr>
              <a:t>Convention</a:t>
            </a:r>
            <a:r>
              <a:rPr lang="fr-FR" sz="2400" b="1" dirty="0">
                <a:solidFill>
                  <a:srgbClr val="002060"/>
                </a:solidFill>
              </a:rPr>
              <a:t>: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123728" y="26064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Comparison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legal </a:t>
            </a:r>
            <a:r>
              <a:rPr lang="de-DE" sz="1400" dirty="0" err="1" smtClean="0">
                <a:solidFill>
                  <a:srgbClr val="002060"/>
                </a:solidFill>
              </a:rPr>
              <a:t>difficulties</a:t>
            </a:r>
            <a:r>
              <a:rPr lang="de-DE" sz="1400" dirty="0" smtClean="0">
                <a:solidFill>
                  <a:srgbClr val="002060"/>
                </a:solidFill>
              </a:rPr>
              <a:t>/</a:t>
            </a:r>
            <a:r>
              <a:rPr lang="de-DE" sz="1400" dirty="0" err="1" smtClean="0">
                <a:solidFill>
                  <a:srgbClr val="002060"/>
                </a:solidFill>
              </a:rPr>
              <a:t>advantages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ESRF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European XFEL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68001"/>
            <a:ext cx="8112323" cy="800760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Legal Organisation of ESRF and XFEL 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002060"/>
                </a:solidFill>
              </a:rPr>
              <a:t>here: European XFEL, first level (planned)</a:t>
            </a:r>
            <a:endParaRPr lang="en-GB" sz="2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068" grpId="0"/>
      <p:bldP spid="6820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460432" y="6157913"/>
            <a:ext cx="576263" cy="610989"/>
          </a:xfrm>
        </p:spPr>
        <p:txBody>
          <a:bodyPr/>
          <a:lstStyle/>
          <a:p>
            <a:fld id="{46E26D2B-DA47-4D6B-8E54-002B81EA8F29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684034" name="Text Box 2"/>
          <p:cNvSpPr txBox="1">
            <a:spLocks noChangeArrowheads="1"/>
          </p:cNvSpPr>
          <p:nvPr/>
        </p:nvSpPr>
        <p:spPr bwMode="auto">
          <a:xfrm>
            <a:off x="3562350" y="5762625"/>
            <a:ext cx="1914525" cy="46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sz="1800"/>
              <a:t>Greece</a:t>
            </a:r>
          </a:p>
        </p:txBody>
      </p:sp>
      <p:sp>
        <p:nvSpPr>
          <p:cNvPr id="684036" name="AutoShape 4"/>
          <p:cNvSpPr>
            <a:spLocks noChangeArrowheads="1"/>
          </p:cNvSpPr>
          <p:nvPr/>
        </p:nvSpPr>
        <p:spPr bwMode="auto">
          <a:xfrm>
            <a:off x="701675" y="1958975"/>
            <a:ext cx="7391400" cy="426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684037" name="AutoShape 5"/>
          <p:cNvSpPr>
            <a:spLocks noChangeArrowheads="1"/>
          </p:cNvSpPr>
          <p:nvPr/>
        </p:nvSpPr>
        <p:spPr bwMode="auto">
          <a:xfrm>
            <a:off x="1320800" y="2492375"/>
            <a:ext cx="6172200" cy="3200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2400">
              <a:latin typeface="Times New Roman" pitchFamily="18" charset="0"/>
            </a:endParaRPr>
          </a:p>
        </p:txBody>
      </p:sp>
      <p:graphicFrame>
        <p:nvGraphicFramePr>
          <p:cNvPr id="684038" name="Group 6"/>
          <p:cNvGraphicFramePr>
            <a:graphicFrameLocks noGrp="1"/>
          </p:cNvGraphicFramePr>
          <p:nvPr/>
        </p:nvGraphicFramePr>
        <p:xfrm>
          <a:off x="244475" y="251142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United Kingdom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4044" name="Group 12"/>
          <p:cNvGraphicFramePr>
            <a:graphicFrameLocks noGrp="1"/>
          </p:cNvGraphicFramePr>
          <p:nvPr/>
        </p:nvGraphicFramePr>
        <p:xfrm>
          <a:off x="254000" y="309245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4050" name="Group 18"/>
          <p:cNvGraphicFramePr>
            <a:graphicFrameLocks noGrp="1"/>
          </p:cNvGraphicFramePr>
          <p:nvPr/>
        </p:nvGraphicFramePr>
        <p:xfrm>
          <a:off x="244475" y="369252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Italy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4056" name="Group 24"/>
          <p:cNvGraphicFramePr>
            <a:graphicFrameLocks noGrp="1"/>
          </p:cNvGraphicFramePr>
          <p:nvPr/>
        </p:nvGraphicFramePr>
        <p:xfrm>
          <a:off x="244475" y="43211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Spain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4062" name="Group 30"/>
          <p:cNvGraphicFramePr>
            <a:graphicFrameLocks noGrp="1"/>
          </p:cNvGraphicFramePr>
          <p:nvPr/>
        </p:nvGraphicFramePr>
        <p:xfrm>
          <a:off x="244475" y="494982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Switzerland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4068" name="Group 36"/>
          <p:cNvGraphicFramePr>
            <a:graphicFrameLocks noGrp="1"/>
          </p:cNvGraphicFramePr>
          <p:nvPr/>
        </p:nvGraphicFramePr>
        <p:xfrm>
          <a:off x="244475" y="554990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Slovakia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4074" name="Group 42"/>
          <p:cNvGraphicFramePr>
            <a:graphicFrameLocks noGrp="1"/>
          </p:cNvGraphicFramePr>
          <p:nvPr/>
        </p:nvGraphicFramePr>
        <p:xfrm>
          <a:off x="6721475" y="250190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Sweden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4080" name="Group 48"/>
          <p:cNvGraphicFramePr>
            <a:graphicFrameLocks noGrp="1"/>
          </p:cNvGraphicFramePr>
          <p:nvPr/>
        </p:nvGraphicFramePr>
        <p:xfrm>
          <a:off x="6731000" y="308292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Denmark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4086" name="Group 54"/>
          <p:cNvGraphicFramePr>
            <a:graphicFrameLocks noGrp="1"/>
          </p:cNvGraphicFramePr>
          <p:nvPr/>
        </p:nvGraphicFramePr>
        <p:xfrm>
          <a:off x="6731000" y="368300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Russia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4092" name="Group 60"/>
          <p:cNvGraphicFramePr>
            <a:graphicFrameLocks noGrp="1"/>
          </p:cNvGraphicFramePr>
          <p:nvPr/>
        </p:nvGraphicFramePr>
        <p:xfrm>
          <a:off x="6721475" y="43211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Poland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4098" name="Group 66"/>
          <p:cNvGraphicFramePr>
            <a:graphicFrameLocks noGrp="1"/>
          </p:cNvGraphicFramePr>
          <p:nvPr/>
        </p:nvGraphicFramePr>
        <p:xfrm>
          <a:off x="6721475" y="494030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Hungary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4104" name="Group 72"/>
          <p:cNvGraphicFramePr>
            <a:graphicFrameLocks noGrp="1"/>
          </p:cNvGraphicFramePr>
          <p:nvPr/>
        </p:nvGraphicFramePr>
        <p:xfrm>
          <a:off x="6721475" y="55403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China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4110" name="Text Box 78"/>
          <p:cNvSpPr txBox="1">
            <a:spLocks noChangeArrowheads="1"/>
          </p:cNvSpPr>
          <p:nvPr/>
        </p:nvSpPr>
        <p:spPr bwMode="auto">
          <a:xfrm>
            <a:off x="309563" y="1438275"/>
            <a:ext cx="831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fr-FR" sz="2400">
                <a:solidFill>
                  <a:srgbClr val="26004D"/>
                </a:solidFill>
              </a:rPr>
              <a:t>Thirteen Governments designate Shareholders</a:t>
            </a:r>
          </a:p>
        </p:txBody>
      </p:sp>
      <p:graphicFrame>
        <p:nvGraphicFramePr>
          <p:cNvPr id="684111" name="Group 79"/>
          <p:cNvGraphicFramePr>
            <a:graphicFrameLocks noGrp="1"/>
          </p:cNvGraphicFramePr>
          <p:nvPr>
            <p:ph idx="1"/>
          </p:nvPr>
        </p:nvGraphicFramePr>
        <p:xfrm>
          <a:off x="3470275" y="2003425"/>
          <a:ext cx="1879600" cy="452438"/>
        </p:xfrm>
        <a:graphic>
          <a:graphicData uri="http://schemas.openxmlformats.org/drawingml/2006/table">
            <a:tbl>
              <a:tblPr/>
              <a:tblGrid>
                <a:gridCol w="18796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Germany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4117" name="Text Box 85"/>
          <p:cNvSpPr txBox="1">
            <a:spLocks noChangeArrowheads="1"/>
          </p:cNvSpPr>
          <p:nvPr/>
        </p:nvSpPr>
        <p:spPr bwMode="auto">
          <a:xfrm>
            <a:off x="2562225" y="2686050"/>
            <a:ext cx="176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GB" sz="1800"/>
          </a:p>
        </p:txBody>
      </p:sp>
      <p:sp>
        <p:nvSpPr>
          <p:cNvPr id="684118" name="Rectangle 86"/>
          <p:cNvSpPr>
            <a:spLocks noChangeArrowheads="1"/>
          </p:cNvSpPr>
          <p:nvPr/>
        </p:nvSpPr>
        <p:spPr bwMode="auto">
          <a:xfrm>
            <a:off x="2368550" y="2520950"/>
            <a:ext cx="4191000" cy="383063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4119" name="Text Box 87"/>
          <p:cNvSpPr txBox="1">
            <a:spLocks noChangeArrowheads="1"/>
          </p:cNvSpPr>
          <p:nvPr/>
        </p:nvSpPr>
        <p:spPr bwMode="auto">
          <a:xfrm>
            <a:off x="2447925" y="2581275"/>
            <a:ext cx="9239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STFC</a:t>
            </a:r>
          </a:p>
        </p:txBody>
      </p:sp>
      <p:sp>
        <p:nvSpPr>
          <p:cNvPr id="684120" name="Text Box 88"/>
          <p:cNvSpPr txBox="1">
            <a:spLocks noChangeArrowheads="1"/>
          </p:cNvSpPr>
          <p:nvPr/>
        </p:nvSpPr>
        <p:spPr bwMode="auto">
          <a:xfrm>
            <a:off x="3940175" y="2587625"/>
            <a:ext cx="9239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DESY</a:t>
            </a:r>
          </a:p>
        </p:txBody>
      </p:sp>
      <p:sp>
        <p:nvSpPr>
          <p:cNvPr id="684121" name="Text Box 89"/>
          <p:cNvSpPr txBox="1">
            <a:spLocks noChangeArrowheads="1"/>
          </p:cNvSpPr>
          <p:nvPr/>
        </p:nvSpPr>
        <p:spPr bwMode="auto">
          <a:xfrm>
            <a:off x="2454275" y="3121025"/>
            <a:ext cx="9239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CNRS</a:t>
            </a:r>
          </a:p>
        </p:txBody>
      </p:sp>
      <p:sp>
        <p:nvSpPr>
          <p:cNvPr id="684122" name="Text Box 90"/>
          <p:cNvSpPr txBox="1">
            <a:spLocks noChangeArrowheads="1"/>
          </p:cNvSpPr>
          <p:nvPr/>
        </p:nvSpPr>
        <p:spPr bwMode="auto">
          <a:xfrm>
            <a:off x="3549650" y="3130550"/>
            <a:ext cx="9239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CEA</a:t>
            </a:r>
          </a:p>
        </p:txBody>
      </p:sp>
      <p:sp>
        <p:nvSpPr>
          <p:cNvPr id="684123" name="Text Box 91"/>
          <p:cNvSpPr txBox="1">
            <a:spLocks noChangeArrowheads="1"/>
          </p:cNvSpPr>
          <p:nvPr/>
        </p:nvSpPr>
        <p:spPr bwMode="auto">
          <a:xfrm>
            <a:off x="2454275" y="3721100"/>
            <a:ext cx="198755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Republic of Italy</a:t>
            </a:r>
          </a:p>
        </p:txBody>
      </p:sp>
      <p:sp>
        <p:nvSpPr>
          <p:cNvPr id="684125" name="Text Box 93"/>
          <p:cNvSpPr txBox="1">
            <a:spLocks noChangeArrowheads="1"/>
          </p:cNvSpPr>
          <p:nvPr/>
        </p:nvSpPr>
        <p:spPr bwMode="auto">
          <a:xfrm>
            <a:off x="2444750" y="4349750"/>
            <a:ext cx="20859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600" b="1">
                <a:solidFill>
                  <a:srgbClr val="0000FF"/>
                </a:solidFill>
              </a:rPr>
              <a:t>Kingdom of Spain</a:t>
            </a:r>
          </a:p>
        </p:txBody>
      </p:sp>
      <p:sp>
        <p:nvSpPr>
          <p:cNvPr id="684126" name="Text Box 94"/>
          <p:cNvSpPr txBox="1">
            <a:spLocks noChangeArrowheads="1"/>
          </p:cNvSpPr>
          <p:nvPr/>
        </p:nvSpPr>
        <p:spPr bwMode="auto">
          <a:xfrm>
            <a:off x="2435225" y="4978400"/>
            <a:ext cx="229552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600" b="1">
                <a:solidFill>
                  <a:srgbClr val="0000FF"/>
                </a:solidFill>
              </a:rPr>
              <a:t>Swiss Confederation</a:t>
            </a:r>
          </a:p>
        </p:txBody>
      </p:sp>
      <p:sp>
        <p:nvSpPr>
          <p:cNvPr id="684127" name="Text Box 95"/>
          <p:cNvSpPr txBox="1">
            <a:spLocks noChangeArrowheads="1"/>
          </p:cNvSpPr>
          <p:nvPr/>
        </p:nvSpPr>
        <p:spPr bwMode="auto">
          <a:xfrm>
            <a:off x="5454650" y="2587625"/>
            <a:ext cx="9239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VR</a:t>
            </a:r>
          </a:p>
        </p:txBody>
      </p:sp>
      <p:sp>
        <p:nvSpPr>
          <p:cNvPr id="684128" name="Text Box 96"/>
          <p:cNvSpPr txBox="1">
            <a:spLocks noChangeArrowheads="1"/>
          </p:cNvSpPr>
          <p:nvPr/>
        </p:nvSpPr>
        <p:spPr bwMode="auto">
          <a:xfrm>
            <a:off x="5311775" y="3140075"/>
            <a:ext cx="10668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DASTI</a:t>
            </a:r>
          </a:p>
        </p:txBody>
      </p:sp>
      <p:sp>
        <p:nvSpPr>
          <p:cNvPr id="684129" name="Text Box 97"/>
          <p:cNvSpPr txBox="1">
            <a:spLocks noChangeArrowheads="1"/>
          </p:cNvSpPr>
          <p:nvPr/>
        </p:nvSpPr>
        <p:spPr bwMode="auto">
          <a:xfrm>
            <a:off x="5026025" y="3721100"/>
            <a:ext cx="135255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RUSNANO</a:t>
            </a:r>
          </a:p>
        </p:txBody>
      </p:sp>
      <p:sp>
        <p:nvSpPr>
          <p:cNvPr id="684130" name="Text Box 98"/>
          <p:cNvSpPr txBox="1">
            <a:spLocks noChangeArrowheads="1"/>
          </p:cNvSpPr>
          <p:nvPr/>
        </p:nvSpPr>
        <p:spPr bwMode="auto">
          <a:xfrm>
            <a:off x="5443538" y="4337050"/>
            <a:ext cx="90805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IPJ</a:t>
            </a:r>
          </a:p>
        </p:txBody>
      </p:sp>
      <p:sp>
        <p:nvSpPr>
          <p:cNvPr id="684131" name="Text Box 99"/>
          <p:cNvSpPr txBox="1">
            <a:spLocks noChangeArrowheads="1"/>
          </p:cNvSpPr>
          <p:nvPr/>
        </p:nvSpPr>
        <p:spPr bwMode="auto">
          <a:xfrm>
            <a:off x="5445125" y="4968875"/>
            <a:ext cx="9239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NKTH</a:t>
            </a:r>
          </a:p>
        </p:txBody>
      </p:sp>
      <p:sp>
        <p:nvSpPr>
          <p:cNvPr id="684132" name="Text Box 100"/>
          <p:cNvSpPr txBox="1">
            <a:spLocks noChangeArrowheads="1"/>
          </p:cNvSpPr>
          <p:nvPr/>
        </p:nvSpPr>
        <p:spPr bwMode="auto">
          <a:xfrm>
            <a:off x="5445125" y="5530850"/>
            <a:ext cx="9239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IHEP</a:t>
            </a:r>
          </a:p>
        </p:txBody>
      </p:sp>
      <p:sp>
        <p:nvSpPr>
          <p:cNvPr id="684133" name="Text Box 101"/>
          <p:cNvSpPr txBox="1">
            <a:spLocks noChangeArrowheads="1"/>
          </p:cNvSpPr>
          <p:nvPr/>
        </p:nvSpPr>
        <p:spPr bwMode="auto">
          <a:xfrm>
            <a:off x="2433638" y="5567363"/>
            <a:ext cx="110172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600" b="1">
                <a:solidFill>
                  <a:srgbClr val="0000FF"/>
                </a:solidFill>
              </a:rPr>
              <a:t>Slovak Republic</a:t>
            </a:r>
          </a:p>
        </p:txBody>
      </p:sp>
      <p:sp>
        <p:nvSpPr>
          <p:cNvPr id="684134" name="Text Box 102"/>
          <p:cNvSpPr txBox="1">
            <a:spLocks noChangeArrowheads="1"/>
          </p:cNvSpPr>
          <p:nvPr/>
        </p:nvSpPr>
        <p:spPr bwMode="auto">
          <a:xfrm>
            <a:off x="3924300" y="5419725"/>
            <a:ext cx="140017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GB" sz="1800" b="1">
                <a:solidFill>
                  <a:schemeClr val="bg1"/>
                </a:solidFill>
              </a:rPr>
              <a:t>European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sz="3600" b="1">
                <a:solidFill>
                  <a:schemeClr val="bg1"/>
                </a:solidFill>
              </a:rPr>
              <a:t>XFEL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2123728" y="26064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Comparison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legal </a:t>
            </a:r>
            <a:r>
              <a:rPr lang="de-DE" sz="1400" dirty="0" err="1" smtClean="0">
                <a:solidFill>
                  <a:srgbClr val="002060"/>
                </a:solidFill>
              </a:rPr>
              <a:t>difficulties</a:t>
            </a:r>
            <a:r>
              <a:rPr lang="de-DE" sz="1400" dirty="0" smtClean="0">
                <a:solidFill>
                  <a:srgbClr val="002060"/>
                </a:solidFill>
              </a:rPr>
              <a:t>/</a:t>
            </a:r>
            <a:r>
              <a:rPr lang="de-DE" sz="1400" dirty="0" err="1" smtClean="0">
                <a:solidFill>
                  <a:srgbClr val="002060"/>
                </a:solidFill>
              </a:rPr>
              <a:t>advantages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ESRF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European XFEL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68001"/>
            <a:ext cx="8112323" cy="800760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Legal Organisation of ESRF and XFEL 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002060"/>
                </a:solidFill>
              </a:rPr>
              <a:t>here: European XFEL, second level (planned)</a:t>
            </a:r>
            <a:endParaRPr lang="en-GB" sz="2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8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8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8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8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8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8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8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8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1000"/>
                                        <p:tgtEl>
                                          <p:spTgt spid="68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8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8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8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8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8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8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8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8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8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8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8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8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8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8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118" grpId="0" animBg="1"/>
      <p:bldP spid="684119" grpId="0" animBg="1"/>
      <p:bldP spid="684120" grpId="0" animBg="1"/>
      <p:bldP spid="684121" grpId="0" animBg="1"/>
      <p:bldP spid="684122" grpId="0" animBg="1"/>
      <p:bldP spid="684123" grpId="0" animBg="1"/>
      <p:bldP spid="684125" grpId="0" animBg="1"/>
      <p:bldP spid="684126" grpId="0" animBg="1"/>
      <p:bldP spid="684127" grpId="0" animBg="1"/>
      <p:bldP spid="684128" grpId="0" animBg="1"/>
      <p:bldP spid="684129" grpId="0" animBg="1"/>
      <p:bldP spid="684130" grpId="0" animBg="1"/>
      <p:bldP spid="684131" grpId="0" animBg="1"/>
      <p:bldP spid="684132" grpId="0" animBg="1"/>
      <p:bldP spid="684133" grpId="0" animBg="1"/>
      <p:bldP spid="684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3D960-7F2B-465A-813E-03BA6AC81198}" type="slidenum">
              <a:rPr lang="en-GB"/>
              <a:pPr/>
              <a:t>14</a:t>
            </a:fld>
            <a:endParaRPr lang="en-GB" dirty="0"/>
          </a:p>
        </p:txBody>
      </p:sp>
      <p:grpSp>
        <p:nvGrpSpPr>
          <p:cNvPr id="750618" name="Group 26"/>
          <p:cNvGrpSpPr>
            <a:grpSpLocks/>
          </p:cNvGrpSpPr>
          <p:nvPr/>
        </p:nvGrpSpPr>
        <p:grpSpPr bwMode="auto">
          <a:xfrm>
            <a:off x="165100" y="1160463"/>
            <a:ext cx="5184775" cy="3109912"/>
            <a:chOff x="104" y="731"/>
            <a:chExt cx="3266" cy="1959"/>
          </a:xfrm>
        </p:grpSpPr>
        <p:pic>
          <p:nvPicPr>
            <p:cNvPr id="750611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731"/>
              <a:ext cx="2939" cy="1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0615" name="Text Box 23"/>
            <p:cNvSpPr txBox="1">
              <a:spLocks noChangeArrowheads="1"/>
            </p:cNvSpPr>
            <p:nvPr/>
          </p:nvSpPr>
          <p:spPr bwMode="auto">
            <a:xfrm>
              <a:off x="145" y="772"/>
              <a:ext cx="3225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GB" sz="1400"/>
                <a:t>Berlin, June 30, 2006: TDR completed, legal texts “quasi final”</a:t>
              </a:r>
            </a:p>
          </p:txBody>
        </p:sp>
      </p:grp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603404"/>
            <a:ext cx="8229600" cy="742091"/>
          </a:xfrm>
        </p:spPr>
        <p:txBody>
          <a:bodyPr/>
          <a:lstStyle/>
          <a:p>
            <a:pPr marL="4935538" indent="-3324225"/>
            <a:r>
              <a:rPr lang="en-GB" sz="2800" dirty="0">
                <a:solidFill>
                  <a:srgbClr val="002060"/>
                </a:solidFill>
              </a:rPr>
              <a:t>The long and winding </a:t>
            </a:r>
            <a:r>
              <a:rPr lang="en-GB" sz="2800" dirty="0" smtClean="0">
                <a:solidFill>
                  <a:srgbClr val="002060"/>
                </a:solidFill>
              </a:rPr>
              <a:t>road </a:t>
            </a:r>
            <a:br>
              <a:rPr lang="en-GB" sz="28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from the </a:t>
            </a:r>
            <a:r>
              <a:rPr lang="en-GB" sz="2800" dirty="0" err="1">
                <a:solidFill>
                  <a:srgbClr val="002060"/>
                </a:solidFill>
              </a:rPr>
              <a:t>MoU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/>
            </a:r>
            <a:br>
              <a:rPr lang="en-GB" sz="28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to  </a:t>
            </a:r>
            <a:r>
              <a:rPr lang="en-GB" sz="2800" dirty="0">
                <a:solidFill>
                  <a:srgbClr val="002060"/>
                </a:solidFill>
              </a:rPr>
              <a:t>the </a:t>
            </a:r>
            <a:r>
              <a:rPr lang="en-GB" sz="2800" dirty="0" smtClean="0">
                <a:solidFill>
                  <a:srgbClr val="002060"/>
                </a:solidFill>
              </a:rPr>
              <a:t>Convention</a:t>
            </a:r>
            <a:endParaRPr lang="en-GB" sz="2800" dirty="0">
              <a:solidFill>
                <a:srgbClr val="002060"/>
              </a:solidFill>
            </a:endParaRPr>
          </a:p>
        </p:txBody>
      </p:sp>
      <p:grpSp>
        <p:nvGrpSpPr>
          <p:cNvPr id="750619" name="Group 27"/>
          <p:cNvGrpSpPr>
            <a:grpSpLocks/>
          </p:cNvGrpSpPr>
          <p:nvPr/>
        </p:nvGrpSpPr>
        <p:grpSpPr bwMode="auto">
          <a:xfrm>
            <a:off x="554038" y="1679575"/>
            <a:ext cx="4300537" cy="2878138"/>
            <a:chOff x="512" y="1180"/>
            <a:chExt cx="2709" cy="1813"/>
          </a:xfrm>
        </p:grpSpPr>
        <p:pic>
          <p:nvPicPr>
            <p:cNvPr id="750597" name="Picture 5" descr="#XFEL Launch_2007-06-05_0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1180"/>
              <a:ext cx="2709" cy="1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0598" name="Text Box 6"/>
            <p:cNvSpPr txBox="1">
              <a:spLocks noChangeArrowheads="1"/>
            </p:cNvSpPr>
            <p:nvPr/>
          </p:nvSpPr>
          <p:spPr bwMode="auto">
            <a:xfrm>
              <a:off x="546" y="1213"/>
              <a:ext cx="2089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Hamburg, Jun 05, 2007: Launch event</a:t>
              </a:r>
            </a:p>
          </p:txBody>
        </p:sp>
      </p:grpSp>
      <p:grpSp>
        <p:nvGrpSpPr>
          <p:cNvPr id="750620" name="Group 28"/>
          <p:cNvGrpSpPr>
            <a:grpSpLocks/>
          </p:cNvGrpSpPr>
          <p:nvPr/>
        </p:nvGrpSpPr>
        <p:grpSpPr bwMode="auto">
          <a:xfrm>
            <a:off x="1008063" y="2197100"/>
            <a:ext cx="4991100" cy="2611438"/>
            <a:chOff x="961" y="1588"/>
            <a:chExt cx="3144" cy="1645"/>
          </a:xfrm>
        </p:grpSpPr>
        <p:pic>
          <p:nvPicPr>
            <p:cNvPr id="750600" name="Picture 8" descr="ISC_1_2209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" y="1588"/>
              <a:ext cx="275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0601" name="Text Box 9"/>
            <p:cNvSpPr txBox="1">
              <a:spLocks noChangeArrowheads="1"/>
            </p:cNvSpPr>
            <p:nvPr/>
          </p:nvSpPr>
          <p:spPr bwMode="auto">
            <a:xfrm>
              <a:off x="994" y="1620"/>
              <a:ext cx="3111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Hamburg, Sep 22, 2008: Founding documents completed</a:t>
              </a:r>
            </a:p>
          </p:txBody>
        </p:sp>
      </p:grpSp>
      <p:grpSp>
        <p:nvGrpSpPr>
          <p:cNvPr id="750621" name="Group 29"/>
          <p:cNvGrpSpPr>
            <a:grpSpLocks/>
          </p:cNvGrpSpPr>
          <p:nvPr/>
        </p:nvGrpSpPr>
        <p:grpSpPr bwMode="auto">
          <a:xfrm>
            <a:off x="1460500" y="2651125"/>
            <a:ext cx="4730750" cy="2773363"/>
            <a:chOff x="1370" y="1988"/>
            <a:chExt cx="2980" cy="1747"/>
          </a:xfrm>
        </p:grpSpPr>
        <p:pic>
          <p:nvPicPr>
            <p:cNvPr id="750603" name="Picture 11" descr="CCC-Berlin2_Sep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13"/>
            <a:stretch>
              <a:fillRect/>
            </a:stretch>
          </p:blipFill>
          <p:spPr bwMode="auto">
            <a:xfrm>
              <a:off x="1370" y="1988"/>
              <a:ext cx="2980" cy="1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0604" name="Text Box 12"/>
            <p:cNvSpPr txBox="1">
              <a:spLocks noChangeArrowheads="1"/>
            </p:cNvSpPr>
            <p:nvPr/>
          </p:nvSpPr>
          <p:spPr bwMode="auto">
            <a:xfrm>
              <a:off x="1410" y="2038"/>
              <a:ext cx="28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/>
                <a:t>Berlin, Sep 23, 2009: Initialling of founding documents</a:t>
              </a:r>
            </a:p>
          </p:txBody>
        </p:sp>
      </p:grpSp>
      <p:grpSp>
        <p:nvGrpSpPr>
          <p:cNvPr id="750622" name="Group 30"/>
          <p:cNvGrpSpPr>
            <a:grpSpLocks/>
          </p:cNvGrpSpPr>
          <p:nvPr/>
        </p:nvGrpSpPr>
        <p:grpSpPr bwMode="auto">
          <a:xfrm>
            <a:off x="1914525" y="2520950"/>
            <a:ext cx="6569075" cy="2735263"/>
            <a:chOff x="1206" y="1629"/>
            <a:chExt cx="4138" cy="1723"/>
          </a:xfrm>
        </p:grpSpPr>
        <p:pic>
          <p:nvPicPr>
            <p:cNvPr id="750607" name="Picture 15" descr="GmbHFoundation_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" y="2446"/>
              <a:ext cx="1362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0608" name="Picture 16" descr="GmbHFoundation_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" y="2323"/>
              <a:ext cx="1362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0609" name="Picture 17" descr="GmbHFoundation_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" y="1629"/>
              <a:ext cx="1362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0610" name="Text Box 18"/>
            <p:cNvSpPr txBox="1">
              <a:spLocks noChangeArrowheads="1"/>
            </p:cNvSpPr>
            <p:nvPr/>
          </p:nvSpPr>
          <p:spPr bwMode="auto">
            <a:xfrm>
              <a:off x="1206" y="2038"/>
              <a:ext cx="2613" cy="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Hamburg, Sep 28, 2009: Foundation of European XFEL GmbH</a:t>
              </a:r>
            </a:p>
          </p:txBody>
        </p:sp>
      </p:grpSp>
      <p:grpSp>
        <p:nvGrpSpPr>
          <p:cNvPr id="750625" name="Group 33"/>
          <p:cNvGrpSpPr>
            <a:grpSpLocks/>
          </p:cNvGrpSpPr>
          <p:nvPr/>
        </p:nvGrpSpPr>
        <p:grpSpPr bwMode="auto">
          <a:xfrm>
            <a:off x="3405188" y="3494088"/>
            <a:ext cx="5562600" cy="3109912"/>
            <a:chOff x="0" y="3058"/>
            <a:chExt cx="3422" cy="1950"/>
          </a:xfrm>
        </p:grpSpPr>
        <p:pic>
          <p:nvPicPr>
            <p:cNvPr id="750617" name="Picture 25" descr="2009-11-30_Convention_004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t="10017" r="3333" b="10017"/>
            <a:stretch>
              <a:fillRect/>
            </a:stretch>
          </p:blipFill>
          <p:spPr bwMode="auto">
            <a:xfrm>
              <a:off x="0" y="3058"/>
              <a:ext cx="3422" cy="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0623" name="Text Box 31"/>
            <p:cNvSpPr txBox="1">
              <a:spLocks noChangeArrowheads="1"/>
            </p:cNvSpPr>
            <p:nvPr/>
          </p:nvSpPr>
          <p:spPr bwMode="auto">
            <a:xfrm>
              <a:off x="104" y="3099"/>
              <a:ext cx="3033" cy="2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400" dirty="0">
                  <a:sym typeface="Wingdings" pitchFamily="2" charset="2"/>
                </a:rPr>
                <a:t>Hamburg,</a:t>
              </a:r>
              <a:r>
                <a:rPr lang="en-GB" sz="1600" b="1" dirty="0">
                  <a:sym typeface="Wingdings" pitchFamily="2" charset="2"/>
                </a:rPr>
                <a:t> </a:t>
              </a:r>
              <a:r>
                <a:rPr lang="en-GB" sz="1400" dirty="0"/>
                <a:t>Nov 30, 2009: Signing of International Convention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5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5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5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5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991E-EFBC-4423-8E82-6B7374FA6D9C}" type="slidenum">
              <a:rPr lang="en-GB"/>
              <a:pPr/>
              <a:t>15</a:t>
            </a:fld>
            <a:endParaRPr lang="en-GB"/>
          </a:p>
        </p:txBody>
      </p:sp>
      <p:sp>
        <p:nvSpPr>
          <p:cNvPr id="756739" name="AutoShape 3"/>
          <p:cNvSpPr>
            <a:spLocks noChangeArrowheads="1"/>
          </p:cNvSpPr>
          <p:nvPr/>
        </p:nvSpPr>
        <p:spPr bwMode="auto">
          <a:xfrm>
            <a:off x="684213" y="1989138"/>
            <a:ext cx="7391400" cy="426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756740" name="AutoShape 4"/>
          <p:cNvSpPr>
            <a:spLocks noChangeArrowheads="1"/>
          </p:cNvSpPr>
          <p:nvPr/>
        </p:nvSpPr>
        <p:spPr bwMode="auto">
          <a:xfrm>
            <a:off x="1320800" y="2492375"/>
            <a:ext cx="6172200" cy="3200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GB" sz="2400">
              <a:latin typeface="Times New Roman" pitchFamily="18" charset="0"/>
            </a:endParaRPr>
          </a:p>
        </p:txBody>
      </p:sp>
      <p:graphicFrame>
        <p:nvGraphicFramePr>
          <p:cNvPr id="756741" name="Group 5"/>
          <p:cNvGraphicFramePr>
            <a:graphicFrameLocks noGrp="1"/>
          </p:cNvGraphicFramePr>
          <p:nvPr/>
        </p:nvGraphicFramePr>
        <p:xfrm>
          <a:off x="254000" y="309245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6747" name="Group 11"/>
          <p:cNvGraphicFramePr>
            <a:graphicFrameLocks noGrp="1"/>
          </p:cNvGraphicFramePr>
          <p:nvPr/>
        </p:nvGraphicFramePr>
        <p:xfrm>
          <a:off x="244475" y="369252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Italy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6831" name="Group 95"/>
          <p:cNvGraphicFramePr>
            <a:graphicFrameLocks noGrp="1"/>
          </p:cNvGraphicFramePr>
          <p:nvPr/>
        </p:nvGraphicFramePr>
        <p:xfrm>
          <a:off x="244475" y="43211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Spain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6759" name="Group 23"/>
          <p:cNvGraphicFramePr>
            <a:graphicFrameLocks noGrp="1"/>
          </p:cNvGraphicFramePr>
          <p:nvPr/>
        </p:nvGraphicFramePr>
        <p:xfrm>
          <a:off x="244475" y="494982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Switzerland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6765" name="Group 29"/>
          <p:cNvGraphicFramePr>
            <a:graphicFrameLocks noGrp="1"/>
          </p:cNvGraphicFramePr>
          <p:nvPr/>
        </p:nvGraphicFramePr>
        <p:xfrm>
          <a:off x="244475" y="554990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Slovakia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6771" name="Group 35"/>
          <p:cNvGraphicFramePr>
            <a:graphicFrameLocks noGrp="1"/>
          </p:cNvGraphicFramePr>
          <p:nvPr/>
        </p:nvGraphicFramePr>
        <p:xfrm>
          <a:off x="6721475" y="250190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Sweden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6777" name="Group 41"/>
          <p:cNvGraphicFramePr>
            <a:graphicFrameLocks noGrp="1"/>
          </p:cNvGraphicFramePr>
          <p:nvPr/>
        </p:nvGraphicFramePr>
        <p:xfrm>
          <a:off x="6731000" y="308292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Denmark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6783" name="Group 47"/>
          <p:cNvGraphicFramePr>
            <a:graphicFrameLocks noGrp="1"/>
          </p:cNvGraphicFramePr>
          <p:nvPr/>
        </p:nvGraphicFramePr>
        <p:xfrm>
          <a:off x="6731000" y="368300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Russia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6789" name="Group 53"/>
          <p:cNvGraphicFramePr>
            <a:graphicFrameLocks noGrp="1"/>
          </p:cNvGraphicFramePr>
          <p:nvPr/>
        </p:nvGraphicFramePr>
        <p:xfrm>
          <a:off x="6721475" y="43211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Poland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6795" name="Group 59"/>
          <p:cNvGraphicFramePr>
            <a:graphicFrameLocks noGrp="1"/>
          </p:cNvGraphicFramePr>
          <p:nvPr/>
        </p:nvGraphicFramePr>
        <p:xfrm>
          <a:off x="6721475" y="4940300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Hungary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6801" name="Rectangle 65"/>
          <p:cNvSpPr>
            <a:spLocks noChangeArrowheads="1"/>
          </p:cNvSpPr>
          <p:nvPr/>
        </p:nvSpPr>
        <p:spPr bwMode="auto">
          <a:xfrm>
            <a:off x="2339975" y="2492375"/>
            <a:ext cx="4191000" cy="3830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6808" name="Text Box 72"/>
          <p:cNvSpPr txBox="1">
            <a:spLocks noChangeArrowheads="1"/>
          </p:cNvSpPr>
          <p:nvPr/>
        </p:nvSpPr>
        <p:spPr bwMode="auto">
          <a:xfrm>
            <a:off x="179388" y="1144588"/>
            <a:ext cx="8785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GB" sz="2400" dirty="0" smtClean="0">
                <a:solidFill>
                  <a:srgbClr val="26004D"/>
                </a:solidFill>
              </a:rPr>
              <a:t>DESY alone founded the Company; so far 10 + 2 (FR, ES) Governments signed the Convention; 5 + 2 (HU, PL) shareholders joined DESY.</a:t>
            </a:r>
            <a:endParaRPr lang="en-GB" sz="2400" dirty="0">
              <a:solidFill>
                <a:srgbClr val="26004D"/>
              </a:solidFill>
            </a:endParaRPr>
          </a:p>
        </p:txBody>
      </p:sp>
      <p:graphicFrame>
        <p:nvGraphicFramePr>
          <p:cNvPr id="756809" name="Group 73"/>
          <p:cNvGraphicFramePr>
            <a:graphicFrameLocks noGrp="1"/>
          </p:cNvGraphicFramePr>
          <p:nvPr>
            <p:ph idx="1"/>
          </p:nvPr>
        </p:nvGraphicFramePr>
        <p:xfrm>
          <a:off x="3470275" y="2003425"/>
          <a:ext cx="1879600" cy="452438"/>
        </p:xfrm>
        <a:graphic>
          <a:graphicData uri="http://schemas.openxmlformats.org/drawingml/2006/table">
            <a:tbl>
              <a:tblPr/>
              <a:tblGrid>
                <a:gridCol w="18796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Germany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6815" name="Text Box 79"/>
          <p:cNvSpPr txBox="1">
            <a:spLocks noChangeArrowheads="1"/>
          </p:cNvSpPr>
          <p:nvPr/>
        </p:nvSpPr>
        <p:spPr bwMode="auto">
          <a:xfrm>
            <a:off x="2562225" y="2686050"/>
            <a:ext cx="176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GB" sz="1800"/>
          </a:p>
        </p:txBody>
      </p:sp>
      <p:sp>
        <p:nvSpPr>
          <p:cNvPr id="756816" name="Text Box 80"/>
          <p:cNvSpPr txBox="1">
            <a:spLocks noChangeArrowheads="1"/>
          </p:cNvSpPr>
          <p:nvPr/>
        </p:nvSpPr>
        <p:spPr bwMode="auto">
          <a:xfrm>
            <a:off x="3940175" y="2587625"/>
            <a:ext cx="9239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DESY</a:t>
            </a:r>
          </a:p>
        </p:txBody>
      </p:sp>
      <p:sp>
        <p:nvSpPr>
          <p:cNvPr id="756817" name="Text Box 81"/>
          <p:cNvSpPr txBox="1">
            <a:spLocks noChangeArrowheads="1"/>
          </p:cNvSpPr>
          <p:nvPr/>
        </p:nvSpPr>
        <p:spPr bwMode="auto">
          <a:xfrm>
            <a:off x="2454275" y="3121025"/>
            <a:ext cx="923925" cy="3921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 dirty="0">
                <a:solidFill>
                  <a:srgbClr val="0000FF"/>
                </a:solidFill>
              </a:rPr>
              <a:t>CNRS</a:t>
            </a:r>
          </a:p>
        </p:txBody>
      </p:sp>
      <p:sp>
        <p:nvSpPr>
          <p:cNvPr id="756818" name="Text Box 82"/>
          <p:cNvSpPr txBox="1">
            <a:spLocks noChangeArrowheads="1"/>
          </p:cNvSpPr>
          <p:nvPr/>
        </p:nvSpPr>
        <p:spPr bwMode="auto">
          <a:xfrm>
            <a:off x="3549650" y="3130550"/>
            <a:ext cx="923925" cy="3921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CEA</a:t>
            </a:r>
          </a:p>
        </p:txBody>
      </p:sp>
      <p:sp>
        <p:nvSpPr>
          <p:cNvPr id="756819" name="Text Box 83"/>
          <p:cNvSpPr txBox="1">
            <a:spLocks noChangeArrowheads="1"/>
          </p:cNvSpPr>
          <p:nvPr/>
        </p:nvSpPr>
        <p:spPr bwMode="auto">
          <a:xfrm>
            <a:off x="2454275" y="3721100"/>
            <a:ext cx="1987550" cy="3921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 dirty="0">
                <a:solidFill>
                  <a:srgbClr val="0000FF"/>
                </a:solidFill>
              </a:rPr>
              <a:t>Republic of Italy </a:t>
            </a:r>
          </a:p>
        </p:txBody>
      </p:sp>
      <p:sp>
        <p:nvSpPr>
          <p:cNvPr id="756820" name="Text Box 84"/>
          <p:cNvSpPr txBox="1">
            <a:spLocks noChangeArrowheads="1"/>
          </p:cNvSpPr>
          <p:nvPr/>
        </p:nvSpPr>
        <p:spPr bwMode="auto">
          <a:xfrm>
            <a:off x="2444750" y="4349750"/>
            <a:ext cx="2320925" cy="3921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 dirty="0">
                <a:solidFill>
                  <a:srgbClr val="0000FF"/>
                </a:solidFill>
              </a:rPr>
              <a:t>Kingdom of Spain</a:t>
            </a:r>
          </a:p>
        </p:txBody>
      </p:sp>
      <p:sp>
        <p:nvSpPr>
          <p:cNvPr id="756821" name="Text Box 85"/>
          <p:cNvSpPr txBox="1">
            <a:spLocks noChangeArrowheads="1"/>
          </p:cNvSpPr>
          <p:nvPr/>
        </p:nvSpPr>
        <p:spPr bwMode="auto">
          <a:xfrm>
            <a:off x="2435225" y="4978400"/>
            <a:ext cx="2525713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Swiss Confederation</a:t>
            </a:r>
          </a:p>
        </p:txBody>
      </p:sp>
      <p:sp>
        <p:nvSpPr>
          <p:cNvPr id="756822" name="Text Box 86"/>
          <p:cNvSpPr txBox="1">
            <a:spLocks noChangeArrowheads="1"/>
          </p:cNvSpPr>
          <p:nvPr/>
        </p:nvSpPr>
        <p:spPr bwMode="auto">
          <a:xfrm>
            <a:off x="5454650" y="2587625"/>
            <a:ext cx="9239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VR</a:t>
            </a:r>
          </a:p>
        </p:txBody>
      </p:sp>
      <p:sp>
        <p:nvSpPr>
          <p:cNvPr id="756823" name="Text Box 87"/>
          <p:cNvSpPr txBox="1">
            <a:spLocks noChangeArrowheads="1"/>
          </p:cNvSpPr>
          <p:nvPr/>
        </p:nvSpPr>
        <p:spPr bwMode="auto">
          <a:xfrm>
            <a:off x="5311775" y="3140075"/>
            <a:ext cx="10668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DASTI</a:t>
            </a:r>
          </a:p>
        </p:txBody>
      </p:sp>
      <p:sp>
        <p:nvSpPr>
          <p:cNvPr id="756824" name="Text Box 88"/>
          <p:cNvSpPr txBox="1">
            <a:spLocks noChangeArrowheads="1"/>
          </p:cNvSpPr>
          <p:nvPr/>
        </p:nvSpPr>
        <p:spPr bwMode="auto">
          <a:xfrm>
            <a:off x="5026025" y="3721100"/>
            <a:ext cx="135255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RUSNANO</a:t>
            </a:r>
          </a:p>
        </p:txBody>
      </p:sp>
      <p:sp>
        <p:nvSpPr>
          <p:cNvPr id="756825" name="Text Box 89"/>
          <p:cNvSpPr txBox="1">
            <a:spLocks noChangeArrowheads="1"/>
          </p:cNvSpPr>
          <p:nvPr/>
        </p:nvSpPr>
        <p:spPr bwMode="auto">
          <a:xfrm>
            <a:off x="5443538" y="4337050"/>
            <a:ext cx="908050" cy="392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 dirty="0">
                <a:solidFill>
                  <a:srgbClr val="0000FF"/>
                </a:solidFill>
              </a:rPr>
              <a:t>IPJ</a:t>
            </a:r>
          </a:p>
        </p:txBody>
      </p:sp>
      <p:sp>
        <p:nvSpPr>
          <p:cNvPr id="756826" name="Text Box 90"/>
          <p:cNvSpPr txBox="1">
            <a:spLocks noChangeArrowheads="1"/>
          </p:cNvSpPr>
          <p:nvPr/>
        </p:nvSpPr>
        <p:spPr bwMode="auto">
          <a:xfrm>
            <a:off x="5445125" y="4968875"/>
            <a:ext cx="9239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800" b="1">
                <a:solidFill>
                  <a:srgbClr val="0000FF"/>
                </a:solidFill>
              </a:rPr>
              <a:t>NKTH</a:t>
            </a:r>
          </a:p>
        </p:txBody>
      </p:sp>
      <p:sp>
        <p:nvSpPr>
          <p:cNvPr id="756828" name="Text Box 92"/>
          <p:cNvSpPr txBox="1">
            <a:spLocks noChangeArrowheads="1"/>
          </p:cNvSpPr>
          <p:nvPr/>
        </p:nvSpPr>
        <p:spPr bwMode="auto">
          <a:xfrm>
            <a:off x="2433638" y="5567363"/>
            <a:ext cx="110172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sz="1600" b="1">
                <a:solidFill>
                  <a:srgbClr val="0000FF"/>
                </a:solidFill>
              </a:rPr>
              <a:t>Slovak Republic</a:t>
            </a:r>
          </a:p>
        </p:txBody>
      </p:sp>
      <p:sp>
        <p:nvSpPr>
          <p:cNvPr id="756829" name="Text Box 93"/>
          <p:cNvSpPr txBox="1">
            <a:spLocks noChangeArrowheads="1"/>
          </p:cNvSpPr>
          <p:nvPr/>
        </p:nvSpPr>
        <p:spPr bwMode="auto">
          <a:xfrm>
            <a:off x="3924300" y="5419725"/>
            <a:ext cx="140017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GB" sz="1800" b="1">
                <a:solidFill>
                  <a:schemeClr val="bg1"/>
                </a:solidFill>
              </a:rPr>
              <a:t>European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GB" sz="3600" b="1">
                <a:solidFill>
                  <a:schemeClr val="bg1"/>
                </a:solidFill>
              </a:rPr>
              <a:t>XFEL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123728" y="26064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Comparison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legal </a:t>
            </a:r>
            <a:r>
              <a:rPr lang="de-DE" sz="1400" dirty="0" err="1" smtClean="0">
                <a:solidFill>
                  <a:srgbClr val="002060"/>
                </a:solidFill>
              </a:rPr>
              <a:t>difficulties</a:t>
            </a:r>
            <a:r>
              <a:rPr lang="de-DE" sz="1400" dirty="0" smtClean="0">
                <a:solidFill>
                  <a:srgbClr val="002060"/>
                </a:solidFill>
              </a:rPr>
              <a:t>/</a:t>
            </a:r>
            <a:r>
              <a:rPr lang="de-DE" sz="1400" dirty="0" err="1" smtClean="0">
                <a:solidFill>
                  <a:srgbClr val="002060"/>
                </a:solidFill>
              </a:rPr>
              <a:t>advantages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ESRF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European XFEL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68001"/>
            <a:ext cx="8112323" cy="800760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Legal Organisation of ESRF and XFEL 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002060"/>
                </a:solidFill>
              </a:rPr>
              <a:t>here: European XFEL</a:t>
            </a:r>
            <a:endParaRPr lang="en-GB" sz="2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5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5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5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6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6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6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6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6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5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5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5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5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5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5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5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5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5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5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5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5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5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5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5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5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5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5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5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5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5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5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5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5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5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5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9" grpId="0" animBg="1"/>
      <p:bldP spid="756801" grpId="0" animBg="1"/>
      <p:bldP spid="756816" grpId="0" animBg="1"/>
      <p:bldP spid="756817" grpId="0" animBg="1"/>
      <p:bldP spid="756818" grpId="0" animBg="1"/>
      <p:bldP spid="756819" grpId="0" animBg="1"/>
      <p:bldP spid="756820" grpId="0" animBg="1"/>
      <p:bldP spid="756821" grpId="0" animBg="1"/>
      <p:bldP spid="756822" grpId="0" animBg="1"/>
      <p:bldP spid="756823" grpId="0" animBg="1"/>
      <p:bldP spid="756824" grpId="0" animBg="1"/>
      <p:bldP spid="756825" grpId="0" animBg="1"/>
      <p:bldP spid="756826" grpId="0" animBg="1"/>
      <p:bldP spid="756828" grpId="0" animBg="1"/>
      <p:bldP spid="7568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ADE33-88DA-48FB-B9E7-D71DA69615F4}" type="slidenum">
              <a:rPr lang="en-GB"/>
              <a:pPr/>
              <a:t>16</a:t>
            </a:fld>
            <a:endParaRPr lang="en-GB"/>
          </a:p>
        </p:txBody>
      </p:sp>
      <p:graphicFrame>
        <p:nvGraphicFramePr>
          <p:cNvPr id="754915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95812"/>
              </p:ext>
            </p:extLst>
          </p:nvPr>
        </p:nvGraphicFramePr>
        <p:xfrm>
          <a:off x="165100" y="2197100"/>
          <a:ext cx="8871396" cy="4359601"/>
        </p:xfrm>
        <a:graphic>
          <a:graphicData uri="http://schemas.openxmlformats.org/drawingml/2006/table">
            <a:tbl>
              <a:tblPr/>
              <a:tblGrid>
                <a:gridCol w="1490663"/>
                <a:gridCol w="2772221"/>
                <a:gridCol w="2592288"/>
                <a:gridCol w="1008112"/>
                <a:gridCol w="1008112"/>
              </a:tblGrid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Contracting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Party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Shareholders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Shares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4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28 Sept. 09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Fed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 Rep.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of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Germany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DESY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16 262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65.05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 Nov. 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Russian Federation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RUSNANO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6 561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26.24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Kingdom of Sweden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Vetenskapsr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å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Swiss Confederation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Swiss Confederation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Kingdom of Denmark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DASTI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Slovak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Republic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Slovak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Republic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 May 10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Republic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of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Hungary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NKTH (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/>
                        </a:rPr>
                        <a:t> NIH)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278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1.11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 Sept. 10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Republic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of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Poland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IPJ (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sym typeface="Wingdings"/>
                        </a:rPr>
                        <a:t> NCBJ)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2.18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25 000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100.00</a:t>
                      </a:r>
                    </a:p>
                  </a:txBody>
                  <a:tcPr marL="54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4916" name="Text Box 228"/>
          <p:cNvSpPr txBox="1">
            <a:spLocks noChangeArrowheads="1"/>
          </p:cNvSpPr>
          <p:nvPr/>
        </p:nvSpPr>
        <p:spPr bwMode="auto">
          <a:xfrm>
            <a:off x="323528" y="1124744"/>
            <a:ext cx="87129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de-DE" dirty="0" err="1">
                <a:solidFill>
                  <a:srgbClr val="002060"/>
                </a:solidFill>
              </a:rPr>
              <a:t>Foundation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the</a:t>
            </a:r>
            <a:r>
              <a:rPr lang="de-DE" dirty="0" smtClean="0">
                <a:solidFill>
                  <a:srgbClr val="002060"/>
                </a:solidFill>
              </a:rPr>
              <a:t> European XFEL </a:t>
            </a:r>
            <a:r>
              <a:rPr lang="de-DE" dirty="0">
                <a:solidFill>
                  <a:srgbClr val="002060"/>
                </a:solidFill>
              </a:rPr>
              <a:t>Company </a:t>
            </a:r>
            <a:r>
              <a:rPr lang="de-DE" dirty="0" err="1">
                <a:solidFill>
                  <a:srgbClr val="002060"/>
                </a:solidFill>
              </a:rPr>
              <a:t>by</a:t>
            </a:r>
            <a:r>
              <a:rPr lang="de-DE" dirty="0">
                <a:solidFill>
                  <a:srgbClr val="002060"/>
                </a:solidFill>
              </a:rPr>
              <a:t> DESY </a:t>
            </a:r>
            <a:r>
              <a:rPr lang="de-DE" dirty="0" err="1" smtClean="0">
                <a:solidFill>
                  <a:srgbClr val="002060"/>
                </a:solidFill>
              </a:rPr>
              <a:t>alone</a:t>
            </a:r>
            <a:r>
              <a:rPr lang="de-DE" dirty="0" smtClean="0">
                <a:solidFill>
                  <a:srgbClr val="002060"/>
                </a:solidFill>
              </a:rPr>
              <a:t>,  </a:t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err="1" smtClean="0">
                <a:solidFill>
                  <a:srgbClr val="002060"/>
                </a:solidFill>
              </a:rPr>
              <a:t>joining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further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shareholders</a:t>
            </a:r>
            <a:r>
              <a:rPr lang="de-DE" dirty="0" smtClean="0">
                <a:solidFill>
                  <a:srgbClr val="002060"/>
                </a:solidFill>
              </a:rPr>
              <a:t> in </a:t>
            </a:r>
            <a:r>
              <a:rPr lang="de-DE" dirty="0" err="1" smtClean="0">
                <a:solidFill>
                  <a:srgbClr val="002060"/>
                </a:solidFill>
              </a:rPr>
              <a:t>several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steps</a:t>
            </a:r>
            <a:r>
              <a:rPr lang="de-DE" dirty="0" smtClean="0">
                <a:solidFill>
                  <a:srgbClr val="002060"/>
                </a:solidFill>
              </a:rPr>
              <a:t> (</a:t>
            </a:r>
            <a:r>
              <a:rPr lang="de-DE" dirty="0" err="1" smtClean="0">
                <a:solidFill>
                  <a:srgbClr val="FF0000"/>
                </a:solidFill>
              </a:rPr>
              <a:t>threshold</a:t>
            </a:r>
            <a:r>
              <a:rPr lang="de-DE" dirty="0" smtClean="0">
                <a:solidFill>
                  <a:srgbClr val="FF0000"/>
                </a:solidFill>
              </a:rPr>
              <a:t>: 1%</a:t>
            </a:r>
            <a:r>
              <a:rPr lang="de-DE" dirty="0" smtClean="0">
                <a:solidFill>
                  <a:srgbClr val="002060"/>
                </a:solidFill>
              </a:rPr>
              <a:t>)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23728" y="26064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Comparison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legal </a:t>
            </a:r>
            <a:r>
              <a:rPr lang="de-DE" sz="1400" dirty="0" err="1" smtClean="0">
                <a:solidFill>
                  <a:srgbClr val="002060"/>
                </a:solidFill>
              </a:rPr>
              <a:t>difficulties</a:t>
            </a:r>
            <a:r>
              <a:rPr lang="de-DE" sz="1400" dirty="0" smtClean="0">
                <a:solidFill>
                  <a:srgbClr val="002060"/>
                </a:solidFill>
              </a:rPr>
              <a:t>/</a:t>
            </a:r>
            <a:r>
              <a:rPr lang="de-DE" sz="1400" dirty="0" err="1" smtClean="0">
                <a:solidFill>
                  <a:srgbClr val="002060"/>
                </a:solidFill>
              </a:rPr>
              <a:t>advantages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ESRF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European XFEL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68001"/>
            <a:ext cx="8112323" cy="584735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Legal Organisation of ESRF and XFEL  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974BA-43DE-4765-B3E6-B371DE3C9B69}" type="slidenum">
              <a:rPr lang="en-GB"/>
              <a:pPr/>
              <a:t>17</a:t>
            </a:fld>
            <a:endParaRPr lang="en-GB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6185" y="1268761"/>
            <a:ext cx="7986911" cy="5184575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Why Limited Liability Company </a:t>
            </a:r>
            <a:r>
              <a:rPr lang="en-GB" sz="2800" b="1" i="1" dirty="0" smtClean="0">
                <a:solidFill>
                  <a:srgbClr val="002060"/>
                </a:solidFill>
              </a:rPr>
              <a:t>(GmbH)?</a:t>
            </a:r>
            <a:endParaRPr lang="en-GB" sz="2800" b="1" dirty="0" smtClean="0">
              <a:solidFill>
                <a:srgbClr val="002060"/>
              </a:solidFill>
            </a:endParaRPr>
          </a:p>
          <a:p>
            <a:pPr marL="361950" indent="-361950">
              <a:spcBef>
                <a:spcPct val="50000"/>
              </a:spcBef>
              <a:buFontTx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Again: </a:t>
            </a:r>
            <a:r>
              <a:rPr lang="en-GB" sz="2800" dirty="0" smtClean="0">
                <a:solidFill>
                  <a:srgbClr val="002060"/>
                </a:solidFill>
              </a:rPr>
              <a:t>legal identity under </a:t>
            </a:r>
            <a:r>
              <a:rPr lang="en-GB" sz="2800" b="1" dirty="0" smtClean="0">
                <a:solidFill>
                  <a:srgbClr val="002060"/>
                </a:solidFill>
              </a:rPr>
              <a:t>national law</a:t>
            </a:r>
            <a:r>
              <a:rPr lang="en-GB" sz="2800" dirty="0" smtClean="0">
                <a:solidFill>
                  <a:srgbClr val="002060"/>
                </a:solidFill>
              </a:rPr>
              <a:t> in order</a:t>
            </a:r>
            <a:br>
              <a:rPr lang="en-GB" sz="28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to avoid high cost of intergovernmental institute</a:t>
            </a:r>
          </a:p>
          <a:p>
            <a:pPr marL="361950" indent="-361950">
              <a:spcBef>
                <a:spcPct val="50000"/>
              </a:spcBef>
              <a:buFontTx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Request for </a:t>
            </a:r>
            <a:r>
              <a:rPr lang="en-GB" sz="2800" b="1" dirty="0" smtClean="0">
                <a:solidFill>
                  <a:srgbClr val="002060"/>
                </a:solidFill>
              </a:rPr>
              <a:t>limitation of liability </a:t>
            </a:r>
            <a:r>
              <a:rPr lang="en-GB" sz="2800" dirty="0" smtClean="0">
                <a:solidFill>
                  <a:srgbClr val="002060"/>
                </a:solidFill>
              </a:rPr>
              <a:t>of the partners </a:t>
            </a:r>
            <a:r>
              <a:rPr lang="en-GB" sz="2800" dirty="0" smtClean="0">
                <a:solidFill>
                  <a:srgbClr val="002060"/>
                </a:solidFill>
                <a:sym typeface="Wingdings"/>
              </a:rPr>
              <a:t></a:t>
            </a:r>
          </a:p>
          <a:p>
            <a:pPr lvl="1">
              <a:lnSpc>
                <a:spcPct val="110000"/>
              </a:lnSpc>
            </a:pPr>
            <a:r>
              <a:rPr lang="en-GB" sz="2600" dirty="0" smtClean="0">
                <a:solidFill>
                  <a:srgbClr val="002060"/>
                </a:solidFill>
                <a:sym typeface="Wingdings"/>
              </a:rPr>
              <a:t>Limited Liability Company (</a:t>
            </a:r>
            <a:r>
              <a:rPr lang="en-GB" sz="2600" b="1" dirty="0" smtClean="0">
                <a:solidFill>
                  <a:srgbClr val="002060"/>
                </a:solidFill>
                <a:sym typeface="Wingdings"/>
              </a:rPr>
              <a:t>GmbH</a:t>
            </a:r>
            <a:r>
              <a:rPr lang="en-GB" sz="2600" dirty="0" smtClean="0">
                <a:solidFill>
                  <a:srgbClr val="002060"/>
                </a:solidFill>
                <a:sym typeface="Wingdings"/>
              </a:rPr>
              <a:t>): </a:t>
            </a:r>
            <a:r>
              <a:rPr lang="en-GB" sz="2600" dirty="0" smtClean="0">
                <a:solidFill>
                  <a:srgbClr val="002060"/>
                </a:solidFill>
                <a:sym typeface="Wingdings" pitchFamily="2" charset="2"/>
              </a:rPr>
              <a:t>provides flexibility of </a:t>
            </a:r>
            <a:br>
              <a:rPr lang="en-GB" sz="2600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sz="2600" dirty="0" smtClean="0">
                <a:solidFill>
                  <a:srgbClr val="002060"/>
                </a:solidFill>
                <a:sym typeface="Wingdings" pitchFamily="2" charset="2"/>
              </a:rPr>
              <a:t>legal embodiment, although more adapted to </a:t>
            </a:r>
            <a:br>
              <a:rPr lang="en-GB" sz="2600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GB" sz="2600" dirty="0" smtClean="0">
                <a:solidFill>
                  <a:srgbClr val="002060"/>
                </a:solidFill>
                <a:sym typeface="Wingdings" pitchFamily="2" charset="2"/>
              </a:rPr>
              <a:t>commercial companies,  or</a:t>
            </a:r>
            <a:endParaRPr lang="en-GB" sz="2600" dirty="0" smtClean="0">
              <a:solidFill>
                <a:srgbClr val="002060"/>
              </a:solidFill>
              <a:sym typeface="Wingdings"/>
            </a:endParaRPr>
          </a:p>
          <a:p>
            <a:pPr lvl="1">
              <a:lnSpc>
                <a:spcPct val="110000"/>
              </a:lnSpc>
            </a:pPr>
            <a:r>
              <a:rPr lang="en-GB" sz="2600" dirty="0" smtClean="0">
                <a:solidFill>
                  <a:srgbClr val="002060"/>
                </a:solidFill>
                <a:sym typeface="Wingdings"/>
              </a:rPr>
              <a:t>Public  Limited Company (</a:t>
            </a:r>
            <a:r>
              <a:rPr lang="en-GB" sz="2600" b="1" dirty="0" err="1" smtClean="0">
                <a:solidFill>
                  <a:srgbClr val="002060"/>
                </a:solidFill>
                <a:sym typeface="Wingdings"/>
              </a:rPr>
              <a:t>Aktiengesellschaft</a:t>
            </a:r>
            <a:r>
              <a:rPr lang="en-GB" sz="2600" dirty="0" smtClean="0">
                <a:solidFill>
                  <a:srgbClr val="002060"/>
                </a:solidFill>
                <a:sym typeface="Wingdings"/>
              </a:rPr>
              <a:t>): </a:t>
            </a:r>
            <a:r>
              <a:rPr lang="en-GB" sz="2600" dirty="0" smtClean="0">
                <a:solidFill>
                  <a:srgbClr val="002060"/>
                </a:solidFill>
                <a:sym typeface="Wingdings" pitchFamily="2" charset="2"/>
              </a:rPr>
              <a:t>regulations are more cumbersome</a:t>
            </a:r>
          </a:p>
          <a:p>
            <a:pPr marL="361950" indent="-361950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whereas</a:t>
            </a:r>
          </a:p>
          <a:p>
            <a:pPr lvl="1">
              <a:lnSpc>
                <a:spcPct val="110000"/>
              </a:lnSpc>
            </a:pPr>
            <a:r>
              <a:rPr lang="en-GB" sz="2600" dirty="0" smtClean="0">
                <a:solidFill>
                  <a:srgbClr val="002060"/>
                </a:solidFill>
              </a:rPr>
              <a:t>Civil law partnership (</a:t>
            </a:r>
            <a:r>
              <a:rPr lang="en-GB" sz="2600" b="1" dirty="0" err="1" smtClean="0">
                <a:solidFill>
                  <a:srgbClr val="002060"/>
                </a:solidFill>
              </a:rPr>
              <a:t>GbR</a:t>
            </a:r>
            <a:r>
              <a:rPr lang="en-GB" sz="2600" dirty="0" smtClean="0">
                <a:solidFill>
                  <a:srgbClr val="002060"/>
                </a:solidFill>
              </a:rPr>
              <a:t>): too loose for long-term business, no restriction of liability</a:t>
            </a:r>
          </a:p>
          <a:p>
            <a:pPr lvl="1">
              <a:lnSpc>
                <a:spcPct val="110000"/>
              </a:lnSpc>
            </a:pPr>
            <a:r>
              <a:rPr lang="en-GB" sz="2600" dirty="0" smtClean="0">
                <a:solidFill>
                  <a:srgbClr val="002060"/>
                </a:solidFill>
              </a:rPr>
              <a:t>Foundation (</a:t>
            </a:r>
            <a:r>
              <a:rPr lang="en-GB" sz="2600" b="1" dirty="0" err="1" smtClean="0">
                <a:solidFill>
                  <a:srgbClr val="002060"/>
                </a:solidFill>
              </a:rPr>
              <a:t>Stiftung</a:t>
            </a:r>
            <a:r>
              <a:rPr lang="en-GB" sz="2600" dirty="0" smtClean="0">
                <a:solidFill>
                  <a:srgbClr val="002060"/>
                </a:solidFill>
              </a:rPr>
              <a:t>): not appropriate for international RI, legally rather independent from its founders</a:t>
            </a:r>
            <a:endParaRPr lang="en-GB" sz="2600" dirty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123728" y="26064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Comparison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legal </a:t>
            </a:r>
            <a:r>
              <a:rPr lang="de-DE" sz="1400" dirty="0" err="1" smtClean="0">
                <a:solidFill>
                  <a:srgbClr val="002060"/>
                </a:solidFill>
              </a:rPr>
              <a:t>difficulties</a:t>
            </a:r>
            <a:r>
              <a:rPr lang="de-DE" sz="1400" dirty="0" smtClean="0">
                <a:solidFill>
                  <a:srgbClr val="002060"/>
                </a:solidFill>
              </a:rPr>
              <a:t>/</a:t>
            </a:r>
            <a:r>
              <a:rPr lang="de-DE" sz="1400" dirty="0" err="1" smtClean="0">
                <a:solidFill>
                  <a:srgbClr val="002060"/>
                </a:solidFill>
              </a:rPr>
              <a:t>advantages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ESRF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European XFEL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9552" y="468001"/>
            <a:ext cx="8112323" cy="800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611313" indent="0" algn="l" defTabSz="914400" rtl="0" eaLnBrk="1" latinLnBrk="0" hangingPunct="1">
              <a:spcBef>
                <a:spcPts val="600"/>
              </a:spcBef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002060"/>
                </a:solidFill>
              </a:rPr>
              <a:t>Legal Organisation of ESRF and XFEL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211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Thank you </a:t>
            </a:r>
            <a:r>
              <a:rPr lang="en-GB" smtClean="0"/>
              <a:t>for your </a:t>
            </a:r>
            <a:r>
              <a:rPr lang="en-GB" dirty="0" smtClean="0"/>
              <a:t>attention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36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marL="1706563"/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>
                <a:solidFill>
                  <a:srgbClr val="002060"/>
                </a:solidFill>
              </a:rPr>
              <a:t>Introduction to some scientific</a:t>
            </a:r>
            <a:br>
              <a:rPr lang="en-GB" sz="28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and technical basics of …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/>
          </a:p>
        </p:txBody>
      </p:sp>
      <p:pic>
        <p:nvPicPr>
          <p:cNvPr id="9" name="Picture 2" descr="http://www.lightsources.org/imagebank/images/ESR003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312368" cy="45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rl\Desktop\Documents\CTA-Workshop\Material for talk at CTA Workshop\2010-09-22_Luftfoto-Schenefeld_0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2" b="20548"/>
          <a:stretch/>
        </p:blipFill>
        <p:spPr bwMode="auto">
          <a:xfrm>
            <a:off x="3779910" y="1628800"/>
            <a:ext cx="5041016" cy="244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uropean-xfel-aerial-view-with-legend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7" b="12551"/>
          <a:stretch/>
        </p:blipFill>
        <p:spPr bwMode="auto">
          <a:xfrm>
            <a:off x="3769201" y="4221088"/>
            <a:ext cx="5051725" cy="238578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7544" y="1698837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ea typeface="+mj-ea"/>
                <a:cs typeface="+mj-cs"/>
              </a:rPr>
              <a:t>… ESRF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724128" y="1727980"/>
            <a:ext cx="301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ea typeface="+mj-ea"/>
                <a:cs typeface="+mj-cs"/>
              </a:rPr>
              <a:t>…European XFEL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marL="1706563"/>
            <a:r>
              <a:rPr lang="en-GB" dirty="0" smtClean="0"/>
              <a:t/>
            </a:r>
            <a:br>
              <a:rPr lang="en-GB" dirty="0" smtClean="0"/>
            </a:br>
            <a:r>
              <a:rPr lang="en-GB" sz="2400" b="1" dirty="0" smtClean="0">
                <a:solidFill>
                  <a:srgbClr val="002060"/>
                </a:solidFill>
              </a:rPr>
              <a:t>Legal Organisation of ESRF and XFEL  </a:t>
            </a:r>
            <a:br>
              <a:rPr lang="en-GB" sz="2400" b="1" dirty="0" smtClean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FF0000"/>
                </a:solidFill>
              </a:rPr>
              <a:t>Mission …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9214" y="1604678"/>
            <a:ext cx="421005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smtClean="0">
                <a:solidFill>
                  <a:srgbClr val="0000FF"/>
                </a:solidFill>
              </a:rPr>
              <a:t>… of the ESRF:</a:t>
            </a:r>
          </a:p>
          <a:p>
            <a:pPr marL="180975" indent="-180975">
              <a:buFontTx/>
              <a:buChar char="•"/>
            </a:pPr>
            <a:r>
              <a:rPr lang="en-GB" sz="2000" dirty="0" smtClean="0"/>
              <a:t>to construct, operate and develop a </a:t>
            </a:r>
            <a:r>
              <a:rPr lang="en-GB" sz="2000" dirty="0" smtClean="0">
                <a:solidFill>
                  <a:srgbClr val="0000FF"/>
                </a:solidFill>
              </a:rPr>
              <a:t>synchrotron radiation source</a:t>
            </a:r>
            <a:r>
              <a:rPr lang="en-GB" sz="2000" dirty="0" smtClean="0"/>
              <a:t> and associated instruments </a:t>
            </a:r>
            <a:br>
              <a:rPr lang="en-GB" sz="2000" dirty="0" smtClean="0"/>
            </a:br>
            <a:r>
              <a:rPr lang="en-GB" sz="2000" dirty="0" smtClean="0"/>
              <a:t>                </a:t>
            </a:r>
          </a:p>
          <a:p>
            <a:pPr marL="180975" indent="-180975">
              <a:buFontTx/>
              <a:buChar char="•"/>
            </a:pPr>
            <a:r>
              <a:rPr lang="en-GB" sz="2000" dirty="0" smtClean="0"/>
              <a:t>to support the use of the Facility</a:t>
            </a:r>
          </a:p>
          <a:p>
            <a:pPr marL="180975" indent="-180975">
              <a:buFontTx/>
              <a:buChar char="•"/>
            </a:pPr>
            <a:r>
              <a:rPr lang="en-GB" sz="2000" dirty="0" smtClean="0"/>
              <a:t>to implement programmes of scientific research using </a:t>
            </a:r>
            <a:r>
              <a:rPr lang="en-GB" sz="2000" dirty="0" smtClean="0">
                <a:solidFill>
                  <a:srgbClr val="0000FF"/>
                </a:solidFill>
              </a:rPr>
              <a:t>SR</a:t>
            </a:r>
            <a:r>
              <a:rPr lang="en-GB" sz="2000" dirty="0" smtClean="0"/>
              <a:t> </a:t>
            </a:r>
          </a:p>
          <a:p>
            <a:pPr marL="180975" indent="-180975">
              <a:buFontTx/>
              <a:buChar char="•"/>
            </a:pPr>
            <a:r>
              <a:rPr lang="en-GB" sz="2000" dirty="0" smtClean="0"/>
              <a:t>to carry out R&amp;D work </a:t>
            </a:r>
            <a:r>
              <a:rPr lang="en-GB" sz="2000" dirty="0" smtClean="0">
                <a:solidFill>
                  <a:srgbClr val="0000FF"/>
                </a:solidFill>
              </a:rPr>
              <a:t>in techniques using SR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788024" y="1587526"/>
            <a:ext cx="419893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</a:pPr>
            <a:r>
              <a:rPr lang="en-GB" sz="2400" b="1" dirty="0" smtClean="0">
                <a:solidFill>
                  <a:srgbClr val="26004D"/>
                </a:solidFill>
              </a:rPr>
              <a:t>… of </a:t>
            </a:r>
            <a:r>
              <a:rPr lang="en-GB" sz="2400" b="1" dirty="0">
                <a:solidFill>
                  <a:srgbClr val="26004D"/>
                </a:solidFill>
              </a:rPr>
              <a:t>the </a:t>
            </a:r>
            <a:r>
              <a:rPr lang="en-GB" sz="2400" b="1" dirty="0" smtClean="0">
                <a:solidFill>
                  <a:srgbClr val="26004D"/>
                </a:solidFill>
              </a:rPr>
              <a:t>European XFEL:</a:t>
            </a:r>
            <a:endParaRPr lang="en-GB" sz="2400" b="1" dirty="0">
              <a:solidFill>
                <a:srgbClr val="26004D"/>
              </a:solidFill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en-GB" sz="2000" dirty="0"/>
              <a:t>to construct, operate and develop a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linear accelerator based Free-Electron Laser </a:t>
            </a:r>
            <a:r>
              <a:rPr lang="en-GB" sz="2000" dirty="0"/>
              <a:t>and associated instruments (the “XFEL Facility”) </a:t>
            </a: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en-GB" sz="2000" dirty="0"/>
              <a:t>to support the use of the Facility</a:t>
            </a: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en-GB" sz="2000" dirty="0"/>
              <a:t>to implement programmes of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scientific </a:t>
            </a:r>
            <a:r>
              <a:rPr lang="en-GB" sz="2000" dirty="0"/>
              <a:t>research using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the facility </a:t>
            </a: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en-GB" sz="2000" dirty="0"/>
              <a:t>to carry out R&amp;D work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on the accelerator, the FEL process and experimental techniques</a:t>
            </a: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en-GB" sz="2000" dirty="0"/>
              <a:t>to</a:t>
            </a:r>
            <a:r>
              <a:rPr lang="en-GB" sz="2000" dirty="0">
                <a:solidFill>
                  <a:srgbClr val="E88500"/>
                </a:solidFill>
              </a:rPr>
              <a:t>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ensure technology transfer, </a:t>
            </a:r>
            <a:br>
              <a:rPr lang="en-GB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general public outreach and knowledge transfer</a:t>
            </a:r>
          </a:p>
        </p:txBody>
      </p:sp>
    </p:spTree>
    <p:extLst>
      <p:ext uri="{BB962C8B-B14F-4D97-AF65-F5344CB8AC3E}">
        <p14:creationId xmlns:p14="http://schemas.microsoft.com/office/powerpoint/2010/main" val="17309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marL="1706563"/>
            <a:r>
              <a:rPr lang="en-GB" dirty="0" smtClean="0"/>
              <a:t/>
            </a:r>
            <a:br>
              <a:rPr lang="en-GB" dirty="0" smtClean="0"/>
            </a:br>
            <a:r>
              <a:rPr lang="en-GB" sz="2400" b="1" dirty="0" smtClean="0">
                <a:solidFill>
                  <a:srgbClr val="002060"/>
                </a:solidFill>
              </a:rPr>
              <a:t>Legal Organisation of ESRF and XFEL  </a:t>
            </a:r>
            <a:br>
              <a:rPr lang="en-GB" sz="2400" b="1" dirty="0" smtClean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002060"/>
                </a:solidFill>
              </a:rPr>
              <a:t>Preparatory phase covered by </a:t>
            </a:r>
            <a:br>
              <a:rPr lang="en-GB" sz="2400" b="1" dirty="0" smtClean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FF0000"/>
                </a:solidFill>
              </a:rPr>
              <a:t>Memorandum of Understanding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9214" y="1988840"/>
            <a:ext cx="421005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smtClean="0">
                <a:solidFill>
                  <a:srgbClr val="0000FF"/>
                </a:solidFill>
              </a:rPr>
              <a:t>for the ESRF:</a:t>
            </a:r>
          </a:p>
          <a:p>
            <a:pPr marL="180975" indent="-180975">
              <a:buFontTx/>
              <a:buChar char="•"/>
            </a:pPr>
            <a:r>
              <a:rPr lang="en-GB" sz="2000" dirty="0" smtClean="0"/>
              <a:t>Only five countries participate: </a:t>
            </a:r>
            <a:br>
              <a:rPr lang="en-GB" sz="2000" dirty="0" smtClean="0"/>
            </a:br>
            <a:r>
              <a:rPr lang="en-GB" sz="2000" dirty="0" smtClean="0"/>
              <a:t>FR,  DE, IT, UK, ES (all of them become contracting parties)               </a:t>
            </a:r>
          </a:p>
          <a:p>
            <a:pPr marL="180975" indent="-180975">
              <a:buFontTx/>
              <a:buChar char="•"/>
            </a:pPr>
            <a:r>
              <a:rPr lang="en-GB" sz="2000" dirty="0" smtClean="0"/>
              <a:t>Duration of </a:t>
            </a:r>
            <a:r>
              <a:rPr lang="en-GB" sz="2000" dirty="0" err="1" smtClean="0"/>
              <a:t>MoU</a:t>
            </a:r>
            <a:r>
              <a:rPr lang="en-GB" sz="2000" dirty="0" smtClean="0"/>
              <a:t> phase was limited from the outset (two years)</a:t>
            </a:r>
          </a:p>
          <a:p>
            <a:pPr marL="180975" indent="-180975">
              <a:buFontTx/>
              <a:buChar char="•"/>
            </a:pPr>
            <a:r>
              <a:rPr lang="en-GB" sz="2000" dirty="0" smtClean="0"/>
              <a:t>Fixed budget for </a:t>
            </a:r>
            <a:r>
              <a:rPr lang="en-GB" sz="2000" dirty="0" err="1" smtClean="0"/>
              <a:t>MoU</a:t>
            </a:r>
            <a:r>
              <a:rPr lang="en-GB" sz="2000" dirty="0" smtClean="0"/>
              <a:t> phase (contributions later on taken into account as part of construction costs)</a:t>
            </a:r>
          </a:p>
          <a:p>
            <a:pPr marL="180975" indent="-180975">
              <a:buFontTx/>
              <a:buChar char="•"/>
            </a:pPr>
            <a:r>
              <a:rPr lang="en-GB" sz="2000" dirty="0" smtClean="0"/>
              <a:t>Objective: Decision on start of construction, otherwise abandonment of the project 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788022" y="1988840"/>
            <a:ext cx="419893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</a:pPr>
            <a:r>
              <a:rPr lang="en-GB" sz="2400" b="1" dirty="0" smtClean="0">
                <a:solidFill>
                  <a:srgbClr val="26004D"/>
                </a:solidFill>
              </a:rPr>
              <a:t>for the European XFEL:</a:t>
            </a:r>
            <a:endParaRPr lang="en-GB" sz="2400" b="1" dirty="0">
              <a:solidFill>
                <a:srgbClr val="26004D"/>
              </a:solidFill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en-GB" sz="2000" dirty="0" smtClean="0"/>
              <a:t>Successively 14 countries join: </a:t>
            </a:r>
            <a:br>
              <a:rPr lang="en-GB" sz="2000" dirty="0" smtClean="0"/>
            </a:br>
            <a:r>
              <a:rPr lang="en-GB" sz="2000" dirty="0" smtClean="0"/>
              <a:t>DE, FR, IT, UK, ES, RU, PL, SE,</a:t>
            </a:r>
            <a:r>
              <a:rPr lang="en-GB" sz="2000" dirty="0"/>
              <a:t> DK</a:t>
            </a:r>
            <a:r>
              <a:rPr lang="en-GB" sz="2000" dirty="0" smtClean="0"/>
              <a:t>, CH, SK, HY, CN, GR </a:t>
            </a:r>
            <a:br>
              <a:rPr lang="en-GB" sz="2000" dirty="0" smtClean="0"/>
            </a:br>
            <a:r>
              <a:rPr lang="en-GB" sz="2000" dirty="0" smtClean="0"/>
              <a:t>(of which CN and UK eventually did not sign the Convention)</a:t>
            </a:r>
            <a:endParaRPr lang="en-GB" sz="2000" dirty="0"/>
          </a:p>
          <a:p>
            <a:pPr marL="180975" indent="-180975">
              <a:spcBef>
                <a:spcPts val="600"/>
              </a:spcBef>
              <a:buFontTx/>
              <a:buChar char="•"/>
            </a:pPr>
            <a:r>
              <a:rPr lang="en-GB" sz="2000" dirty="0"/>
              <a:t>Duration of </a:t>
            </a:r>
            <a:r>
              <a:rPr lang="en-GB" sz="2000" dirty="0" err="1"/>
              <a:t>MoU</a:t>
            </a:r>
            <a:r>
              <a:rPr lang="en-GB" sz="2000" dirty="0"/>
              <a:t> phase </a:t>
            </a:r>
            <a:r>
              <a:rPr lang="en-GB" sz="2000" dirty="0" smtClean="0"/>
              <a:t>without limit</a:t>
            </a:r>
          </a:p>
          <a:p>
            <a:pPr marL="180975" indent="-180975">
              <a:spcBef>
                <a:spcPts val="600"/>
              </a:spcBef>
              <a:buFontTx/>
              <a:buChar char="•"/>
            </a:pPr>
            <a:r>
              <a:rPr lang="en-GB" sz="2000" dirty="0" smtClean="0"/>
              <a:t>No fixed </a:t>
            </a:r>
            <a:r>
              <a:rPr lang="en-GB" sz="2000" dirty="0" err="1" smtClean="0"/>
              <a:t>MoU</a:t>
            </a:r>
            <a:r>
              <a:rPr lang="en-GB" sz="2000" dirty="0" smtClean="0"/>
              <a:t> budget, funds essentially advanced by DE, major part taken into account as part of construction cost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227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66129"/>
          </a:xfrm>
        </p:spPr>
        <p:txBody>
          <a:bodyPr/>
          <a:lstStyle/>
          <a:p>
            <a:pPr marL="1698625" indent="7938"/>
            <a:r>
              <a:rPr lang="en-GB" dirty="0" smtClean="0"/>
              <a:t/>
            </a:r>
            <a:br>
              <a:rPr lang="en-GB" dirty="0" smtClean="0"/>
            </a:br>
            <a:r>
              <a:rPr lang="en-GB" sz="2400" b="1" dirty="0" smtClean="0">
                <a:solidFill>
                  <a:srgbClr val="002060"/>
                </a:solidFill>
              </a:rPr>
              <a:t>Legal Organisation of ESRF and XFEL</a:t>
            </a:r>
            <a:br>
              <a:rPr lang="en-GB" sz="2400" b="1" dirty="0" smtClean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002060"/>
                </a:solidFill>
              </a:rPr>
              <a:t>After expiry of </a:t>
            </a:r>
            <a:r>
              <a:rPr lang="en-GB" sz="2400" b="1" dirty="0" err="1" smtClean="0">
                <a:solidFill>
                  <a:srgbClr val="002060"/>
                </a:solidFill>
              </a:rPr>
              <a:t>MoU</a:t>
            </a:r>
            <a:r>
              <a:rPr lang="en-GB" sz="2400" b="1" dirty="0" smtClean="0">
                <a:solidFill>
                  <a:srgbClr val="002060"/>
                </a:solidFill>
              </a:rPr>
              <a:t> on ESRF: 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7504" y="1340767"/>
            <a:ext cx="8928992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7313"/>
            <a:r>
              <a:rPr lang="en-GB" sz="2400" dirty="0">
                <a:solidFill>
                  <a:srgbClr val="002060"/>
                </a:solidFill>
              </a:rPr>
              <a:t>Start of construction </a:t>
            </a:r>
            <a:r>
              <a:rPr lang="en-GB" sz="2400" dirty="0" smtClean="0">
                <a:solidFill>
                  <a:srgbClr val="002060"/>
                </a:solidFill>
              </a:rPr>
              <a:t>of ESRF in January 1988, based </a:t>
            </a:r>
            <a:r>
              <a:rPr lang="en-GB" sz="2400" dirty="0">
                <a:solidFill>
                  <a:srgbClr val="002060"/>
                </a:solidFill>
              </a:rPr>
              <a:t>on “Protocol” of three </a:t>
            </a:r>
            <a:r>
              <a:rPr lang="en-GB" sz="2400" dirty="0" smtClean="0">
                <a:solidFill>
                  <a:srgbClr val="002060"/>
                </a:solidFill>
              </a:rPr>
              <a:t>pages, including signatures, signed on 22 December 1987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endParaRPr lang="en-GB" sz="2400" b="1" dirty="0">
              <a:solidFill>
                <a:srgbClr val="002060"/>
              </a:solidFill>
            </a:endParaRP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endParaRPr lang="en-GB" sz="2400" b="1" dirty="0">
              <a:solidFill>
                <a:srgbClr val="002060"/>
              </a:solidFill>
            </a:endParaRP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endParaRPr lang="en-GB" sz="2400" b="1" dirty="0">
              <a:solidFill>
                <a:srgbClr val="002060"/>
              </a:solidFill>
            </a:endParaRP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endParaRPr lang="en-GB" sz="2400" b="1" dirty="0">
              <a:solidFill>
                <a:srgbClr val="002060"/>
              </a:solidFill>
            </a:endParaRP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endParaRPr lang="en-GB" sz="2400" b="1" dirty="0">
              <a:solidFill>
                <a:srgbClr val="002060"/>
              </a:solidFill>
            </a:endParaRPr>
          </a:p>
          <a:p>
            <a:endParaRPr lang="en-GB" sz="2400" b="1" dirty="0" smtClean="0">
              <a:solidFill>
                <a:srgbClr val="002060"/>
              </a:solidFill>
            </a:endParaRPr>
          </a:p>
        </p:txBody>
      </p:sp>
      <p:pic>
        <p:nvPicPr>
          <p:cNvPr id="10" name="Picture 5" descr="p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" y="2133600"/>
            <a:ext cx="2938492" cy="40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ag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955828" cy="405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pag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61" y="2110306"/>
            <a:ext cx="2955828" cy="405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4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65A4-95E4-4F2E-9066-79A628038D7F}" type="slidenum">
              <a:rPr lang="en-GB"/>
              <a:pPr/>
              <a:t>6</a:t>
            </a:fld>
            <a:endParaRPr lang="en-GB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68001"/>
            <a:ext cx="8112323" cy="800760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Legal Organisation of ESRF and XFEL 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002060"/>
                </a:solidFill>
              </a:rPr>
              <a:t>here: ESRF, first level</a:t>
            </a:r>
            <a:endParaRPr lang="en-GB" sz="2400" dirty="0"/>
          </a:p>
        </p:txBody>
      </p:sp>
      <p:sp>
        <p:nvSpPr>
          <p:cNvPr id="463882" name="AutoShape 10"/>
          <p:cNvSpPr>
            <a:spLocks noChangeArrowheads="1"/>
          </p:cNvSpPr>
          <p:nvPr/>
        </p:nvSpPr>
        <p:spPr bwMode="auto">
          <a:xfrm>
            <a:off x="701675" y="1958975"/>
            <a:ext cx="7391400" cy="4267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463883" name="AutoShape 11"/>
          <p:cNvSpPr>
            <a:spLocks noChangeArrowheads="1"/>
          </p:cNvSpPr>
          <p:nvPr/>
        </p:nvSpPr>
        <p:spPr bwMode="auto">
          <a:xfrm>
            <a:off x="1371600" y="2514600"/>
            <a:ext cx="6172200" cy="3200400"/>
          </a:xfrm>
          <a:prstGeom prst="roundRect">
            <a:avLst>
              <a:gd name="adj" fmla="val 16667"/>
            </a:avLst>
          </a:prstGeom>
          <a:solidFill>
            <a:srgbClr val="F0F0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graphicFrame>
        <p:nvGraphicFramePr>
          <p:cNvPr id="463959" name="Group 87"/>
          <p:cNvGraphicFramePr>
            <a:graphicFrameLocks noGrp="1"/>
          </p:cNvGraphicFramePr>
          <p:nvPr/>
        </p:nvGraphicFramePr>
        <p:xfrm>
          <a:off x="244475" y="22637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France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3960" name="Group 88"/>
          <p:cNvGraphicFramePr>
            <a:graphicFrameLocks noGrp="1"/>
          </p:cNvGraphicFramePr>
          <p:nvPr/>
        </p:nvGraphicFramePr>
        <p:xfrm>
          <a:off x="244475" y="28733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Germany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3961" name="Group 89"/>
          <p:cNvGraphicFramePr>
            <a:graphicFrameLocks noGrp="1"/>
          </p:cNvGraphicFramePr>
          <p:nvPr/>
        </p:nvGraphicFramePr>
        <p:xfrm>
          <a:off x="244475" y="34829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Italy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3962" name="Group 90"/>
          <p:cNvGraphicFramePr>
            <a:graphicFrameLocks noGrp="1"/>
          </p:cNvGraphicFramePr>
          <p:nvPr/>
        </p:nvGraphicFramePr>
        <p:xfrm>
          <a:off x="244475" y="40925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United Kingdom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3963" name="Group 91"/>
          <p:cNvGraphicFramePr>
            <a:graphicFrameLocks noGrp="1"/>
          </p:cNvGraphicFramePr>
          <p:nvPr/>
        </p:nvGraphicFramePr>
        <p:xfrm>
          <a:off x="244475" y="47783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Belgium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3964" name="Group 92"/>
          <p:cNvGraphicFramePr>
            <a:graphicFrameLocks noGrp="1"/>
          </p:cNvGraphicFramePr>
          <p:nvPr/>
        </p:nvGraphicFramePr>
        <p:xfrm>
          <a:off x="244475" y="53879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The Netherlands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3965" name="Group 93"/>
          <p:cNvGraphicFramePr>
            <a:graphicFrameLocks noGrp="1"/>
          </p:cNvGraphicFramePr>
          <p:nvPr/>
        </p:nvGraphicFramePr>
        <p:xfrm>
          <a:off x="6721475" y="22637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Spain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3966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56199"/>
              </p:ext>
            </p:extLst>
          </p:nvPr>
        </p:nvGraphicFramePr>
        <p:xfrm>
          <a:off x="6721475" y="28733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Switzerland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004D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3967" name="Group 95"/>
          <p:cNvGraphicFramePr>
            <a:graphicFrameLocks noGrp="1"/>
          </p:cNvGraphicFramePr>
          <p:nvPr/>
        </p:nvGraphicFramePr>
        <p:xfrm>
          <a:off x="6721475" y="35591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Denmark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3968" name="Group 96"/>
          <p:cNvGraphicFramePr>
            <a:graphicFrameLocks noGrp="1"/>
          </p:cNvGraphicFramePr>
          <p:nvPr/>
        </p:nvGraphicFramePr>
        <p:xfrm>
          <a:off x="6721475" y="41687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Finland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3969" name="Group 97"/>
          <p:cNvGraphicFramePr>
            <a:graphicFrameLocks noGrp="1"/>
          </p:cNvGraphicFramePr>
          <p:nvPr/>
        </p:nvGraphicFramePr>
        <p:xfrm>
          <a:off x="6721475" y="47783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Norway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3970" name="Group 98"/>
          <p:cNvGraphicFramePr>
            <a:graphicFrameLocks noGrp="1"/>
          </p:cNvGraphicFramePr>
          <p:nvPr/>
        </p:nvGraphicFramePr>
        <p:xfrm>
          <a:off x="6721475" y="53879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Sweden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3958" name="Text Box 86"/>
          <p:cNvSpPr txBox="1">
            <a:spLocks noChangeArrowheads="1"/>
          </p:cNvSpPr>
          <p:nvPr/>
        </p:nvSpPr>
        <p:spPr bwMode="auto">
          <a:xfrm>
            <a:off x="263525" y="1441450"/>
            <a:ext cx="199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002060"/>
                </a:solidFill>
              </a:rPr>
              <a:t>Convention</a:t>
            </a:r>
            <a:r>
              <a:rPr lang="fr-FR" sz="2400" b="1" dirty="0">
                <a:solidFill>
                  <a:srgbClr val="002060"/>
                </a:solidFill>
              </a:rPr>
              <a:t>: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463971" name="Text Box 99"/>
          <p:cNvSpPr txBox="1">
            <a:spLocks noChangeArrowheads="1"/>
          </p:cNvSpPr>
          <p:nvPr/>
        </p:nvSpPr>
        <p:spPr bwMode="auto">
          <a:xfrm>
            <a:off x="2295525" y="2057400"/>
            <a:ext cx="432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26004D"/>
                </a:solidFill>
              </a:rPr>
              <a:t>“… </a:t>
            </a:r>
            <a:r>
              <a:rPr lang="en-GB" sz="2400" i="1">
                <a:solidFill>
                  <a:srgbClr val="26004D"/>
                </a:solidFill>
              </a:rPr>
              <a:t>decided to </a:t>
            </a:r>
            <a:r>
              <a:rPr lang="en-GB" sz="2400" b="1" i="1">
                <a:solidFill>
                  <a:srgbClr val="26004D"/>
                </a:solidFill>
              </a:rPr>
              <a:t>promote</a:t>
            </a:r>
            <a:endParaRPr lang="en-GB" sz="2400" i="1">
              <a:solidFill>
                <a:srgbClr val="26004D"/>
              </a:solidFill>
            </a:endParaRPr>
          </a:p>
        </p:txBody>
      </p:sp>
      <p:sp>
        <p:nvSpPr>
          <p:cNvPr id="463972" name="Text Box 100"/>
          <p:cNvSpPr txBox="1">
            <a:spLocks noChangeArrowheads="1"/>
          </p:cNvSpPr>
          <p:nvPr/>
        </p:nvSpPr>
        <p:spPr bwMode="auto">
          <a:xfrm>
            <a:off x="2238375" y="2438400"/>
            <a:ext cx="4371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 dirty="0">
                <a:solidFill>
                  <a:srgbClr val="26004D"/>
                </a:solidFill>
              </a:rPr>
              <a:t>  the construction and operation of a European synchrotron radiation facility</a:t>
            </a:r>
          </a:p>
        </p:txBody>
      </p:sp>
      <p:sp>
        <p:nvSpPr>
          <p:cNvPr id="463973" name="Text Box 101"/>
          <p:cNvSpPr txBox="1">
            <a:spLocks noChangeArrowheads="1"/>
          </p:cNvSpPr>
          <p:nvPr/>
        </p:nvSpPr>
        <p:spPr bwMode="auto">
          <a:xfrm>
            <a:off x="2225675" y="3559175"/>
            <a:ext cx="43910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26004D"/>
                </a:solidFill>
              </a:rPr>
              <a:t>housing a high performance source of X-rays </a:t>
            </a:r>
            <a:br>
              <a:rPr lang="en-GB" sz="2400" i="1">
                <a:solidFill>
                  <a:srgbClr val="26004D"/>
                </a:solidFill>
              </a:rPr>
            </a:br>
            <a:r>
              <a:rPr lang="en-GB" sz="2400" i="1">
                <a:solidFill>
                  <a:srgbClr val="26004D"/>
                </a:solidFill>
              </a:rPr>
              <a:t>for the use of their </a:t>
            </a:r>
            <a:br>
              <a:rPr lang="en-GB" sz="2400" i="1">
                <a:solidFill>
                  <a:srgbClr val="26004D"/>
                </a:solidFill>
              </a:rPr>
            </a:br>
            <a:r>
              <a:rPr lang="en-GB" sz="2400" i="1">
                <a:solidFill>
                  <a:srgbClr val="26004D"/>
                </a:solidFill>
              </a:rPr>
              <a:t>scientific communities.”</a:t>
            </a:r>
          </a:p>
        </p:txBody>
      </p:sp>
      <p:sp>
        <p:nvSpPr>
          <p:cNvPr id="463974" name="Text Box 102"/>
          <p:cNvSpPr txBox="1">
            <a:spLocks noChangeArrowheads="1"/>
          </p:cNvSpPr>
          <p:nvPr/>
        </p:nvSpPr>
        <p:spPr bwMode="auto">
          <a:xfrm>
            <a:off x="2166938" y="1438275"/>
            <a:ext cx="607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400" dirty="0" err="1">
                <a:solidFill>
                  <a:srgbClr val="26004D"/>
                </a:solidFill>
              </a:rPr>
              <a:t>Twelve</a:t>
            </a:r>
            <a:r>
              <a:rPr lang="fr-FR" sz="2400" dirty="0">
                <a:solidFill>
                  <a:srgbClr val="26004D"/>
                </a:solidFill>
              </a:rPr>
              <a:t> </a:t>
            </a:r>
            <a:r>
              <a:rPr lang="fr-FR" sz="2400" dirty="0" err="1">
                <a:solidFill>
                  <a:srgbClr val="26004D"/>
                </a:solidFill>
              </a:rPr>
              <a:t>Governments</a:t>
            </a:r>
            <a:r>
              <a:rPr lang="fr-FR" sz="2400" dirty="0">
                <a:solidFill>
                  <a:srgbClr val="26004D"/>
                </a:solidFill>
              </a:rPr>
              <a:t> (</a:t>
            </a:r>
            <a:r>
              <a:rPr lang="fr-FR" sz="2400" dirty="0" err="1">
                <a:solidFill>
                  <a:srgbClr val="26004D"/>
                </a:solidFill>
              </a:rPr>
              <a:t>Contracting</a:t>
            </a:r>
            <a:r>
              <a:rPr lang="fr-FR" sz="2400" dirty="0">
                <a:solidFill>
                  <a:srgbClr val="26004D"/>
                </a:solidFill>
              </a:rPr>
              <a:t> Parties)</a:t>
            </a:r>
          </a:p>
        </p:txBody>
      </p:sp>
      <p:sp>
        <p:nvSpPr>
          <p:cNvPr id="463975" name="Text Box 103"/>
          <p:cNvSpPr txBox="1">
            <a:spLocks noChangeArrowheads="1"/>
          </p:cNvSpPr>
          <p:nvPr/>
        </p:nvSpPr>
        <p:spPr bwMode="auto">
          <a:xfrm>
            <a:off x="1943100" y="5791200"/>
            <a:ext cx="505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err="1">
                <a:solidFill>
                  <a:srgbClr val="26004D"/>
                </a:solidFill>
              </a:rPr>
              <a:t>signed</a:t>
            </a:r>
            <a:r>
              <a:rPr lang="de-DE" sz="2400" dirty="0">
                <a:solidFill>
                  <a:srgbClr val="26004D"/>
                </a:solidFill>
              </a:rPr>
              <a:t> </a:t>
            </a:r>
            <a:r>
              <a:rPr lang="de-DE" sz="2400" dirty="0" err="1">
                <a:solidFill>
                  <a:srgbClr val="26004D"/>
                </a:solidFill>
              </a:rPr>
              <a:t>Convention</a:t>
            </a:r>
            <a:r>
              <a:rPr lang="de-DE" sz="2400" dirty="0">
                <a:solidFill>
                  <a:srgbClr val="26004D"/>
                </a:solidFill>
              </a:rPr>
              <a:t> on </a:t>
            </a:r>
            <a:r>
              <a:rPr lang="de-DE" sz="2400" b="1" dirty="0">
                <a:solidFill>
                  <a:srgbClr val="26004D"/>
                </a:solidFill>
              </a:rPr>
              <a:t>16 </a:t>
            </a:r>
            <a:r>
              <a:rPr lang="de-DE" sz="2400" b="1" dirty="0" err="1">
                <a:solidFill>
                  <a:srgbClr val="26004D"/>
                </a:solidFill>
              </a:rPr>
              <a:t>Dec</a:t>
            </a:r>
            <a:r>
              <a:rPr lang="de-DE" sz="2400" b="1" dirty="0">
                <a:solidFill>
                  <a:srgbClr val="26004D"/>
                </a:solidFill>
              </a:rPr>
              <a:t> 1988</a:t>
            </a:r>
            <a:endParaRPr lang="en-GB" sz="2400" b="1" dirty="0">
              <a:solidFill>
                <a:srgbClr val="26004D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123728" y="26064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Comparison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legal </a:t>
            </a:r>
            <a:r>
              <a:rPr lang="de-DE" sz="1400" dirty="0" err="1" smtClean="0">
                <a:solidFill>
                  <a:srgbClr val="002060"/>
                </a:solidFill>
              </a:rPr>
              <a:t>difficulties</a:t>
            </a:r>
            <a:r>
              <a:rPr lang="de-DE" sz="1400" dirty="0" smtClean="0">
                <a:solidFill>
                  <a:srgbClr val="002060"/>
                </a:solidFill>
              </a:rPr>
              <a:t>/</a:t>
            </a:r>
            <a:r>
              <a:rPr lang="de-DE" sz="1400" dirty="0" err="1" smtClean="0">
                <a:solidFill>
                  <a:srgbClr val="002060"/>
                </a:solidFill>
              </a:rPr>
              <a:t>advantages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ESRF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European XFEL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6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63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3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3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3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63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63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63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63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3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3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63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63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63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63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63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3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6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6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6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4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46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6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6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6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82" grpId="0" animBg="1"/>
      <p:bldP spid="463883" grpId="0" animBg="1"/>
      <p:bldP spid="463971" grpId="0"/>
      <p:bldP spid="463972" grpId="0"/>
      <p:bldP spid="463973" grpId="0"/>
      <p:bldP spid="463974" grpId="0"/>
      <p:bldP spid="4639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CEB81-BB5B-4883-A6DB-1448CD6E762C}" type="slidenum">
              <a:rPr lang="en-GB"/>
              <a:pPr/>
              <a:t>7</a:t>
            </a:fld>
            <a:endParaRPr lang="en-GB"/>
          </a:p>
        </p:txBody>
      </p:sp>
      <p:sp>
        <p:nvSpPr>
          <p:cNvPr id="504838" name="AutoShape 6"/>
          <p:cNvSpPr>
            <a:spLocks noChangeArrowheads="1"/>
          </p:cNvSpPr>
          <p:nvPr/>
        </p:nvSpPr>
        <p:spPr bwMode="auto">
          <a:xfrm>
            <a:off x="701675" y="1958975"/>
            <a:ext cx="7391400" cy="4267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504839" name="AutoShape 7"/>
          <p:cNvSpPr>
            <a:spLocks noChangeArrowheads="1"/>
          </p:cNvSpPr>
          <p:nvPr/>
        </p:nvSpPr>
        <p:spPr bwMode="auto">
          <a:xfrm>
            <a:off x="1311275" y="2492375"/>
            <a:ext cx="6172200" cy="3200400"/>
          </a:xfrm>
          <a:prstGeom prst="roundRect">
            <a:avLst>
              <a:gd name="adj" fmla="val 16667"/>
            </a:avLst>
          </a:prstGeom>
          <a:solidFill>
            <a:srgbClr val="F0F0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graphicFrame>
        <p:nvGraphicFramePr>
          <p:cNvPr id="504840" name="Group 8"/>
          <p:cNvGraphicFramePr>
            <a:graphicFrameLocks noGrp="1"/>
          </p:cNvGraphicFramePr>
          <p:nvPr/>
        </p:nvGraphicFramePr>
        <p:xfrm>
          <a:off x="244475" y="22637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France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4846" name="Group 14"/>
          <p:cNvGraphicFramePr>
            <a:graphicFrameLocks noGrp="1"/>
          </p:cNvGraphicFramePr>
          <p:nvPr/>
        </p:nvGraphicFramePr>
        <p:xfrm>
          <a:off x="244475" y="28733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Germany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4852" name="Group 20"/>
          <p:cNvGraphicFramePr>
            <a:graphicFrameLocks noGrp="1"/>
          </p:cNvGraphicFramePr>
          <p:nvPr/>
        </p:nvGraphicFramePr>
        <p:xfrm>
          <a:off x="244475" y="34829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Italy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4858" name="Group 26"/>
          <p:cNvGraphicFramePr>
            <a:graphicFrameLocks noGrp="1"/>
          </p:cNvGraphicFramePr>
          <p:nvPr/>
        </p:nvGraphicFramePr>
        <p:xfrm>
          <a:off x="244475" y="40925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United Kingdom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4864" name="Group 32"/>
          <p:cNvGraphicFramePr>
            <a:graphicFrameLocks noGrp="1"/>
          </p:cNvGraphicFramePr>
          <p:nvPr/>
        </p:nvGraphicFramePr>
        <p:xfrm>
          <a:off x="244475" y="47783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Belgium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4870" name="Group 38"/>
          <p:cNvGraphicFramePr>
            <a:graphicFrameLocks noGrp="1"/>
          </p:cNvGraphicFramePr>
          <p:nvPr/>
        </p:nvGraphicFramePr>
        <p:xfrm>
          <a:off x="244475" y="53879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The Netherlands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4876" name="Group 44"/>
          <p:cNvGraphicFramePr>
            <a:graphicFrameLocks noGrp="1"/>
          </p:cNvGraphicFramePr>
          <p:nvPr/>
        </p:nvGraphicFramePr>
        <p:xfrm>
          <a:off x="6721475" y="22637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Spain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488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69310"/>
              </p:ext>
            </p:extLst>
          </p:nvPr>
        </p:nvGraphicFramePr>
        <p:xfrm>
          <a:off x="6721475" y="28733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Switzerland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004D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4888" name="Group 56"/>
          <p:cNvGraphicFramePr>
            <a:graphicFrameLocks noGrp="1"/>
          </p:cNvGraphicFramePr>
          <p:nvPr/>
        </p:nvGraphicFramePr>
        <p:xfrm>
          <a:off x="6721475" y="35591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Denmark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4894" name="Group 62"/>
          <p:cNvGraphicFramePr>
            <a:graphicFrameLocks noGrp="1"/>
          </p:cNvGraphicFramePr>
          <p:nvPr/>
        </p:nvGraphicFramePr>
        <p:xfrm>
          <a:off x="6721475" y="41687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Finland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4900" name="Group 68"/>
          <p:cNvGraphicFramePr>
            <a:graphicFrameLocks noGrp="1"/>
          </p:cNvGraphicFramePr>
          <p:nvPr/>
        </p:nvGraphicFramePr>
        <p:xfrm>
          <a:off x="6721475" y="47783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Norway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4906" name="Group 74"/>
          <p:cNvGraphicFramePr>
            <a:graphicFrameLocks noGrp="1"/>
          </p:cNvGraphicFramePr>
          <p:nvPr/>
        </p:nvGraphicFramePr>
        <p:xfrm>
          <a:off x="6721475" y="5387975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Sweden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4912" name="Text Box 80"/>
          <p:cNvSpPr txBox="1">
            <a:spLocks noChangeArrowheads="1"/>
          </p:cNvSpPr>
          <p:nvPr/>
        </p:nvSpPr>
        <p:spPr bwMode="auto">
          <a:xfrm>
            <a:off x="263525" y="1441450"/>
            <a:ext cx="857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400" b="1" u="sng">
                <a:solidFill>
                  <a:srgbClr val="26004D"/>
                </a:solidFill>
              </a:rPr>
              <a:t>Convention</a:t>
            </a:r>
            <a:r>
              <a:rPr lang="fr-FR" sz="2400">
                <a:solidFill>
                  <a:srgbClr val="26004D"/>
                </a:solidFill>
              </a:rPr>
              <a:t> signed by 12 Governments (Contracting Parties)</a:t>
            </a:r>
          </a:p>
        </p:txBody>
      </p:sp>
      <p:sp>
        <p:nvSpPr>
          <p:cNvPr id="504914" name="Text Box 82"/>
          <p:cNvSpPr txBox="1">
            <a:spLocks noChangeArrowheads="1"/>
          </p:cNvSpPr>
          <p:nvPr/>
        </p:nvSpPr>
        <p:spPr bwMode="auto">
          <a:xfrm>
            <a:off x="2238375" y="2438400"/>
            <a:ext cx="4371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26004D"/>
                </a:solidFill>
              </a:rPr>
              <a:t>“The construction and operation of the European synchrotron radiation facility</a:t>
            </a:r>
          </a:p>
        </p:txBody>
      </p:sp>
      <p:sp>
        <p:nvSpPr>
          <p:cNvPr id="504915" name="Text Box 83"/>
          <p:cNvSpPr txBox="1">
            <a:spLocks noChangeArrowheads="1"/>
          </p:cNvSpPr>
          <p:nvPr/>
        </p:nvSpPr>
        <p:spPr bwMode="auto">
          <a:xfrm>
            <a:off x="2235200" y="3559175"/>
            <a:ext cx="4381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26004D"/>
                </a:solidFill>
              </a:rPr>
              <a:t>shall be </a:t>
            </a:r>
            <a:r>
              <a:rPr lang="en-GB" sz="2400" b="1" i="1">
                <a:solidFill>
                  <a:srgbClr val="26004D"/>
                </a:solidFill>
              </a:rPr>
              <a:t>entrusted to a </a:t>
            </a:r>
            <a:r>
              <a:rPr lang="en-GB" sz="2400" b="1">
                <a:solidFill>
                  <a:srgbClr val="26004D"/>
                </a:solidFill>
              </a:rPr>
              <a:t>Société Civile</a:t>
            </a:r>
            <a:r>
              <a:rPr lang="en-GB" sz="2400" i="1">
                <a:solidFill>
                  <a:srgbClr val="26004D"/>
                </a:solidFill>
              </a:rPr>
              <a:t> … which shall be </a:t>
            </a:r>
            <a:r>
              <a:rPr lang="en-GB" sz="2400" b="1" i="1">
                <a:solidFill>
                  <a:srgbClr val="26004D"/>
                </a:solidFill>
              </a:rPr>
              <a:t>subject to French law.</a:t>
            </a:r>
          </a:p>
        </p:txBody>
      </p:sp>
      <p:sp>
        <p:nvSpPr>
          <p:cNvPr id="504916" name="Text Box 84"/>
          <p:cNvSpPr txBox="1">
            <a:spLocks noChangeArrowheads="1"/>
          </p:cNvSpPr>
          <p:nvPr/>
        </p:nvSpPr>
        <p:spPr bwMode="auto">
          <a:xfrm>
            <a:off x="2241550" y="4784725"/>
            <a:ext cx="4381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>
                <a:solidFill>
                  <a:srgbClr val="26004D"/>
                </a:solidFill>
              </a:rPr>
              <a:t>The members of the Company shall be … designated … by </a:t>
            </a:r>
            <a:br>
              <a:rPr lang="en-GB" sz="2400" i="1">
                <a:solidFill>
                  <a:srgbClr val="26004D"/>
                </a:solidFill>
              </a:rPr>
            </a:br>
            <a:r>
              <a:rPr lang="en-GB" sz="2400" i="1">
                <a:solidFill>
                  <a:srgbClr val="26004D"/>
                </a:solidFill>
              </a:rPr>
              <a:t>each Contracting Party.”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123728" y="26064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Comparison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legal </a:t>
            </a:r>
            <a:r>
              <a:rPr lang="de-DE" sz="1400" dirty="0" err="1" smtClean="0">
                <a:solidFill>
                  <a:srgbClr val="002060"/>
                </a:solidFill>
              </a:rPr>
              <a:t>difficulties</a:t>
            </a:r>
            <a:r>
              <a:rPr lang="de-DE" sz="1400" dirty="0" smtClean="0">
                <a:solidFill>
                  <a:srgbClr val="002060"/>
                </a:solidFill>
              </a:rPr>
              <a:t>/</a:t>
            </a:r>
            <a:r>
              <a:rPr lang="de-DE" sz="1400" dirty="0" err="1" smtClean="0">
                <a:solidFill>
                  <a:srgbClr val="002060"/>
                </a:solidFill>
              </a:rPr>
              <a:t>advantages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ESRF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European XFEL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68001"/>
            <a:ext cx="8112323" cy="800760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Legal Organisation of ESRF and XFEL 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002060"/>
                </a:solidFill>
              </a:rPr>
              <a:t>here: ESRF, first level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9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253F9-3B03-4BCC-BB27-D5FC7BFEDCBD}" type="slidenum">
              <a:rPr lang="en-GB"/>
              <a:pPr/>
              <a:t>8</a:t>
            </a:fld>
            <a:endParaRPr lang="en-GB"/>
          </a:p>
        </p:txBody>
      </p:sp>
      <p:sp>
        <p:nvSpPr>
          <p:cNvPr id="466321" name="AutoShape 401"/>
          <p:cNvSpPr>
            <a:spLocks noChangeArrowheads="1"/>
          </p:cNvSpPr>
          <p:nvPr/>
        </p:nvSpPr>
        <p:spPr bwMode="auto">
          <a:xfrm>
            <a:off x="701675" y="1958975"/>
            <a:ext cx="7391400" cy="4267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466322" name="AutoShape 402"/>
          <p:cNvSpPr>
            <a:spLocks noChangeArrowheads="1"/>
          </p:cNvSpPr>
          <p:nvPr/>
        </p:nvSpPr>
        <p:spPr bwMode="auto">
          <a:xfrm>
            <a:off x="1311275" y="2492375"/>
            <a:ext cx="6172200" cy="3200400"/>
          </a:xfrm>
          <a:prstGeom prst="roundRect">
            <a:avLst>
              <a:gd name="adj" fmla="val 16667"/>
            </a:avLst>
          </a:prstGeom>
          <a:solidFill>
            <a:srgbClr val="F0F0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466144" name="Rectangle 224"/>
          <p:cNvSpPr>
            <a:spLocks noChangeArrowheads="1"/>
          </p:cNvSpPr>
          <p:nvPr/>
        </p:nvSpPr>
        <p:spPr bwMode="auto">
          <a:xfrm>
            <a:off x="2336800" y="2171700"/>
            <a:ext cx="4191000" cy="396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6145" name="Rectangle 225"/>
          <p:cNvSpPr>
            <a:spLocks noChangeArrowheads="1"/>
          </p:cNvSpPr>
          <p:nvPr/>
        </p:nvSpPr>
        <p:spPr bwMode="auto">
          <a:xfrm>
            <a:off x="6630988" y="3484563"/>
            <a:ext cx="2057400" cy="2438400"/>
          </a:xfrm>
          <a:prstGeom prst="rect">
            <a:avLst/>
          </a:prstGeom>
          <a:solidFill>
            <a:srgbClr val="FFB75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6146" name="Rectangle 226"/>
          <p:cNvSpPr>
            <a:spLocks noChangeArrowheads="1"/>
          </p:cNvSpPr>
          <p:nvPr/>
        </p:nvSpPr>
        <p:spPr bwMode="auto">
          <a:xfrm>
            <a:off x="153988" y="4703763"/>
            <a:ext cx="2057400" cy="1219200"/>
          </a:xfrm>
          <a:prstGeom prst="rect">
            <a:avLst/>
          </a:prstGeom>
          <a:solidFill>
            <a:srgbClr val="FFB75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6147" name="Text Box 227"/>
          <p:cNvSpPr txBox="1">
            <a:spLocks noChangeArrowheads="1"/>
          </p:cNvSpPr>
          <p:nvPr/>
        </p:nvSpPr>
        <p:spPr bwMode="auto">
          <a:xfrm>
            <a:off x="333375" y="1419225"/>
            <a:ext cx="8271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26004D"/>
                </a:solidFill>
                <a:latin typeface="Arial Unicode MS" pitchFamily="34" charset="-128"/>
              </a:rPr>
              <a:t>Contracting</a:t>
            </a:r>
            <a:r>
              <a:rPr lang="fr-FR" sz="2400" dirty="0">
                <a:solidFill>
                  <a:srgbClr val="26004D"/>
                </a:solidFill>
                <a:latin typeface="Arial Unicode MS" pitchFamily="34" charset="-128"/>
              </a:rPr>
              <a:t> Parties </a:t>
            </a:r>
            <a:r>
              <a:rPr lang="fr-FR" sz="2400" dirty="0" err="1">
                <a:solidFill>
                  <a:srgbClr val="26004D"/>
                </a:solidFill>
                <a:latin typeface="Arial Unicode MS" pitchFamily="34" charset="-128"/>
              </a:rPr>
              <a:t>designate</a:t>
            </a:r>
            <a:r>
              <a:rPr lang="fr-FR" sz="2400" dirty="0">
                <a:latin typeface="Arial Unicode MS" pitchFamily="34" charset="-128"/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  <a:latin typeface="Arial Unicode MS" pitchFamily="34" charset="-128"/>
              </a:rPr>
              <a:t>Members</a:t>
            </a:r>
            <a:r>
              <a:rPr lang="fr-FR" sz="2400" b="1" dirty="0" smtClean="0">
                <a:solidFill>
                  <a:srgbClr val="0070C0"/>
                </a:solidFill>
                <a:latin typeface="Arial Unicode MS" pitchFamily="34" charset="-128"/>
              </a:rPr>
              <a:t>  </a:t>
            </a:r>
            <a:r>
              <a:rPr lang="fr-FR" sz="2400" dirty="0" smtClean="0">
                <a:solidFill>
                  <a:srgbClr val="26004D"/>
                </a:solidFill>
                <a:latin typeface="Arial Unicode MS" pitchFamily="34" charset="-128"/>
              </a:rPr>
              <a:t>(</a:t>
            </a:r>
            <a:r>
              <a:rPr lang="fr-FR" sz="2400" dirty="0" err="1" smtClean="0">
                <a:solidFill>
                  <a:srgbClr val="26004D"/>
                </a:solidFill>
                <a:latin typeface="Arial Unicode MS" pitchFamily="34" charset="-128"/>
              </a:rPr>
              <a:t>threshold</a:t>
            </a:r>
            <a:r>
              <a:rPr lang="fr-FR" sz="2400" dirty="0" smtClean="0">
                <a:solidFill>
                  <a:srgbClr val="26004D"/>
                </a:solidFill>
                <a:latin typeface="Arial Unicode MS" pitchFamily="34" charset="-128"/>
              </a:rPr>
              <a:t>: 4%)</a:t>
            </a:r>
            <a:endParaRPr lang="fr-FR" sz="2400" dirty="0">
              <a:solidFill>
                <a:srgbClr val="26004D"/>
              </a:solidFill>
              <a:latin typeface="Arial Unicode MS" pitchFamily="34" charset="-128"/>
            </a:endParaRPr>
          </a:p>
        </p:txBody>
      </p:sp>
      <p:graphicFrame>
        <p:nvGraphicFramePr>
          <p:cNvPr id="466299" name="Group 379"/>
          <p:cNvGraphicFramePr>
            <a:graphicFrameLocks noGrp="1"/>
          </p:cNvGraphicFramePr>
          <p:nvPr/>
        </p:nvGraphicFramePr>
        <p:xfrm>
          <a:off x="230188" y="22653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France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6287" name="Group 367"/>
          <p:cNvGraphicFramePr>
            <a:graphicFrameLocks noGrp="1"/>
          </p:cNvGraphicFramePr>
          <p:nvPr/>
        </p:nvGraphicFramePr>
        <p:xfrm>
          <a:off x="230188" y="28749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Germany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6289" name="Group 369"/>
          <p:cNvGraphicFramePr>
            <a:graphicFrameLocks noGrp="1"/>
          </p:cNvGraphicFramePr>
          <p:nvPr/>
        </p:nvGraphicFramePr>
        <p:xfrm>
          <a:off x="230188" y="34845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Italy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6290" name="Group 370"/>
          <p:cNvGraphicFramePr>
            <a:graphicFrameLocks noGrp="1"/>
          </p:cNvGraphicFramePr>
          <p:nvPr/>
        </p:nvGraphicFramePr>
        <p:xfrm>
          <a:off x="230188" y="40941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United Kingdom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6315" name="Group 395"/>
          <p:cNvGraphicFramePr>
            <a:graphicFrameLocks noGrp="1"/>
          </p:cNvGraphicFramePr>
          <p:nvPr/>
        </p:nvGraphicFramePr>
        <p:xfrm>
          <a:off x="230188" y="47799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Belgium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6316" name="Group 396"/>
          <p:cNvGraphicFramePr>
            <a:graphicFrameLocks noGrp="1"/>
          </p:cNvGraphicFramePr>
          <p:nvPr/>
        </p:nvGraphicFramePr>
        <p:xfrm>
          <a:off x="230188" y="53895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The Netherlands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6293" name="Group 373"/>
          <p:cNvGraphicFramePr>
            <a:graphicFrameLocks noGrp="1"/>
          </p:cNvGraphicFramePr>
          <p:nvPr/>
        </p:nvGraphicFramePr>
        <p:xfrm>
          <a:off x="6707188" y="22653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Spain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6294" name="Group 374"/>
          <p:cNvGraphicFramePr>
            <a:graphicFrameLocks noGrp="1"/>
          </p:cNvGraphicFramePr>
          <p:nvPr/>
        </p:nvGraphicFramePr>
        <p:xfrm>
          <a:off x="6707188" y="28749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Switzerland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6318" name="Group 398"/>
          <p:cNvGraphicFramePr>
            <a:graphicFrameLocks noGrp="1"/>
          </p:cNvGraphicFramePr>
          <p:nvPr/>
        </p:nvGraphicFramePr>
        <p:xfrm>
          <a:off x="6707188" y="41703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Finland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6319" name="Group 399"/>
          <p:cNvGraphicFramePr>
            <a:graphicFrameLocks noGrp="1"/>
          </p:cNvGraphicFramePr>
          <p:nvPr/>
        </p:nvGraphicFramePr>
        <p:xfrm>
          <a:off x="6707188" y="47799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Norway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6320" name="Group 400"/>
          <p:cNvGraphicFramePr>
            <a:graphicFrameLocks noGrp="1"/>
          </p:cNvGraphicFramePr>
          <p:nvPr/>
        </p:nvGraphicFramePr>
        <p:xfrm>
          <a:off x="6707188" y="53895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Sweden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6317" name="Group 397"/>
          <p:cNvGraphicFramePr>
            <a:graphicFrameLocks noGrp="1"/>
          </p:cNvGraphicFramePr>
          <p:nvPr/>
        </p:nvGraphicFramePr>
        <p:xfrm>
          <a:off x="6707188" y="35607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Denmark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6300" name="Group 3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377356"/>
              </p:ext>
            </p:extLst>
          </p:nvPr>
        </p:nvGraphicFramePr>
        <p:xfrm>
          <a:off x="2439988" y="2265363"/>
          <a:ext cx="838200" cy="457200"/>
        </p:xfrm>
        <a:graphic>
          <a:graphicData uri="http://schemas.openxmlformats.org/drawingml/2006/table">
            <a:tbl>
              <a:tblPr/>
              <a:tblGrid>
                <a:gridCol w="838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CEA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6301" name="Group 3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35567"/>
              </p:ext>
            </p:extLst>
          </p:nvPr>
        </p:nvGraphicFramePr>
        <p:xfrm>
          <a:off x="3430588" y="2265363"/>
          <a:ext cx="914400" cy="457200"/>
        </p:xfrm>
        <a:graphic>
          <a:graphicData uri="http://schemas.openxmlformats.org/drawingml/2006/table">
            <a:tbl>
              <a:tblPr/>
              <a:tblGrid>
                <a:gridCol w="914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CNRS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6302" name="Group 3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567351"/>
              </p:ext>
            </p:extLst>
          </p:nvPr>
        </p:nvGraphicFramePr>
        <p:xfrm>
          <a:off x="2439988" y="2874963"/>
          <a:ext cx="914400" cy="457200"/>
        </p:xfrm>
        <a:graphic>
          <a:graphicData uri="http://schemas.openxmlformats.org/drawingml/2006/table">
            <a:tbl>
              <a:tblPr/>
              <a:tblGrid>
                <a:gridCol w="914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DESY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6303" name="Group 3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20181"/>
              </p:ext>
            </p:extLst>
          </p:nvPr>
        </p:nvGraphicFramePr>
        <p:xfrm>
          <a:off x="2439988" y="3484563"/>
          <a:ext cx="762000" cy="45720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CNR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6304" name="Group 3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350058"/>
              </p:ext>
            </p:extLst>
          </p:nvPr>
        </p:nvGraphicFramePr>
        <p:xfrm>
          <a:off x="3278188" y="3484563"/>
          <a:ext cx="838200" cy="457200"/>
        </p:xfrm>
        <a:graphic>
          <a:graphicData uri="http://schemas.openxmlformats.org/drawingml/2006/table">
            <a:tbl>
              <a:tblPr/>
              <a:tblGrid>
                <a:gridCol w="838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INFN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6305" name="Group 3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046870"/>
              </p:ext>
            </p:extLst>
          </p:nvPr>
        </p:nvGraphicFramePr>
        <p:xfrm>
          <a:off x="4192588" y="3484563"/>
          <a:ext cx="838200" cy="457200"/>
        </p:xfrm>
        <a:graphic>
          <a:graphicData uri="http://schemas.openxmlformats.org/drawingml/2006/table">
            <a:tbl>
              <a:tblPr/>
              <a:tblGrid>
                <a:gridCol w="838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INFM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6306" name="Group 3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72073"/>
              </p:ext>
            </p:extLst>
          </p:nvPr>
        </p:nvGraphicFramePr>
        <p:xfrm>
          <a:off x="2439988" y="4094163"/>
          <a:ext cx="1066800" cy="457200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CCLRC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6307" name="Group 3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76303"/>
              </p:ext>
            </p:extLst>
          </p:nvPr>
        </p:nvGraphicFramePr>
        <p:xfrm>
          <a:off x="2439988" y="5084763"/>
          <a:ext cx="1600200" cy="457200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BENESYNC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6313" name="Group 3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07474"/>
              </p:ext>
            </p:extLst>
          </p:nvPr>
        </p:nvGraphicFramePr>
        <p:xfrm>
          <a:off x="4498975" y="2265363"/>
          <a:ext cx="1979613" cy="457200"/>
        </p:xfrm>
        <a:graphic>
          <a:graphicData uri="http://schemas.openxmlformats.org/drawingml/2006/table">
            <a:tbl>
              <a:tblPr/>
              <a:tblGrid>
                <a:gridCol w="1979613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Kingdom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 of Spain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6309" name="Group 3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67829"/>
              </p:ext>
            </p:extLst>
          </p:nvPr>
        </p:nvGraphicFramePr>
        <p:xfrm>
          <a:off x="4162425" y="2874963"/>
          <a:ext cx="2316163" cy="457200"/>
        </p:xfrm>
        <a:graphic>
          <a:graphicData uri="http://schemas.openxmlformats.org/drawingml/2006/table">
            <a:tbl>
              <a:tblPr/>
              <a:tblGrid>
                <a:gridCol w="2316163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Swiss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Confederation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6308" name="Group 3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49764"/>
              </p:ext>
            </p:extLst>
          </p:nvPr>
        </p:nvGraphicFramePr>
        <p:xfrm>
          <a:off x="4802188" y="4475163"/>
          <a:ext cx="1676400" cy="457200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NORDSYNC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6286" name="Text Box 366"/>
          <p:cNvSpPr txBox="1">
            <a:spLocks noChangeArrowheads="1"/>
          </p:cNvSpPr>
          <p:nvPr/>
        </p:nvSpPr>
        <p:spPr bwMode="auto">
          <a:xfrm>
            <a:off x="4802188" y="5237163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>
                <a:latin typeface="Times New Roman" pitchFamily="18" charset="0"/>
              </a:rPr>
              <a:t>ESRF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2123728" y="26064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Comparison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legal </a:t>
            </a:r>
            <a:r>
              <a:rPr lang="de-DE" sz="1400" dirty="0" err="1" smtClean="0">
                <a:solidFill>
                  <a:srgbClr val="002060"/>
                </a:solidFill>
              </a:rPr>
              <a:t>difficulties</a:t>
            </a:r>
            <a:r>
              <a:rPr lang="de-DE" sz="1400" dirty="0" smtClean="0">
                <a:solidFill>
                  <a:srgbClr val="002060"/>
                </a:solidFill>
              </a:rPr>
              <a:t>/</a:t>
            </a:r>
            <a:r>
              <a:rPr lang="de-DE" sz="1400" dirty="0" err="1" smtClean="0">
                <a:solidFill>
                  <a:srgbClr val="002060"/>
                </a:solidFill>
              </a:rPr>
              <a:t>advantages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ESRF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European XFEL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68001"/>
            <a:ext cx="8112323" cy="800760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Legal Organisation of ESRF and XFEL 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002060"/>
                </a:solidFill>
              </a:rPr>
              <a:t>here: ESRF, second level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6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6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6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6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6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6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6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6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6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6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6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6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6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6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144" grpId="0" animBg="1"/>
      <p:bldP spid="466145" grpId="0" animBg="1"/>
      <p:bldP spid="466146" grpId="0" animBg="1"/>
      <p:bldP spid="46628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1C1BF-C9D3-4547-B5EE-B5FE5A3892BA}" type="slidenum">
              <a:rPr lang="en-GB"/>
              <a:pPr/>
              <a:t>9</a:t>
            </a:fld>
            <a:endParaRPr lang="en-GB"/>
          </a:p>
        </p:txBody>
      </p:sp>
      <p:sp>
        <p:nvSpPr>
          <p:cNvPr id="467974" name="Rectangle 6"/>
          <p:cNvSpPr>
            <a:spLocks noChangeArrowheads="1"/>
          </p:cNvSpPr>
          <p:nvPr/>
        </p:nvSpPr>
        <p:spPr bwMode="auto">
          <a:xfrm>
            <a:off x="2336800" y="2171700"/>
            <a:ext cx="4191000" cy="396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7975" name="Rectangle 7"/>
          <p:cNvSpPr>
            <a:spLocks noChangeArrowheads="1"/>
          </p:cNvSpPr>
          <p:nvPr/>
        </p:nvSpPr>
        <p:spPr bwMode="auto">
          <a:xfrm>
            <a:off x="6630988" y="3484563"/>
            <a:ext cx="2057400" cy="2438400"/>
          </a:xfrm>
          <a:prstGeom prst="rect">
            <a:avLst/>
          </a:prstGeom>
          <a:solidFill>
            <a:srgbClr val="FFB75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7976" name="Rectangle 8"/>
          <p:cNvSpPr>
            <a:spLocks noChangeArrowheads="1"/>
          </p:cNvSpPr>
          <p:nvPr/>
        </p:nvSpPr>
        <p:spPr bwMode="auto">
          <a:xfrm>
            <a:off x="153988" y="4703763"/>
            <a:ext cx="2057400" cy="1219200"/>
          </a:xfrm>
          <a:prstGeom prst="rect">
            <a:avLst/>
          </a:prstGeom>
          <a:solidFill>
            <a:srgbClr val="FFB75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400050" y="1495425"/>
            <a:ext cx="8151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26004D"/>
                </a:solidFill>
                <a:latin typeface="Arial Unicode MS" pitchFamily="34" charset="-128"/>
              </a:rPr>
              <a:t>Contracting</a:t>
            </a:r>
            <a:r>
              <a:rPr lang="fr-FR" sz="2400" dirty="0">
                <a:solidFill>
                  <a:srgbClr val="26004D"/>
                </a:solidFill>
                <a:latin typeface="Arial Unicode MS" pitchFamily="34" charset="-128"/>
              </a:rPr>
              <a:t> Parties </a:t>
            </a:r>
            <a:r>
              <a:rPr lang="fr-FR" sz="2400" dirty="0" err="1">
                <a:solidFill>
                  <a:srgbClr val="26004D"/>
                </a:solidFill>
                <a:latin typeface="Arial Unicode MS" pitchFamily="34" charset="-128"/>
              </a:rPr>
              <a:t>designate</a:t>
            </a:r>
            <a:r>
              <a:rPr lang="fr-FR" sz="2400" dirty="0">
                <a:latin typeface="Arial Unicode MS" pitchFamily="34" charset="-128"/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  <a:latin typeface="Arial Unicode MS" pitchFamily="34" charset="-128"/>
              </a:rPr>
              <a:t>Members</a:t>
            </a:r>
            <a:r>
              <a:rPr lang="fr-FR" sz="2400" b="1" dirty="0" smtClean="0">
                <a:solidFill>
                  <a:srgbClr val="0070C0"/>
                </a:solidFill>
                <a:latin typeface="Arial Unicode MS" pitchFamily="34" charset="-128"/>
              </a:rPr>
              <a:t>  </a:t>
            </a:r>
            <a:r>
              <a:rPr lang="fr-FR" sz="2400" dirty="0">
                <a:solidFill>
                  <a:srgbClr val="26004D"/>
                </a:solidFill>
                <a:latin typeface="Arial Unicode MS" pitchFamily="34" charset="-128"/>
              </a:rPr>
              <a:t>(</a:t>
            </a:r>
            <a:r>
              <a:rPr lang="fr-FR" sz="2400" dirty="0" err="1">
                <a:solidFill>
                  <a:srgbClr val="26004D"/>
                </a:solidFill>
                <a:latin typeface="Arial Unicode MS" pitchFamily="34" charset="-128"/>
              </a:rPr>
              <a:t>threshold</a:t>
            </a:r>
            <a:r>
              <a:rPr lang="fr-FR" sz="2400" dirty="0">
                <a:solidFill>
                  <a:srgbClr val="26004D"/>
                </a:solidFill>
                <a:latin typeface="Arial Unicode MS" pitchFamily="34" charset="-128"/>
              </a:rPr>
              <a:t>: 4</a:t>
            </a:r>
            <a:r>
              <a:rPr lang="fr-FR" sz="2400" dirty="0" smtClean="0">
                <a:solidFill>
                  <a:srgbClr val="26004D"/>
                </a:solidFill>
                <a:latin typeface="Arial Unicode MS" pitchFamily="34" charset="-128"/>
              </a:rPr>
              <a:t>%)</a:t>
            </a:r>
            <a:endParaRPr lang="fr-FR" sz="2400" dirty="0">
              <a:solidFill>
                <a:srgbClr val="26004D"/>
              </a:solidFill>
              <a:latin typeface="Arial Unicode MS" pitchFamily="34" charset="-128"/>
            </a:endParaRPr>
          </a:p>
        </p:txBody>
      </p:sp>
      <p:graphicFrame>
        <p:nvGraphicFramePr>
          <p:cNvPr id="467978" name="Group 10"/>
          <p:cNvGraphicFramePr>
            <a:graphicFrameLocks noGrp="1"/>
          </p:cNvGraphicFramePr>
          <p:nvPr/>
        </p:nvGraphicFramePr>
        <p:xfrm>
          <a:off x="230188" y="22653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France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7984" name="Group 16"/>
          <p:cNvGraphicFramePr>
            <a:graphicFrameLocks noGrp="1"/>
          </p:cNvGraphicFramePr>
          <p:nvPr/>
        </p:nvGraphicFramePr>
        <p:xfrm>
          <a:off x="230188" y="28749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Germany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7990" name="Group 22"/>
          <p:cNvGraphicFramePr>
            <a:graphicFrameLocks noGrp="1"/>
          </p:cNvGraphicFramePr>
          <p:nvPr/>
        </p:nvGraphicFramePr>
        <p:xfrm>
          <a:off x="230188" y="34845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Italy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7996" name="Group 28"/>
          <p:cNvGraphicFramePr>
            <a:graphicFrameLocks noGrp="1"/>
          </p:cNvGraphicFramePr>
          <p:nvPr/>
        </p:nvGraphicFramePr>
        <p:xfrm>
          <a:off x="230188" y="40941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United Kingdom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8127" name="Group 159"/>
          <p:cNvGraphicFramePr>
            <a:graphicFrameLocks noGrp="1"/>
          </p:cNvGraphicFramePr>
          <p:nvPr/>
        </p:nvGraphicFramePr>
        <p:xfrm>
          <a:off x="230188" y="47799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Belgium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8128" name="Group 160"/>
          <p:cNvGraphicFramePr>
            <a:graphicFrameLocks noGrp="1"/>
          </p:cNvGraphicFramePr>
          <p:nvPr/>
        </p:nvGraphicFramePr>
        <p:xfrm>
          <a:off x="230188" y="53895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The Netherlands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8014" name="Group 46"/>
          <p:cNvGraphicFramePr>
            <a:graphicFrameLocks noGrp="1"/>
          </p:cNvGraphicFramePr>
          <p:nvPr/>
        </p:nvGraphicFramePr>
        <p:xfrm>
          <a:off x="6707188" y="22653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Spain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8020" name="Group 52"/>
          <p:cNvGraphicFramePr>
            <a:graphicFrameLocks noGrp="1"/>
          </p:cNvGraphicFramePr>
          <p:nvPr/>
        </p:nvGraphicFramePr>
        <p:xfrm>
          <a:off x="6707188" y="28749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Switzerland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8130" name="Group 162"/>
          <p:cNvGraphicFramePr>
            <a:graphicFrameLocks noGrp="1"/>
          </p:cNvGraphicFramePr>
          <p:nvPr/>
        </p:nvGraphicFramePr>
        <p:xfrm>
          <a:off x="6707188" y="41703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Finland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8131" name="Group 163"/>
          <p:cNvGraphicFramePr>
            <a:graphicFrameLocks noGrp="1"/>
          </p:cNvGraphicFramePr>
          <p:nvPr/>
        </p:nvGraphicFramePr>
        <p:xfrm>
          <a:off x="6707188" y="47799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Norway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8132" name="Group 164"/>
          <p:cNvGraphicFramePr>
            <a:graphicFrameLocks noGrp="1"/>
          </p:cNvGraphicFramePr>
          <p:nvPr/>
        </p:nvGraphicFramePr>
        <p:xfrm>
          <a:off x="6707188" y="53895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Sweden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8129" name="Group 161"/>
          <p:cNvGraphicFramePr>
            <a:graphicFrameLocks noGrp="1"/>
          </p:cNvGraphicFramePr>
          <p:nvPr/>
        </p:nvGraphicFramePr>
        <p:xfrm>
          <a:off x="6707188" y="3560763"/>
          <a:ext cx="1905000" cy="4572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004D"/>
                          </a:solidFill>
                          <a:effectLst/>
                          <a:latin typeface="Arial" pitchFamily="34" charset="0"/>
                        </a:rPr>
                        <a:t>Denmark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8117" name="Object 149"/>
          <p:cNvGraphicFramePr>
            <a:graphicFrameLocks noGrp="1" noChangeAspect="1"/>
          </p:cNvGraphicFramePr>
          <p:nvPr>
            <p:ph sz="half" idx="1"/>
          </p:nvPr>
        </p:nvGraphicFramePr>
        <p:xfrm>
          <a:off x="490538" y="2111375"/>
          <a:ext cx="7666037" cy="450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Graphique" r:id="rId4" imgW="9525294" imgH="5172531" progId="Excel.Chart.8">
                  <p:embed/>
                </p:oleObj>
              </mc:Choice>
              <mc:Fallback>
                <p:oleObj name="Graphique" r:id="rId4" imgW="9525294" imgH="517253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80" r="3780"/>
                      <a:stretch>
                        <a:fillRect/>
                      </a:stretch>
                    </p:blipFill>
                    <p:spPr bwMode="auto">
                      <a:xfrm>
                        <a:off x="490538" y="2111375"/>
                        <a:ext cx="7666037" cy="450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119" name="Text Box 151"/>
          <p:cNvSpPr txBox="1">
            <a:spLocks noChangeArrowheads="1"/>
          </p:cNvSpPr>
          <p:nvPr/>
        </p:nvSpPr>
        <p:spPr bwMode="auto">
          <a:xfrm>
            <a:off x="3259138" y="3590925"/>
            <a:ext cx="12065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200" b="1">
                <a:solidFill>
                  <a:srgbClr val="000000"/>
                </a:solidFill>
                <a:latin typeface="Arial Unicode MS" pitchFamily="34" charset="-128"/>
              </a:rPr>
              <a:t>France</a:t>
            </a:r>
          </a:p>
        </p:txBody>
      </p:sp>
      <p:sp>
        <p:nvSpPr>
          <p:cNvPr id="468120" name="Text Box 152"/>
          <p:cNvSpPr txBox="1">
            <a:spLocks noChangeArrowheads="1"/>
          </p:cNvSpPr>
          <p:nvPr/>
        </p:nvSpPr>
        <p:spPr bwMode="auto">
          <a:xfrm>
            <a:off x="3086100" y="4797425"/>
            <a:ext cx="1385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200" b="1">
                <a:solidFill>
                  <a:srgbClr val="000000"/>
                </a:solidFill>
                <a:latin typeface="Arial Unicode MS" pitchFamily="34" charset="-128"/>
              </a:rPr>
              <a:t>Germany</a:t>
            </a:r>
          </a:p>
        </p:txBody>
      </p:sp>
      <p:sp>
        <p:nvSpPr>
          <p:cNvPr id="468121" name="Text Box 153"/>
          <p:cNvSpPr txBox="1">
            <a:spLocks noChangeArrowheads="1"/>
          </p:cNvSpPr>
          <p:nvPr/>
        </p:nvSpPr>
        <p:spPr bwMode="auto">
          <a:xfrm>
            <a:off x="4646613" y="4843463"/>
            <a:ext cx="10175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200" b="1">
                <a:solidFill>
                  <a:srgbClr val="000000"/>
                </a:solidFill>
                <a:latin typeface="Arial Unicode MS" pitchFamily="34" charset="-128"/>
              </a:rPr>
              <a:t>Italy</a:t>
            </a:r>
          </a:p>
        </p:txBody>
      </p:sp>
      <p:sp>
        <p:nvSpPr>
          <p:cNvPr id="468122" name="Text Box 154"/>
          <p:cNvSpPr txBox="1">
            <a:spLocks noChangeArrowheads="1"/>
          </p:cNvSpPr>
          <p:nvPr/>
        </p:nvSpPr>
        <p:spPr bwMode="auto">
          <a:xfrm>
            <a:off x="5011738" y="4135438"/>
            <a:ext cx="7159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200" b="1">
                <a:solidFill>
                  <a:srgbClr val="000000"/>
                </a:solidFill>
                <a:latin typeface="Arial Unicode MS" pitchFamily="34" charset="-128"/>
              </a:rPr>
              <a:t>UK</a:t>
            </a:r>
          </a:p>
        </p:txBody>
      </p:sp>
      <p:sp>
        <p:nvSpPr>
          <p:cNvPr id="468123" name="Text Box 155"/>
          <p:cNvSpPr txBox="1">
            <a:spLocks noChangeArrowheads="1"/>
          </p:cNvSpPr>
          <p:nvPr/>
        </p:nvSpPr>
        <p:spPr bwMode="auto">
          <a:xfrm>
            <a:off x="3971925" y="2209800"/>
            <a:ext cx="928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 Unicode MS" pitchFamily="34" charset="-128"/>
              </a:rPr>
              <a:t>Spain</a:t>
            </a:r>
          </a:p>
        </p:txBody>
      </p:sp>
      <p:sp>
        <p:nvSpPr>
          <p:cNvPr id="468124" name="Text Box 156"/>
          <p:cNvSpPr txBox="1">
            <a:spLocks noChangeArrowheads="1"/>
          </p:cNvSpPr>
          <p:nvPr/>
        </p:nvSpPr>
        <p:spPr bwMode="auto">
          <a:xfrm>
            <a:off x="4830763" y="2316163"/>
            <a:ext cx="59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 Unicode MS" pitchFamily="34" charset="-128"/>
              </a:rPr>
              <a:t>CH</a:t>
            </a:r>
          </a:p>
        </p:txBody>
      </p:sp>
      <p:sp>
        <p:nvSpPr>
          <p:cNvPr id="468125" name="Text Box 157"/>
          <p:cNvSpPr txBox="1">
            <a:spLocks noChangeArrowheads="1"/>
          </p:cNvSpPr>
          <p:nvPr/>
        </p:nvSpPr>
        <p:spPr bwMode="auto">
          <a:xfrm>
            <a:off x="5057775" y="2974975"/>
            <a:ext cx="1576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b="1">
                <a:solidFill>
                  <a:srgbClr val="000000"/>
                </a:solidFill>
                <a:latin typeface="Arial Unicode MS" pitchFamily="34" charset="-128"/>
              </a:rPr>
              <a:t>NORDSYNC</a:t>
            </a:r>
          </a:p>
        </p:txBody>
      </p:sp>
      <p:sp>
        <p:nvSpPr>
          <p:cNvPr id="468126" name="Text Box 158"/>
          <p:cNvSpPr txBox="1">
            <a:spLocks noChangeArrowheads="1"/>
          </p:cNvSpPr>
          <p:nvPr/>
        </p:nvSpPr>
        <p:spPr bwMode="auto">
          <a:xfrm>
            <a:off x="5105400" y="3440113"/>
            <a:ext cx="148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b="1">
                <a:solidFill>
                  <a:srgbClr val="000000"/>
                </a:solidFill>
                <a:latin typeface="Arial Unicode MS" pitchFamily="34" charset="-128"/>
              </a:rPr>
              <a:t>BENESYNC</a:t>
            </a:r>
          </a:p>
        </p:txBody>
      </p:sp>
      <p:sp>
        <p:nvSpPr>
          <p:cNvPr id="468133" name="Text Box 165"/>
          <p:cNvSpPr txBox="1">
            <a:spLocks noChangeArrowheads="1"/>
          </p:cNvSpPr>
          <p:nvPr/>
        </p:nvSpPr>
        <p:spPr bwMode="auto">
          <a:xfrm>
            <a:off x="1043607" y="6183313"/>
            <a:ext cx="7508255" cy="457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rgbClr val="002060"/>
                </a:solidFill>
              </a:rPr>
              <a:t>Shares = </a:t>
            </a:r>
            <a:r>
              <a:rPr lang="de-DE" sz="2400" b="1" dirty="0" err="1">
                <a:solidFill>
                  <a:srgbClr val="002060"/>
                </a:solidFill>
              </a:rPr>
              <a:t>contributions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to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operating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costs</a:t>
            </a:r>
            <a:r>
              <a:rPr lang="de-DE" sz="2400" b="1" dirty="0">
                <a:solidFill>
                  <a:srgbClr val="002060"/>
                </a:solidFill>
              </a:rPr>
              <a:t> = </a:t>
            </a:r>
            <a:r>
              <a:rPr lang="de-DE" sz="2400" b="1" dirty="0" err="1">
                <a:solidFill>
                  <a:srgbClr val="002060"/>
                </a:solidFill>
              </a:rPr>
              <a:t>voting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rights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68001"/>
            <a:ext cx="8112323" cy="800760"/>
          </a:xfrm>
        </p:spPr>
        <p:txBody>
          <a:bodyPr/>
          <a:lstStyle/>
          <a:p>
            <a:r>
              <a:rPr lang="en-GB" sz="2400" b="1" dirty="0">
                <a:solidFill>
                  <a:srgbClr val="002060"/>
                </a:solidFill>
              </a:rPr>
              <a:t>Legal Organisation of ESRF and XFEL 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002060"/>
                </a:solidFill>
              </a:rPr>
              <a:t>here: ESRF, second level</a:t>
            </a:r>
            <a:endParaRPr lang="en-GB" sz="2400" dirty="0"/>
          </a:p>
        </p:txBody>
      </p:sp>
      <p:sp>
        <p:nvSpPr>
          <p:cNvPr id="35" name="Textfeld 34"/>
          <p:cNvSpPr txBox="1"/>
          <p:nvPr/>
        </p:nvSpPr>
        <p:spPr>
          <a:xfrm>
            <a:off x="2123728" y="26064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Comparison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legal </a:t>
            </a:r>
            <a:r>
              <a:rPr lang="de-DE" sz="1400" dirty="0" err="1" smtClean="0">
                <a:solidFill>
                  <a:srgbClr val="002060"/>
                </a:solidFill>
              </a:rPr>
              <a:t>difficulties</a:t>
            </a:r>
            <a:r>
              <a:rPr lang="de-DE" sz="1400" dirty="0" smtClean="0">
                <a:solidFill>
                  <a:srgbClr val="002060"/>
                </a:solidFill>
              </a:rPr>
              <a:t>/</a:t>
            </a:r>
            <a:r>
              <a:rPr lang="de-DE" sz="1400" dirty="0" err="1" smtClean="0">
                <a:solidFill>
                  <a:srgbClr val="002060"/>
                </a:solidFill>
              </a:rPr>
              <a:t>advantages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of</a:t>
            </a:r>
            <a:r>
              <a:rPr lang="de-DE" sz="1400" dirty="0" smtClean="0">
                <a:solidFill>
                  <a:srgbClr val="002060"/>
                </a:solidFill>
              </a:rPr>
              <a:t> ESRF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European XFEL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Witte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RAMIRI2 Prague 12-14 March 2012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133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Microsoft Office PowerPoint</Application>
  <PresentationFormat>Bildschirmpräsentation (4:3)</PresentationFormat>
  <Paragraphs>349</Paragraphs>
  <Slides>18</Slides>
  <Notes>11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Larissa-Design</vt:lpstr>
      <vt:lpstr>Graphique</vt:lpstr>
      <vt:lpstr>RAMIRI 2  Prague, 12-14 March 2012  Legal and governance issues:  ESRF and European XFEL  as examples  of single-site facilities</vt:lpstr>
      <vt:lpstr> Introduction to some scientific and technical basics of …</vt:lpstr>
      <vt:lpstr> Legal Organisation of ESRF and XFEL   Mission …</vt:lpstr>
      <vt:lpstr> Legal Organisation of ESRF and XFEL   Preparatory phase covered by  Memorandum of Understanding</vt:lpstr>
      <vt:lpstr> Legal Organisation of ESRF and XFEL After expiry of MoU on ESRF:  </vt:lpstr>
      <vt:lpstr>Legal Organisation of ESRF and XFEL   here: ESRF, first level</vt:lpstr>
      <vt:lpstr>Legal Organisation of ESRF and XFEL   here: ESRF, first level</vt:lpstr>
      <vt:lpstr>Legal Organisation of ESRF and XFEL   here: ESRF, second level</vt:lpstr>
      <vt:lpstr>Legal Organisation of ESRF and XFEL   here: ESRF, second level</vt:lpstr>
      <vt:lpstr>PowerPoint-Präsentation</vt:lpstr>
      <vt:lpstr>Legal Organisation of ESRF and XFEL   here: European XFEL, first level (planned)</vt:lpstr>
      <vt:lpstr>Legal Organisation of ESRF and XFEL   here: European XFEL, first level (planned)</vt:lpstr>
      <vt:lpstr>Legal Organisation of ESRF and XFEL   here: European XFEL, second level (planned)</vt:lpstr>
      <vt:lpstr>The long and winding road  from the MoU  to  the Convention</vt:lpstr>
      <vt:lpstr>Legal Organisation of ESRF and XFEL   here: European XFEL</vt:lpstr>
      <vt:lpstr>Legal Organisation of ESRF and XFEL 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Karl</dc:creator>
  <cp:lastModifiedBy>Karl</cp:lastModifiedBy>
  <cp:revision>146</cp:revision>
  <dcterms:created xsi:type="dcterms:W3CDTF">2012-02-20T12:57:55Z</dcterms:created>
  <dcterms:modified xsi:type="dcterms:W3CDTF">2012-03-12T12:58:38Z</dcterms:modified>
</cp:coreProperties>
</file>