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75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anderrest\Desktop\Documents\SOLEIL\RAMIRI\Tableau%20carri&#232;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anderrest\Desktop\Documents\SOLEIL\RAMIRI\Tableau%20carri&#232;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anderrest\Desktop\Documents\SOLEIL\RAMIRI\Tableau%20carri&#232;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anderrest\Desktop\Documents\SOLEIL\RAMIRI\Tableau%20carri&#232;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anderrest\Desktop\Documents\SOLEIL\RAMIRI\Tableau%20carri&#232;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vanderrest\Desktop\Documents\SOLEIL\RAMIRI\Tableau%20carri&#232;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areaChart>
        <c:grouping val="stacked"/>
        <c:ser>
          <c:idx val="0"/>
          <c:order val="0"/>
          <c:tx>
            <c:strRef>
              <c:f>Feuil1!$B$2</c:f>
              <c:strCache>
                <c:ptCount val="1"/>
                <c:pt idx="0">
                  <c:v>Scientific staff</c:v>
                </c:pt>
              </c:strCache>
            </c:strRef>
          </c:tx>
          <c:val>
            <c:numRef>
              <c:f>Feuil1!$B$3:$B$43</c:f>
              <c:numCache>
                <c:formatCode>General</c:formatCode>
                <c:ptCount val="41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10</c:v>
                </c:pt>
                <c:pt idx="5">
                  <c:v>12</c:v>
                </c:pt>
                <c:pt idx="6">
                  <c:v>15</c:v>
                </c:pt>
                <c:pt idx="7">
                  <c:v>20</c:v>
                </c:pt>
                <c:pt idx="8">
                  <c:v>28</c:v>
                </c:pt>
                <c:pt idx="9">
                  <c:v>38</c:v>
                </c:pt>
                <c:pt idx="10">
                  <c:v>48</c:v>
                </c:pt>
                <c:pt idx="11">
                  <c:v>55</c:v>
                </c:pt>
                <c:pt idx="12">
                  <c:v>61</c:v>
                </c:pt>
                <c:pt idx="13">
                  <c:v>64</c:v>
                </c:pt>
                <c:pt idx="14">
                  <c:v>67</c:v>
                </c:pt>
                <c:pt idx="15">
                  <c:v>70</c:v>
                </c:pt>
                <c:pt idx="16">
                  <c:v>70</c:v>
                </c:pt>
                <c:pt idx="17">
                  <c:v>70</c:v>
                </c:pt>
                <c:pt idx="18">
                  <c:v>70</c:v>
                </c:pt>
                <c:pt idx="19">
                  <c:v>70</c:v>
                </c:pt>
                <c:pt idx="20">
                  <c:v>70</c:v>
                </c:pt>
                <c:pt idx="21">
                  <c:v>70</c:v>
                </c:pt>
                <c:pt idx="22">
                  <c:v>70</c:v>
                </c:pt>
                <c:pt idx="23">
                  <c:v>70</c:v>
                </c:pt>
                <c:pt idx="24">
                  <c:v>70</c:v>
                </c:pt>
                <c:pt idx="25">
                  <c:v>70</c:v>
                </c:pt>
                <c:pt idx="26">
                  <c:v>70</c:v>
                </c:pt>
                <c:pt idx="27">
                  <c:v>70</c:v>
                </c:pt>
                <c:pt idx="28">
                  <c:v>70</c:v>
                </c:pt>
                <c:pt idx="29">
                  <c:v>70</c:v>
                </c:pt>
                <c:pt idx="30">
                  <c:v>70</c:v>
                </c:pt>
                <c:pt idx="31">
                  <c:v>70</c:v>
                </c:pt>
                <c:pt idx="32">
                  <c:v>70</c:v>
                </c:pt>
                <c:pt idx="33">
                  <c:v>70</c:v>
                </c:pt>
                <c:pt idx="34">
                  <c:v>70</c:v>
                </c:pt>
                <c:pt idx="35">
                  <c:v>70</c:v>
                </c:pt>
                <c:pt idx="36">
                  <c:v>70</c:v>
                </c:pt>
                <c:pt idx="37">
                  <c:v>70</c:v>
                </c:pt>
              </c:numCache>
            </c:numRef>
          </c:val>
        </c:ser>
        <c:ser>
          <c:idx val="1"/>
          <c:order val="1"/>
          <c:tx>
            <c:strRef>
              <c:f>Feuil1!$C$2</c:f>
              <c:strCache>
                <c:ptCount val="1"/>
                <c:pt idx="0">
                  <c:v>Engineering and technical staff</c:v>
                </c:pt>
              </c:strCache>
            </c:strRef>
          </c:tx>
          <c:val>
            <c:numRef>
              <c:f>Feuil1!$C$3:$C$43</c:f>
              <c:numCache>
                <c:formatCode>General</c:formatCode>
                <c:ptCount val="41"/>
                <c:pt idx="0">
                  <c:v>3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25</c:v>
                </c:pt>
                <c:pt idx="5">
                  <c:v>50</c:v>
                </c:pt>
                <c:pt idx="6">
                  <c:v>75</c:v>
                </c:pt>
                <c:pt idx="7">
                  <c:v>95</c:v>
                </c:pt>
                <c:pt idx="8">
                  <c:v>107</c:v>
                </c:pt>
                <c:pt idx="9">
                  <c:v>115</c:v>
                </c:pt>
                <c:pt idx="10">
                  <c:v>122</c:v>
                </c:pt>
                <c:pt idx="11">
                  <c:v>127</c:v>
                </c:pt>
                <c:pt idx="12">
                  <c:v>130</c:v>
                </c:pt>
                <c:pt idx="13">
                  <c:v>130</c:v>
                </c:pt>
                <c:pt idx="14">
                  <c:v>125</c:v>
                </c:pt>
                <c:pt idx="15">
                  <c:v>120</c:v>
                </c:pt>
                <c:pt idx="16">
                  <c:v>120</c:v>
                </c:pt>
                <c:pt idx="17">
                  <c:v>120</c:v>
                </c:pt>
                <c:pt idx="18">
                  <c:v>120</c:v>
                </c:pt>
                <c:pt idx="19">
                  <c:v>120</c:v>
                </c:pt>
                <c:pt idx="20">
                  <c:v>120</c:v>
                </c:pt>
                <c:pt idx="21">
                  <c:v>120</c:v>
                </c:pt>
                <c:pt idx="22">
                  <c:v>120</c:v>
                </c:pt>
                <c:pt idx="23">
                  <c:v>120</c:v>
                </c:pt>
                <c:pt idx="24">
                  <c:v>120</c:v>
                </c:pt>
                <c:pt idx="25">
                  <c:v>120</c:v>
                </c:pt>
                <c:pt idx="26">
                  <c:v>120</c:v>
                </c:pt>
                <c:pt idx="27">
                  <c:v>120</c:v>
                </c:pt>
                <c:pt idx="28">
                  <c:v>120</c:v>
                </c:pt>
                <c:pt idx="29">
                  <c:v>120</c:v>
                </c:pt>
                <c:pt idx="30">
                  <c:v>120</c:v>
                </c:pt>
                <c:pt idx="31">
                  <c:v>120</c:v>
                </c:pt>
                <c:pt idx="32">
                  <c:v>120</c:v>
                </c:pt>
                <c:pt idx="33">
                  <c:v>120</c:v>
                </c:pt>
                <c:pt idx="34">
                  <c:v>115</c:v>
                </c:pt>
                <c:pt idx="35">
                  <c:v>110</c:v>
                </c:pt>
                <c:pt idx="36">
                  <c:v>95</c:v>
                </c:pt>
                <c:pt idx="37">
                  <c:v>80</c:v>
                </c:pt>
                <c:pt idx="38">
                  <c:v>60</c:v>
                </c:pt>
                <c:pt idx="39">
                  <c:v>40</c:v>
                </c:pt>
                <c:pt idx="40">
                  <c:v>20</c:v>
                </c:pt>
              </c:numCache>
            </c:numRef>
          </c:val>
        </c:ser>
        <c:ser>
          <c:idx val="2"/>
          <c:order val="2"/>
          <c:tx>
            <c:strRef>
              <c:f>Feuil1!$D$2</c:f>
              <c:strCache>
                <c:ptCount val="1"/>
                <c:pt idx="0">
                  <c:v>Administrative staff</c:v>
                </c:pt>
              </c:strCache>
            </c:strRef>
          </c:tx>
          <c:val>
            <c:numRef>
              <c:f>Feuil1!$D$3:$D$43</c:f>
              <c:numCache>
                <c:formatCode>General</c:formatCode>
                <c:ptCount val="4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9</c:v>
                </c:pt>
                <c:pt idx="7">
                  <c:v>13</c:v>
                </c:pt>
                <c:pt idx="8">
                  <c:v>17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  <c:pt idx="32">
                  <c:v>20</c:v>
                </c:pt>
                <c:pt idx="33">
                  <c:v>20</c:v>
                </c:pt>
                <c:pt idx="34">
                  <c:v>18</c:v>
                </c:pt>
                <c:pt idx="35">
                  <c:v>14</c:v>
                </c:pt>
                <c:pt idx="36">
                  <c:v>13</c:v>
                </c:pt>
                <c:pt idx="37">
                  <c:v>12</c:v>
                </c:pt>
                <c:pt idx="38">
                  <c:v>10</c:v>
                </c:pt>
                <c:pt idx="39">
                  <c:v>5</c:v>
                </c:pt>
                <c:pt idx="40">
                  <c:v>4</c:v>
                </c:pt>
              </c:numCache>
            </c:numRef>
          </c:val>
        </c:ser>
        <c:ser>
          <c:idx val="3"/>
          <c:order val="3"/>
          <c:tx>
            <c:strRef>
              <c:f>Feuil1!$E$2</c:f>
              <c:strCache>
                <c:ptCount val="1"/>
                <c:pt idx="0">
                  <c:v>Externalization (peak loads)</c:v>
                </c:pt>
              </c:strCache>
            </c:strRef>
          </c:tx>
          <c:val>
            <c:numRef>
              <c:f>Feuil1!$E$3:$E$43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10</c:v>
                </c:pt>
                <c:pt idx="4">
                  <c:v>50</c:v>
                </c:pt>
                <c:pt idx="5">
                  <c:v>80</c:v>
                </c:pt>
                <c:pt idx="6">
                  <c:v>80</c:v>
                </c:pt>
                <c:pt idx="7">
                  <c:v>50</c:v>
                </c:pt>
                <c:pt idx="8">
                  <c:v>30</c:v>
                </c:pt>
                <c:pt idx="9">
                  <c:v>20</c:v>
                </c:pt>
                <c:pt idx="10">
                  <c:v>10</c:v>
                </c:pt>
                <c:pt idx="11">
                  <c:v>5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8</c:v>
                </c:pt>
                <c:pt idx="36">
                  <c:v>12</c:v>
                </c:pt>
                <c:pt idx="37">
                  <c:v>15</c:v>
                </c:pt>
                <c:pt idx="38">
                  <c:v>15</c:v>
                </c:pt>
                <c:pt idx="39">
                  <c:v>10</c:v>
                </c:pt>
                <c:pt idx="40">
                  <c:v>5</c:v>
                </c:pt>
              </c:numCache>
            </c:numRef>
          </c:val>
        </c:ser>
        <c:dLbls/>
        <c:axId val="46573824"/>
        <c:axId val="46587904"/>
      </c:areaChart>
      <c:catAx>
        <c:axId val="46573824"/>
        <c:scaling>
          <c:orientation val="minMax"/>
        </c:scaling>
        <c:axPos val="b"/>
        <c:tickLblPos val="nextTo"/>
        <c:crossAx val="46587904"/>
        <c:crosses val="autoZero"/>
        <c:auto val="1"/>
        <c:lblAlgn val="ctr"/>
        <c:lblOffset val="100"/>
      </c:catAx>
      <c:valAx>
        <c:axId val="46587904"/>
        <c:scaling>
          <c:orientation val="minMax"/>
        </c:scaling>
        <c:axPos val="l"/>
        <c:majorGridlines/>
        <c:numFmt formatCode="General" sourceLinked="1"/>
        <c:tickLblPos val="nextTo"/>
        <c:crossAx val="46573824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9.6988407699037618E-2"/>
          <c:y val="7.4548702245552642E-2"/>
          <c:w val="0.56519225721784772"/>
          <c:h val="0.8326195683872849"/>
        </c:manualLayout>
      </c:layout>
      <c:areaChart>
        <c:grouping val="stacked"/>
        <c:ser>
          <c:idx val="0"/>
          <c:order val="0"/>
          <c:tx>
            <c:strRef>
              <c:f>Feuil1!$D$2</c:f>
              <c:strCache>
                <c:ptCount val="1"/>
                <c:pt idx="0">
                  <c:v>Instrument design and commissioning</c:v>
                </c:pt>
              </c:strCache>
            </c:strRef>
          </c:tx>
          <c:val>
            <c:numRef>
              <c:f>Feuil1!$D$3:$D$43</c:f>
              <c:numCache>
                <c:formatCode>General</c:formatCode>
                <c:ptCount val="41"/>
                <c:pt idx="0">
                  <c:v>4.8999999999999995</c:v>
                </c:pt>
                <c:pt idx="1">
                  <c:v>5.6</c:v>
                </c:pt>
                <c:pt idx="2">
                  <c:v>6.3</c:v>
                </c:pt>
                <c:pt idx="3">
                  <c:v>6.3</c:v>
                </c:pt>
                <c:pt idx="4">
                  <c:v>7</c:v>
                </c:pt>
                <c:pt idx="5">
                  <c:v>8.4000000000000021</c:v>
                </c:pt>
                <c:pt idx="6">
                  <c:v>10.5</c:v>
                </c:pt>
                <c:pt idx="7">
                  <c:v>14</c:v>
                </c:pt>
                <c:pt idx="8">
                  <c:v>19.599999999999994</c:v>
                </c:pt>
                <c:pt idx="9">
                  <c:v>26.599999999999994</c:v>
                </c:pt>
                <c:pt idx="10">
                  <c:v>28.799999999999994</c:v>
                </c:pt>
                <c:pt idx="11">
                  <c:v>27.5</c:v>
                </c:pt>
                <c:pt idx="12">
                  <c:v>24.400000000000002</c:v>
                </c:pt>
                <c:pt idx="13">
                  <c:v>19.2</c:v>
                </c:pt>
                <c:pt idx="14">
                  <c:v>13.4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</c:v>
                </c:pt>
                <c:pt idx="37">
                  <c:v>7</c:v>
                </c:pt>
              </c:numCache>
            </c:numRef>
          </c:val>
        </c:ser>
        <c:ser>
          <c:idx val="1"/>
          <c:order val="1"/>
          <c:tx>
            <c:strRef>
              <c:f>Feuil1!$E$2</c:f>
              <c:strCache>
                <c:ptCount val="1"/>
                <c:pt idx="0">
                  <c:v>Welcoming of users</c:v>
                </c:pt>
              </c:strCache>
            </c:strRef>
          </c:tx>
          <c:val>
            <c:numRef>
              <c:f>Feuil1!$E$3:$E$43</c:f>
              <c:numCache>
                <c:formatCode>General</c:formatCode>
                <c:ptCount val="41"/>
                <c:pt idx="10">
                  <c:v>4.8000000000000007</c:v>
                </c:pt>
                <c:pt idx="11">
                  <c:v>11</c:v>
                </c:pt>
                <c:pt idx="12">
                  <c:v>18.3</c:v>
                </c:pt>
                <c:pt idx="13">
                  <c:v>25.6</c:v>
                </c:pt>
                <c:pt idx="14">
                  <c:v>33.5</c:v>
                </c:pt>
                <c:pt idx="15">
                  <c:v>42</c:v>
                </c:pt>
                <c:pt idx="16">
                  <c:v>42</c:v>
                </c:pt>
                <c:pt idx="17">
                  <c:v>42</c:v>
                </c:pt>
                <c:pt idx="18">
                  <c:v>42</c:v>
                </c:pt>
                <c:pt idx="19">
                  <c:v>42</c:v>
                </c:pt>
                <c:pt idx="20">
                  <c:v>42</c:v>
                </c:pt>
                <c:pt idx="21">
                  <c:v>42</c:v>
                </c:pt>
                <c:pt idx="22">
                  <c:v>42</c:v>
                </c:pt>
                <c:pt idx="23">
                  <c:v>42</c:v>
                </c:pt>
                <c:pt idx="24">
                  <c:v>42</c:v>
                </c:pt>
                <c:pt idx="25">
                  <c:v>42</c:v>
                </c:pt>
                <c:pt idx="26">
                  <c:v>42</c:v>
                </c:pt>
                <c:pt idx="27">
                  <c:v>42</c:v>
                </c:pt>
                <c:pt idx="28">
                  <c:v>42</c:v>
                </c:pt>
                <c:pt idx="29">
                  <c:v>42</c:v>
                </c:pt>
                <c:pt idx="30">
                  <c:v>42</c:v>
                </c:pt>
                <c:pt idx="31">
                  <c:v>42</c:v>
                </c:pt>
                <c:pt idx="32">
                  <c:v>42</c:v>
                </c:pt>
                <c:pt idx="33">
                  <c:v>42</c:v>
                </c:pt>
                <c:pt idx="34">
                  <c:v>42</c:v>
                </c:pt>
                <c:pt idx="35">
                  <c:v>42</c:v>
                </c:pt>
                <c:pt idx="36">
                  <c:v>42</c:v>
                </c:pt>
                <c:pt idx="37">
                  <c:v>42</c:v>
                </c:pt>
              </c:numCache>
            </c:numRef>
          </c:val>
        </c:ser>
        <c:ser>
          <c:idx val="2"/>
          <c:order val="2"/>
          <c:tx>
            <c:strRef>
              <c:f>Feuil1!$F$2</c:f>
              <c:strCache>
                <c:ptCount val="1"/>
                <c:pt idx="0">
                  <c:v>Personal research</c:v>
                </c:pt>
              </c:strCache>
            </c:strRef>
          </c:tx>
          <c:val>
            <c:numRef>
              <c:f>Feuil1!$F$3:$F$43</c:f>
              <c:numCache>
                <c:formatCode>General</c:formatCode>
                <c:ptCount val="41"/>
                <c:pt idx="0">
                  <c:v>2.1</c:v>
                </c:pt>
                <c:pt idx="1">
                  <c:v>2.4</c:v>
                </c:pt>
                <c:pt idx="2">
                  <c:v>2.6999999999999997</c:v>
                </c:pt>
                <c:pt idx="3">
                  <c:v>2.6999999999999997</c:v>
                </c:pt>
                <c:pt idx="4">
                  <c:v>3</c:v>
                </c:pt>
                <c:pt idx="5">
                  <c:v>3.5999999999999992</c:v>
                </c:pt>
                <c:pt idx="6">
                  <c:v>4.5</c:v>
                </c:pt>
                <c:pt idx="7">
                  <c:v>6</c:v>
                </c:pt>
                <c:pt idx="8">
                  <c:v>8.4</c:v>
                </c:pt>
                <c:pt idx="9">
                  <c:v>11.4</c:v>
                </c:pt>
                <c:pt idx="10">
                  <c:v>14.400000000000002</c:v>
                </c:pt>
                <c:pt idx="11">
                  <c:v>16.5</c:v>
                </c:pt>
                <c:pt idx="12">
                  <c:v>18.3</c:v>
                </c:pt>
                <c:pt idx="13">
                  <c:v>19.2</c:v>
                </c:pt>
                <c:pt idx="14">
                  <c:v>20.099999999999994</c:v>
                </c:pt>
                <c:pt idx="15">
                  <c:v>21</c:v>
                </c:pt>
                <c:pt idx="16">
                  <c:v>21</c:v>
                </c:pt>
                <c:pt idx="17">
                  <c:v>21</c:v>
                </c:pt>
                <c:pt idx="18">
                  <c:v>21</c:v>
                </c:pt>
                <c:pt idx="19">
                  <c:v>21</c:v>
                </c:pt>
                <c:pt idx="20">
                  <c:v>21</c:v>
                </c:pt>
                <c:pt idx="21">
                  <c:v>21</c:v>
                </c:pt>
                <c:pt idx="22">
                  <c:v>21</c:v>
                </c:pt>
                <c:pt idx="23">
                  <c:v>21</c:v>
                </c:pt>
                <c:pt idx="24">
                  <c:v>21</c:v>
                </c:pt>
                <c:pt idx="25">
                  <c:v>21</c:v>
                </c:pt>
                <c:pt idx="26">
                  <c:v>21</c:v>
                </c:pt>
                <c:pt idx="27">
                  <c:v>21</c:v>
                </c:pt>
                <c:pt idx="28">
                  <c:v>21</c:v>
                </c:pt>
                <c:pt idx="29">
                  <c:v>21</c:v>
                </c:pt>
                <c:pt idx="30">
                  <c:v>21</c:v>
                </c:pt>
                <c:pt idx="31">
                  <c:v>21</c:v>
                </c:pt>
                <c:pt idx="32">
                  <c:v>21</c:v>
                </c:pt>
                <c:pt idx="33">
                  <c:v>21</c:v>
                </c:pt>
                <c:pt idx="34">
                  <c:v>21</c:v>
                </c:pt>
                <c:pt idx="35">
                  <c:v>21</c:v>
                </c:pt>
                <c:pt idx="36">
                  <c:v>21</c:v>
                </c:pt>
                <c:pt idx="37">
                  <c:v>21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dLbls/>
        <c:axId val="47115648"/>
        <c:axId val="47326336"/>
      </c:areaChart>
      <c:catAx>
        <c:axId val="47115648"/>
        <c:scaling>
          <c:orientation val="minMax"/>
        </c:scaling>
        <c:axPos val="b"/>
        <c:tickLblPos val="nextTo"/>
        <c:crossAx val="47326336"/>
        <c:crosses val="autoZero"/>
        <c:auto val="1"/>
        <c:lblAlgn val="ctr"/>
        <c:lblOffset val="100"/>
      </c:catAx>
      <c:valAx>
        <c:axId val="47326336"/>
        <c:scaling>
          <c:orientation val="minMax"/>
        </c:scaling>
        <c:axPos val="l"/>
        <c:majorGridlines/>
        <c:numFmt formatCode="General" sourceLinked="1"/>
        <c:tickLblPos val="nextTo"/>
        <c:crossAx val="47115648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areaChart>
        <c:grouping val="stacked"/>
        <c:ser>
          <c:idx val="0"/>
          <c:order val="0"/>
          <c:tx>
            <c:strRef>
              <c:f>Feuil1!$G$2</c:f>
              <c:strCache>
                <c:ptCount val="1"/>
                <c:pt idx="0">
                  <c:v>Conception and design</c:v>
                </c:pt>
              </c:strCache>
            </c:strRef>
          </c:tx>
          <c:val>
            <c:numRef>
              <c:f>Feuil1!$G$3:$G$43</c:f>
              <c:numCache>
                <c:formatCode>General</c:formatCode>
                <c:ptCount val="41"/>
                <c:pt idx="0">
                  <c:v>3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25</c:v>
                </c:pt>
                <c:pt idx="5">
                  <c:v>40</c:v>
                </c:pt>
                <c:pt idx="6">
                  <c:v>32.25</c:v>
                </c:pt>
                <c:pt idx="7">
                  <c:v>28.5</c:v>
                </c:pt>
                <c:pt idx="8">
                  <c:v>21.400000000000002</c:v>
                </c:pt>
                <c:pt idx="9">
                  <c:v>17.25</c:v>
                </c:pt>
                <c:pt idx="10">
                  <c:v>12.200000000000001</c:v>
                </c:pt>
                <c:pt idx="11">
                  <c:v>12.700000000000001</c:v>
                </c:pt>
                <c:pt idx="12">
                  <c:v>13</c:v>
                </c:pt>
                <c:pt idx="13">
                  <c:v>13</c:v>
                </c:pt>
                <c:pt idx="14">
                  <c:v>12.5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12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12</c:v>
                </c:pt>
                <c:pt idx="25">
                  <c:v>12</c:v>
                </c:pt>
                <c:pt idx="26">
                  <c:v>12</c:v>
                </c:pt>
                <c:pt idx="27">
                  <c:v>12</c:v>
                </c:pt>
                <c:pt idx="28">
                  <c:v>12</c:v>
                </c:pt>
                <c:pt idx="29">
                  <c:v>12</c:v>
                </c:pt>
                <c:pt idx="30">
                  <c:v>12</c:v>
                </c:pt>
                <c:pt idx="31">
                  <c:v>12</c:v>
                </c:pt>
                <c:pt idx="32">
                  <c:v>12</c:v>
                </c:pt>
                <c:pt idx="33">
                  <c:v>12</c:v>
                </c:pt>
                <c:pt idx="34">
                  <c:v>11.5</c:v>
                </c:pt>
                <c:pt idx="35">
                  <c:v>7.7000000000000011</c:v>
                </c:pt>
                <c:pt idx="36">
                  <c:v>4.75</c:v>
                </c:pt>
                <c:pt idx="37">
                  <c:v>2.4</c:v>
                </c:pt>
                <c:pt idx="38">
                  <c:v>1.7999999999999996</c:v>
                </c:pt>
                <c:pt idx="39">
                  <c:v>1.2</c:v>
                </c:pt>
                <c:pt idx="40">
                  <c:v>0.60000000000000009</c:v>
                </c:pt>
              </c:numCache>
            </c:numRef>
          </c:val>
        </c:ser>
        <c:ser>
          <c:idx val="1"/>
          <c:order val="1"/>
          <c:tx>
            <c:strRef>
              <c:f>Feuil1!$H$2</c:f>
              <c:strCache>
                <c:ptCount val="1"/>
                <c:pt idx="0">
                  <c:v>Construction and assembly</c:v>
                </c:pt>
              </c:strCache>
            </c:strRef>
          </c:tx>
          <c:val>
            <c:numRef>
              <c:f>Feuil1!$H$3:$H$43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10</c:v>
                </c:pt>
                <c:pt idx="6">
                  <c:v>27.75</c:v>
                </c:pt>
                <c:pt idx="7">
                  <c:v>57</c:v>
                </c:pt>
                <c:pt idx="8">
                  <c:v>64.2</c:v>
                </c:pt>
                <c:pt idx="9">
                  <c:v>57.5</c:v>
                </c:pt>
                <c:pt idx="10">
                  <c:v>48.800000000000004</c:v>
                </c:pt>
                <c:pt idx="11">
                  <c:v>38.1</c:v>
                </c:pt>
                <c:pt idx="12">
                  <c:v>26</c:v>
                </c:pt>
                <c:pt idx="13">
                  <c:v>13</c:v>
                </c:pt>
                <c:pt idx="14">
                  <c:v>12.5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12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12</c:v>
                </c:pt>
                <c:pt idx="25">
                  <c:v>12</c:v>
                </c:pt>
                <c:pt idx="26">
                  <c:v>12</c:v>
                </c:pt>
                <c:pt idx="27">
                  <c:v>12</c:v>
                </c:pt>
                <c:pt idx="28">
                  <c:v>12</c:v>
                </c:pt>
                <c:pt idx="29">
                  <c:v>12</c:v>
                </c:pt>
                <c:pt idx="30">
                  <c:v>12</c:v>
                </c:pt>
                <c:pt idx="31">
                  <c:v>12</c:v>
                </c:pt>
                <c:pt idx="32">
                  <c:v>12</c:v>
                </c:pt>
                <c:pt idx="33">
                  <c:v>12</c:v>
                </c:pt>
                <c:pt idx="34">
                  <c:v>11.5</c:v>
                </c:pt>
                <c:pt idx="35">
                  <c:v>7.7000000000000011</c:v>
                </c:pt>
                <c:pt idx="36">
                  <c:v>4.75</c:v>
                </c:pt>
                <c:pt idx="37">
                  <c:v>4</c:v>
                </c:pt>
                <c:pt idx="38">
                  <c:v>3</c:v>
                </c:pt>
                <c:pt idx="39">
                  <c:v>2</c:v>
                </c:pt>
                <c:pt idx="40">
                  <c:v>1</c:v>
                </c:pt>
              </c:numCache>
            </c:numRef>
          </c:val>
        </c:ser>
        <c:ser>
          <c:idx val="2"/>
          <c:order val="2"/>
          <c:tx>
            <c:strRef>
              <c:f>Feuil1!$I$2</c:f>
              <c:strCache>
                <c:ptCount val="1"/>
                <c:pt idx="0">
                  <c:v>Maintenance and dismantlement</c:v>
                </c:pt>
              </c:strCache>
            </c:strRef>
          </c:tx>
          <c:val>
            <c:numRef>
              <c:f>Feuil1!$I$3:$I$43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9.5</c:v>
                </c:pt>
                <c:pt idx="8">
                  <c:v>21.400000000000002</c:v>
                </c:pt>
                <c:pt idx="9">
                  <c:v>40.25</c:v>
                </c:pt>
                <c:pt idx="10">
                  <c:v>61</c:v>
                </c:pt>
                <c:pt idx="11">
                  <c:v>76.2</c:v>
                </c:pt>
                <c:pt idx="12">
                  <c:v>91</c:v>
                </c:pt>
                <c:pt idx="13">
                  <c:v>104</c:v>
                </c:pt>
                <c:pt idx="14">
                  <c:v>100</c:v>
                </c:pt>
                <c:pt idx="15">
                  <c:v>96</c:v>
                </c:pt>
                <c:pt idx="16">
                  <c:v>96</c:v>
                </c:pt>
                <c:pt idx="17">
                  <c:v>96</c:v>
                </c:pt>
                <c:pt idx="18">
                  <c:v>96</c:v>
                </c:pt>
                <c:pt idx="19">
                  <c:v>96</c:v>
                </c:pt>
                <c:pt idx="20">
                  <c:v>96</c:v>
                </c:pt>
                <c:pt idx="21">
                  <c:v>96</c:v>
                </c:pt>
                <c:pt idx="22">
                  <c:v>96</c:v>
                </c:pt>
                <c:pt idx="23">
                  <c:v>96</c:v>
                </c:pt>
                <c:pt idx="24">
                  <c:v>96</c:v>
                </c:pt>
                <c:pt idx="25">
                  <c:v>96</c:v>
                </c:pt>
                <c:pt idx="26">
                  <c:v>96</c:v>
                </c:pt>
                <c:pt idx="27">
                  <c:v>96</c:v>
                </c:pt>
                <c:pt idx="28">
                  <c:v>96</c:v>
                </c:pt>
                <c:pt idx="29">
                  <c:v>96</c:v>
                </c:pt>
                <c:pt idx="30">
                  <c:v>96</c:v>
                </c:pt>
                <c:pt idx="31">
                  <c:v>96</c:v>
                </c:pt>
                <c:pt idx="32">
                  <c:v>96</c:v>
                </c:pt>
                <c:pt idx="33">
                  <c:v>96</c:v>
                </c:pt>
                <c:pt idx="34">
                  <c:v>92</c:v>
                </c:pt>
                <c:pt idx="35">
                  <c:v>94.6</c:v>
                </c:pt>
                <c:pt idx="36">
                  <c:v>85.5</c:v>
                </c:pt>
                <c:pt idx="37">
                  <c:v>73.600000000000009</c:v>
                </c:pt>
                <c:pt idx="38">
                  <c:v>55.2</c:v>
                </c:pt>
                <c:pt idx="39">
                  <c:v>36.800000000000004</c:v>
                </c:pt>
                <c:pt idx="40">
                  <c:v>18.400000000000002</c:v>
                </c:pt>
              </c:numCache>
            </c:numRef>
          </c:val>
        </c:ser>
        <c:dLbls/>
        <c:axId val="47391488"/>
        <c:axId val="47393024"/>
      </c:areaChart>
      <c:catAx>
        <c:axId val="47391488"/>
        <c:scaling>
          <c:orientation val="minMax"/>
        </c:scaling>
        <c:axPos val="b"/>
        <c:tickLblPos val="nextTo"/>
        <c:crossAx val="47393024"/>
        <c:crosses val="autoZero"/>
        <c:auto val="1"/>
        <c:lblAlgn val="ctr"/>
        <c:lblOffset val="100"/>
      </c:catAx>
      <c:valAx>
        <c:axId val="47393024"/>
        <c:scaling>
          <c:orientation val="minMax"/>
        </c:scaling>
        <c:axPos val="l"/>
        <c:majorGridlines/>
        <c:numFmt formatCode="General" sourceLinked="1"/>
        <c:tickLblPos val="nextTo"/>
        <c:crossAx val="47391488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autoTitleDeleted val="1"/>
    <c:plotArea>
      <c:layout>
        <c:manualLayout>
          <c:layoutTarget val="inner"/>
          <c:xMode val="edge"/>
          <c:yMode val="edge"/>
          <c:x val="0.11085151164899763"/>
          <c:y val="3.1179418622767918E-2"/>
          <c:w val="0.7576333766481762"/>
          <c:h val="0.8974452796593323"/>
        </c:manualLayout>
      </c:layout>
      <c:areaChart>
        <c:grouping val="stacked"/>
        <c:ser>
          <c:idx val="0"/>
          <c:order val="0"/>
          <c:tx>
            <c:strRef>
              <c:f>Feuil1!$J$2</c:f>
              <c:strCache>
                <c:ptCount val="1"/>
                <c:pt idx="0">
                  <c:v>Externalization</c:v>
                </c:pt>
              </c:strCache>
            </c:strRef>
          </c:tx>
          <c:val>
            <c:numRef>
              <c:f>Feuil1!$J$3:$J$43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10</c:v>
                </c:pt>
                <c:pt idx="4">
                  <c:v>50</c:v>
                </c:pt>
                <c:pt idx="5">
                  <c:v>80</c:v>
                </c:pt>
                <c:pt idx="6">
                  <c:v>80</c:v>
                </c:pt>
                <c:pt idx="7">
                  <c:v>50</c:v>
                </c:pt>
                <c:pt idx="8">
                  <c:v>30</c:v>
                </c:pt>
                <c:pt idx="9">
                  <c:v>20</c:v>
                </c:pt>
                <c:pt idx="10">
                  <c:v>10</c:v>
                </c:pt>
                <c:pt idx="11">
                  <c:v>5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8</c:v>
                </c:pt>
                <c:pt idx="36">
                  <c:v>12</c:v>
                </c:pt>
                <c:pt idx="37">
                  <c:v>15</c:v>
                </c:pt>
                <c:pt idx="38">
                  <c:v>15</c:v>
                </c:pt>
                <c:pt idx="39">
                  <c:v>10</c:v>
                </c:pt>
                <c:pt idx="40">
                  <c:v>5</c:v>
                </c:pt>
              </c:numCache>
            </c:numRef>
          </c:val>
        </c:ser>
        <c:dLbls/>
        <c:axId val="47446656"/>
        <c:axId val="47456640"/>
      </c:areaChart>
      <c:catAx>
        <c:axId val="47446656"/>
        <c:scaling>
          <c:orientation val="minMax"/>
        </c:scaling>
        <c:axPos val="b"/>
        <c:tickLblPos val="nextTo"/>
        <c:crossAx val="47456640"/>
        <c:crosses val="autoZero"/>
        <c:auto val="1"/>
        <c:lblAlgn val="ctr"/>
        <c:lblOffset val="100"/>
      </c:catAx>
      <c:valAx>
        <c:axId val="47456640"/>
        <c:scaling>
          <c:orientation val="minMax"/>
        </c:scaling>
        <c:axPos val="l"/>
        <c:majorGridlines/>
        <c:numFmt formatCode="General" sourceLinked="1"/>
        <c:tickLblPos val="nextTo"/>
        <c:crossAx val="474466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544127682865156"/>
          <c:y val="0.46336223279778571"/>
          <c:w val="0.15455872317134861"/>
          <c:h val="5.0758198160980775E-2"/>
        </c:manualLayout>
      </c:layout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areaChart>
        <c:grouping val="stacked"/>
        <c:ser>
          <c:idx val="0"/>
          <c:order val="0"/>
          <c:tx>
            <c:strRef>
              <c:f>Feuil1!$M$2</c:f>
              <c:strCache>
                <c:ptCount val="1"/>
                <c:pt idx="0">
                  <c:v>Total value ( large)</c:v>
                </c:pt>
              </c:strCache>
            </c:strRef>
          </c:tx>
          <c:val>
            <c:numRef>
              <c:f>Feuil1!$M$3:$M$43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500</c:v>
                </c:pt>
                <c:pt idx="4">
                  <c:v>15000</c:v>
                </c:pt>
                <c:pt idx="5">
                  <c:v>35000</c:v>
                </c:pt>
                <c:pt idx="6">
                  <c:v>45000</c:v>
                </c:pt>
                <c:pt idx="7">
                  <c:v>45000</c:v>
                </c:pt>
                <c:pt idx="8">
                  <c:v>30000</c:v>
                </c:pt>
                <c:pt idx="9">
                  <c:v>10000</c:v>
                </c:pt>
                <c:pt idx="10">
                  <c:v>5000</c:v>
                </c:pt>
                <c:pt idx="11">
                  <c:v>3500</c:v>
                </c:pt>
                <c:pt idx="12">
                  <c:v>3500</c:v>
                </c:pt>
                <c:pt idx="13">
                  <c:v>3500</c:v>
                </c:pt>
                <c:pt idx="14">
                  <c:v>3500</c:v>
                </c:pt>
                <c:pt idx="15">
                  <c:v>3500</c:v>
                </c:pt>
                <c:pt idx="16">
                  <c:v>3500</c:v>
                </c:pt>
                <c:pt idx="17">
                  <c:v>3500</c:v>
                </c:pt>
                <c:pt idx="18">
                  <c:v>3500</c:v>
                </c:pt>
                <c:pt idx="19">
                  <c:v>3500</c:v>
                </c:pt>
                <c:pt idx="20">
                  <c:v>3500</c:v>
                </c:pt>
                <c:pt idx="21">
                  <c:v>3500</c:v>
                </c:pt>
                <c:pt idx="22">
                  <c:v>3500</c:v>
                </c:pt>
                <c:pt idx="23">
                  <c:v>3500</c:v>
                </c:pt>
                <c:pt idx="24">
                  <c:v>3500</c:v>
                </c:pt>
                <c:pt idx="25">
                  <c:v>3500</c:v>
                </c:pt>
                <c:pt idx="26">
                  <c:v>3500</c:v>
                </c:pt>
                <c:pt idx="27">
                  <c:v>3500</c:v>
                </c:pt>
                <c:pt idx="28">
                  <c:v>3500</c:v>
                </c:pt>
                <c:pt idx="29">
                  <c:v>3500</c:v>
                </c:pt>
                <c:pt idx="30">
                  <c:v>3500</c:v>
                </c:pt>
                <c:pt idx="31">
                  <c:v>3500</c:v>
                </c:pt>
                <c:pt idx="32">
                  <c:v>3500</c:v>
                </c:pt>
                <c:pt idx="33">
                  <c:v>3500</c:v>
                </c:pt>
                <c:pt idx="34">
                  <c:v>3500</c:v>
                </c:pt>
                <c:pt idx="35">
                  <c:v>3500</c:v>
                </c:pt>
                <c:pt idx="36">
                  <c:v>3000</c:v>
                </c:pt>
                <c:pt idx="37">
                  <c:v>2000</c:v>
                </c:pt>
                <c:pt idx="38">
                  <c:v>1500</c:v>
                </c:pt>
                <c:pt idx="39">
                  <c:v>1000</c:v>
                </c:pt>
                <c:pt idx="40">
                  <c:v>750</c:v>
                </c:pt>
              </c:numCache>
            </c:numRef>
          </c:val>
        </c:ser>
        <c:ser>
          <c:idx val="1"/>
          <c:order val="1"/>
          <c:tx>
            <c:strRef>
              <c:f>Feuil1!$N$2</c:f>
              <c:strCache>
                <c:ptCount val="1"/>
                <c:pt idx="0">
                  <c:v>Total value( small)</c:v>
                </c:pt>
              </c:strCache>
            </c:strRef>
          </c:tx>
          <c:val>
            <c:numRef>
              <c:f>Feuil1!$N$3:$N$43</c:f>
              <c:numCache>
                <c:formatCode>General</c:formatCode>
                <c:ptCount val="41"/>
                <c:pt idx="0">
                  <c:v>75</c:v>
                </c:pt>
                <c:pt idx="1">
                  <c:v>150</c:v>
                </c:pt>
                <c:pt idx="2">
                  <c:v>225</c:v>
                </c:pt>
                <c:pt idx="3">
                  <c:v>750</c:v>
                </c:pt>
                <c:pt idx="4">
                  <c:v>1500</c:v>
                </c:pt>
                <c:pt idx="5">
                  <c:v>3000</c:v>
                </c:pt>
                <c:pt idx="6">
                  <c:v>6000</c:v>
                </c:pt>
                <c:pt idx="7">
                  <c:v>9000</c:v>
                </c:pt>
                <c:pt idx="8">
                  <c:v>12000</c:v>
                </c:pt>
                <c:pt idx="9">
                  <c:v>13500</c:v>
                </c:pt>
                <c:pt idx="10">
                  <c:v>15000</c:v>
                </c:pt>
                <c:pt idx="11">
                  <c:v>16500</c:v>
                </c:pt>
                <c:pt idx="12">
                  <c:v>16500</c:v>
                </c:pt>
                <c:pt idx="13">
                  <c:v>16500</c:v>
                </c:pt>
                <c:pt idx="14">
                  <c:v>16500</c:v>
                </c:pt>
                <c:pt idx="15">
                  <c:v>16500</c:v>
                </c:pt>
                <c:pt idx="16">
                  <c:v>16500</c:v>
                </c:pt>
                <c:pt idx="17">
                  <c:v>16500</c:v>
                </c:pt>
                <c:pt idx="18">
                  <c:v>16500</c:v>
                </c:pt>
                <c:pt idx="19">
                  <c:v>16500</c:v>
                </c:pt>
                <c:pt idx="20">
                  <c:v>16500</c:v>
                </c:pt>
                <c:pt idx="21">
                  <c:v>16500</c:v>
                </c:pt>
                <c:pt idx="22">
                  <c:v>16500</c:v>
                </c:pt>
                <c:pt idx="23">
                  <c:v>16500</c:v>
                </c:pt>
                <c:pt idx="24">
                  <c:v>16500</c:v>
                </c:pt>
                <c:pt idx="25">
                  <c:v>16500</c:v>
                </c:pt>
                <c:pt idx="26">
                  <c:v>16500</c:v>
                </c:pt>
                <c:pt idx="27">
                  <c:v>16500</c:v>
                </c:pt>
                <c:pt idx="28">
                  <c:v>16500</c:v>
                </c:pt>
                <c:pt idx="29">
                  <c:v>16500</c:v>
                </c:pt>
                <c:pt idx="30">
                  <c:v>16500</c:v>
                </c:pt>
                <c:pt idx="31">
                  <c:v>16500</c:v>
                </c:pt>
                <c:pt idx="32">
                  <c:v>16500</c:v>
                </c:pt>
                <c:pt idx="33">
                  <c:v>16500</c:v>
                </c:pt>
                <c:pt idx="34">
                  <c:v>16500</c:v>
                </c:pt>
                <c:pt idx="35">
                  <c:v>16500</c:v>
                </c:pt>
                <c:pt idx="36">
                  <c:v>12000</c:v>
                </c:pt>
                <c:pt idx="37">
                  <c:v>9000</c:v>
                </c:pt>
                <c:pt idx="38">
                  <c:v>4500</c:v>
                </c:pt>
                <c:pt idx="39">
                  <c:v>750</c:v>
                </c:pt>
                <c:pt idx="40">
                  <c:v>375</c:v>
                </c:pt>
              </c:numCache>
            </c:numRef>
          </c:val>
        </c:ser>
        <c:dLbls/>
        <c:axId val="46684416"/>
        <c:axId val="46698496"/>
      </c:areaChart>
      <c:catAx>
        <c:axId val="46684416"/>
        <c:scaling>
          <c:orientation val="minMax"/>
        </c:scaling>
        <c:axPos val="b"/>
        <c:tickLblPos val="nextTo"/>
        <c:crossAx val="46698496"/>
        <c:crosses val="autoZero"/>
        <c:auto val="1"/>
        <c:lblAlgn val="ctr"/>
        <c:lblOffset val="100"/>
      </c:catAx>
      <c:valAx>
        <c:axId val="46698496"/>
        <c:scaling>
          <c:orientation val="minMax"/>
        </c:scaling>
        <c:axPos val="l"/>
        <c:majorGridlines/>
        <c:numFmt formatCode="General" sourceLinked="1"/>
        <c:tickLblPos val="nextTo"/>
        <c:crossAx val="46684416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/>
      <c:areaChart>
        <c:grouping val="stacked"/>
        <c:ser>
          <c:idx val="0"/>
          <c:order val="0"/>
          <c:tx>
            <c:strRef>
              <c:f>Feuil1!$K$2</c:f>
              <c:strCache>
                <c:ptCount val="1"/>
                <c:pt idx="0">
                  <c:v>Large orders (&gt;50k€)</c:v>
                </c:pt>
              </c:strCache>
            </c:strRef>
          </c:tx>
          <c:val>
            <c:numRef>
              <c:f>Feuil1!$K$3:$K$43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20</c:v>
                </c:pt>
                <c:pt idx="5">
                  <c:v>150</c:v>
                </c:pt>
                <c:pt idx="6">
                  <c:v>200</c:v>
                </c:pt>
                <c:pt idx="7">
                  <c:v>200</c:v>
                </c:pt>
                <c:pt idx="8">
                  <c:v>150</c:v>
                </c:pt>
                <c:pt idx="9">
                  <c:v>110</c:v>
                </c:pt>
                <c:pt idx="10">
                  <c:v>75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50</c:v>
                </c:pt>
                <c:pt idx="30">
                  <c:v>50</c:v>
                </c:pt>
                <c:pt idx="31">
                  <c:v>50</c:v>
                </c:pt>
                <c:pt idx="32">
                  <c:v>50</c:v>
                </c:pt>
                <c:pt idx="33">
                  <c:v>50</c:v>
                </c:pt>
                <c:pt idx="34">
                  <c:v>50</c:v>
                </c:pt>
                <c:pt idx="35">
                  <c:v>50</c:v>
                </c:pt>
                <c:pt idx="36">
                  <c:v>40</c:v>
                </c:pt>
                <c:pt idx="37">
                  <c:v>30</c:v>
                </c:pt>
                <c:pt idx="38">
                  <c:v>20</c:v>
                </c:pt>
                <c:pt idx="39">
                  <c:v>15</c:v>
                </c:pt>
                <c:pt idx="40">
                  <c:v>10</c:v>
                </c:pt>
              </c:numCache>
            </c:numRef>
          </c:val>
        </c:ser>
        <c:ser>
          <c:idx val="1"/>
          <c:order val="1"/>
          <c:tx>
            <c:strRef>
              <c:f>Feuil1!$L$2</c:f>
              <c:strCache>
                <c:ptCount val="1"/>
                <c:pt idx="0">
                  <c:v>Small orders (&lt;50k€)</c:v>
                </c:pt>
              </c:strCache>
            </c:strRef>
          </c:tx>
          <c:val>
            <c:numRef>
              <c:f>Feuil1!$L$3:$L$43</c:f>
              <c:numCache>
                <c:formatCode>General</c:formatCode>
                <c:ptCount val="41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100</c:v>
                </c:pt>
                <c:pt idx="4">
                  <c:v>200</c:v>
                </c:pt>
                <c:pt idx="5">
                  <c:v>400</c:v>
                </c:pt>
                <c:pt idx="6">
                  <c:v>800</c:v>
                </c:pt>
                <c:pt idx="7">
                  <c:v>1200</c:v>
                </c:pt>
                <c:pt idx="8">
                  <c:v>1600</c:v>
                </c:pt>
                <c:pt idx="9">
                  <c:v>1800</c:v>
                </c:pt>
                <c:pt idx="10">
                  <c:v>2000</c:v>
                </c:pt>
                <c:pt idx="11">
                  <c:v>2200</c:v>
                </c:pt>
                <c:pt idx="12">
                  <c:v>2200</c:v>
                </c:pt>
                <c:pt idx="13">
                  <c:v>2200</c:v>
                </c:pt>
                <c:pt idx="14">
                  <c:v>2200</c:v>
                </c:pt>
                <c:pt idx="15">
                  <c:v>2200</c:v>
                </c:pt>
                <c:pt idx="16">
                  <c:v>2200</c:v>
                </c:pt>
                <c:pt idx="17">
                  <c:v>2200</c:v>
                </c:pt>
                <c:pt idx="18">
                  <c:v>2200</c:v>
                </c:pt>
                <c:pt idx="19">
                  <c:v>2200</c:v>
                </c:pt>
                <c:pt idx="20">
                  <c:v>2200</c:v>
                </c:pt>
                <c:pt idx="21">
                  <c:v>2200</c:v>
                </c:pt>
                <c:pt idx="22">
                  <c:v>2200</c:v>
                </c:pt>
                <c:pt idx="23">
                  <c:v>2200</c:v>
                </c:pt>
                <c:pt idx="24">
                  <c:v>2200</c:v>
                </c:pt>
                <c:pt idx="25">
                  <c:v>2200</c:v>
                </c:pt>
                <c:pt idx="26">
                  <c:v>2200</c:v>
                </c:pt>
                <c:pt idx="27">
                  <c:v>2200</c:v>
                </c:pt>
                <c:pt idx="28">
                  <c:v>2200</c:v>
                </c:pt>
                <c:pt idx="29">
                  <c:v>2200</c:v>
                </c:pt>
                <c:pt idx="30">
                  <c:v>2200</c:v>
                </c:pt>
                <c:pt idx="31">
                  <c:v>2200</c:v>
                </c:pt>
                <c:pt idx="32">
                  <c:v>2200</c:v>
                </c:pt>
                <c:pt idx="33">
                  <c:v>2200</c:v>
                </c:pt>
                <c:pt idx="34">
                  <c:v>2200</c:v>
                </c:pt>
                <c:pt idx="35">
                  <c:v>2200</c:v>
                </c:pt>
                <c:pt idx="36">
                  <c:v>1600</c:v>
                </c:pt>
                <c:pt idx="37">
                  <c:v>1200</c:v>
                </c:pt>
                <c:pt idx="38">
                  <c:v>600</c:v>
                </c:pt>
                <c:pt idx="39">
                  <c:v>100</c:v>
                </c:pt>
                <c:pt idx="40">
                  <c:v>50</c:v>
                </c:pt>
              </c:numCache>
            </c:numRef>
          </c:val>
        </c:ser>
        <c:dLbls/>
        <c:axId val="47544192"/>
        <c:axId val="47545728"/>
      </c:areaChart>
      <c:catAx>
        <c:axId val="47544192"/>
        <c:scaling>
          <c:orientation val="minMax"/>
        </c:scaling>
        <c:axPos val="b"/>
        <c:tickLblPos val="nextTo"/>
        <c:crossAx val="47545728"/>
        <c:crosses val="autoZero"/>
        <c:auto val="1"/>
        <c:lblAlgn val="ctr"/>
        <c:lblOffset val="100"/>
      </c:catAx>
      <c:valAx>
        <c:axId val="47545728"/>
        <c:scaling>
          <c:orientation val="minMax"/>
        </c:scaling>
        <c:axPos val="l"/>
        <c:majorGridlines/>
        <c:numFmt formatCode="General" sourceLinked="1"/>
        <c:tickLblPos val="nextTo"/>
        <c:crossAx val="47544192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1686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7020272" y="6384130"/>
            <a:ext cx="1653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97574"/>
                </a:solidFill>
              </a:rPr>
              <a:t>Prague, March 2012</a:t>
            </a:r>
            <a:endParaRPr lang="fr-FR" sz="1400" dirty="0">
              <a:solidFill>
                <a:srgbClr val="597574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416498" cy="156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9052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ZoneTexte 8"/>
          <p:cNvSpPr txBox="1"/>
          <p:nvPr userDrawn="1"/>
        </p:nvSpPr>
        <p:spPr>
          <a:xfrm>
            <a:off x="7020272" y="6384130"/>
            <a:ext cx="1653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97574"/>
                </a:solidFill>
              </a:rPr>
              <a:t>Prague, March 2012</a:t>
            </a:r>
            <a:endParaRPr lang="fr-FR" sz="1400" dirty="0">
              <a:solidFill>
                <a:srgbClr val="597574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416498" cy="156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1869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5073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281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114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63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ZoneTexte 7"/>
          <p:cNvSpPr txBox="1"/>
          <p:nvPr userDrawn="1"/>
        </p:nvSpPr>
        <p:spPr>
          <a:xfrm>
            <a:off x="7020272" y="6384130"/>
            <a:ext cx="1653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97574"/>
                </a:solidFill>
              </a:rPr>
              <a:t>Prague, March 2012</a:t>
            </a:r>
            <a:endParaRPr lang="fr-FR" sz="1400" dirty="0">
              <a:solidFill>
                <a:srgbClr val="597574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416498" cy="156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0217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7020272" y="6384130"/>
            <a:ext cx="1653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97574"/>
                </a:solidFill>
              </a:rPr>
              <a:t>Prague, March 2012</a:t>
            </a:r>
            <a:endParaRPr lang="fr-FR" sz="1400" dirty="0">
              <a:solidFill>
                <a:srgbClr val="597574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416498" cy="156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7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7020272" y="6384130"/>
            <a:ext cx="1653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97574"/>
                </a:solidFill>
              </a:rPr>
              <a:t>Prague, March 2012</a:t>
            </a:r>
            <a:endParaRPr lang="fr-FR" sz="1400" dirty="0">
              <a:solidFill>
                <a:srgbClr val="597574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416498" cy="156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249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7020272" y="6384130"/>
            <a:ext cx="1653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97574"/>
                </a:solidFill>
              </a:rPr>
              <a:t>Prague, March 2012</a:t>
            </a:r>
            <a:endParaRPr lang="fr-FR" sz="1400" dirty="0">
              <a:solidFill>
                <a:srgbClr val="597574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416498" cy="1564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0821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E02C-DFCD-48EC-9DAF-700565C21374}" type="datetimeFigureOut">
              <a:rPr lang="fr-FR" smtClean="0"/>
              <a:pPr/>
              <a:t>13/03/2012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A5C5A-00EC-4B3F-9B3E-8D014E37AC6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84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51" name="Object 19"/>
          <p:cNvGraphicFramePr>
            <a:graphicFrameLocks noChangeAspect="1"/>
          </p:cNvGraphicFramePr>
          <p:nvPr/>
        </p:nvGraphicFramePr>
        <p:xfrm>
          <a:off x="274638" y="1633538"/>
          <a:ext cx="8580437" cy="4659312"/>
        </p:xfrm>
        <a:graphic>
          <a:graphicData uri="http://schemas.openxmlformats.org/presentationml/2006/ole">
            <p:oleObj spid="_x0000_s1032" name="Graphique" r:id="rId3" imgW="6648450" imgH="3609975" progId="Excel.Chart.8">
              <p:embed/>
            </p:oleObj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-5400000">
            <a:off x="1765300" y="1922463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759075" y="3262313"/>
            <a:ext cx="3175" cy="647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6084888" y="3278188"/>
            <a:ext cx="0" cy="647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498600" y="512763"/>
            <a:ext cx="668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Spending pattern for a 500 M€ facility</a:t>
            </a:r>
            <a:endParaRPr lang="fr-FR" sz="240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492500" y="1595438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-5400000">
            <a:off x="5121275" y="1966913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End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-5400000">
            <a:off x="1036638" y="1901825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entury Gothic" pitchFamily="34" charset="0"/>
              </a:rPr>
              <a:t>Start of construction</a:t>
            </a:r>
            <a:endParaRPr lang="fr-FR" sz="1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030413" y="3244850"/>
            <a:ext cx="3175" cy="647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0508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782763" y="180975"/>
            <a:ext cx="58705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The initial investment represents</a:t>
            </a:r>
          </a:p>
          <a:p>
            <a:pPr algn="ctr"/>
            <a:r>
              <a:rPr lang="en-US" sz="2400">
                <a:solidFill>
                  <a:srgbClr val="FF3300"/>
                </a:solidFill>
              </a:rPr>
              <a:t>24% of the total spending !</a:t>
            </a:r>
            <a:endParaRPr lang="fr-FR" sz="2400">
              <a:solidFill>
                <a:srgbClr val="FF3300"/>
              </a:solidFill>
            </a:endParaRPr>
          </a:p>
        </p:txBody>
      </p:sp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458788" y="1371600"/>
          <a:ext cx="8270875" cy="5072063"/>
        </p:xfrm>
        <a:graphic>
          <a:graphicData uri="http://schemas.openxmlformats.org/presentationml/2006/ole">
            <p:oleObj spid="_x0000_s2055" name="Graphique" r:id="rId3" imgW="5886450" imgH="3609975" progId="Excel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414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00173547"/>
              </p:ext>
            </p:extLst>
          </p:nvPr>
        </p:nvGraphicFramePr>
        <p:xfrm>
          <a:off x="1065500" y="1722443"/>
          <a:ext cx="7344816" cy="4406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16200000">
            <a:off x="1673239" y="1938338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latin typeface="Century Gothic" pitchFamily="34" charset="0"/>
              </a:rPr>
              <a:t>Start of exploitation</a:t>
            </a:r>
            <a:endParaRPr lang="fr-FR" sz="1400"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667014" y="3278188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992827" y="3294063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148729" y="260648"/>
            <a:ext cx="59393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Staff evolution during the life cycle of a facility</a:t>
            </a:r>
            <a:endParaRPr lang="fr-FR" sz="2400" dirty="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400439" y="1611313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16200000">
            <a:off x="5029214" y="1982788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latin typeface="Century Gothic" pitchFamily="34" charset="0"/>
              </a:rPr>
              <a:t>End of exploitation</a:t>
            </a:r>
            <a:endParaRPr lang="fr-FR" sz="1400"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16200000">
            <a:off x="944577" y="1917700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 dirty="0">
                <a:latin typeface="Century Gothic" pitchFamily="34" charset="0"/>
              </a:rPr>
              <a:t>Start of construction</a:t>
            </a:r>
            <a:endParaRPr lang="fr-FR" sz="1400" dirty="0"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1938352" y="3260725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861816" y="6220774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 rot="16200000">
            <a:off x="468147" y="3660522"/>
            <a:ext cx="11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Man/year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831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25315526"/>
              </p:ext>
            </p:extLst>
          </p:nvPr>
        </p:nvGraphicFramePr>
        <p:xfrm>
          <a:off x="411729" y="1257415"/>
          <a:ext cx="8783782" cy="527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-5400000">
            <a:off x="1530484" y="2106151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524259" y="3446001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850072" y="3461876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673865" y="161857"/>
            <a:ext cx="6433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Evolution of tasks for scientific staff</a:t>
            </a:r>
            <a:endParaRPr lang="fr-FR" sz="2400" dirty="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257684" y="1779126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-5400000">
            <a:off x="4886459" y="2150601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End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-5400000">
            <a:off x="801822" y="2085513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construction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1795597" y="3428538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415498" y="6388587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21829" y="3828335"/>
            <a:ext cx="11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Man/year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255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79224472"/>
              </p:ext>
            </p:extLst>
          </p:nvPr>
        </p:nvGraphicFramePr>
        <p:xfrm>
          <a:off x="882406" y="1429582"/>
          <a:ext cx="7817058" cy="4690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-5400000">
            <a:off x="1433553" y="2238283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427328" y="3578133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3141" y="359400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012775" y="223258"/>
            <a:ext cx="61079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Evolution of tasks for engineers and technicians</a:t>
            </a:r>
            <a:endParaRPr lang="fr-FR" sz="2400" dirty="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160753" y="1911258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-5400000">
            <a:off x="4789528" y="2282733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End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-5400000">
            <a:off x="704891" y="2217645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construction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1698666" y="3560670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514888" y="6348058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121219" y="3787806"/>
            <a:ext cx="11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Man/year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157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48188460"/>
              </p:ext>
            </p:extLst>
          </p:nvPr>
        </p:nvGraphicFramePr>
        <p:xfrm>
          <a:off x="729673" y="1595438"/>
          <a:ext cx="7075055" cy="4245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-5400000">
            <a:off x="1765300" y="1922463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759075" y="3262313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6084888" y="327818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483768" y="281930"/>
            <a:ext cx="50962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Externalization (peak loads)</a:t>
            </a:r>
            <a:endParaRPr lang="fr-FR" sz="2400" dirty="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492500" y="1595438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-5400000">
            <a:off x="5121275" y="1966913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End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-5400000">
            <a:off x="1036638" y="1901825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construction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030413" y="3244850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634102" y="6176229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240433" y="3615977"/>
            <a:ext cx="1111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Man/year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9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71428037"/>
              </p:ext>
            </p:extLst>
          </p:nvPr>
        </p:nvGraphicFramePr>
        <p:xfrm>
          <a:off x="897595" y="1785144"/>
          <a:ext cx="7412030" cy="4447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-5400000">
            <a:off x="1765300" y="1922463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759075" y="3262313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6084888" y="327818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789713" y="152621"/>
            <a:ext cx="6546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Evolution of the total value of orders</a:t>
            </a:r>
            <a:endParaRPr lang="fr-FR" sz="2400" dirty="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492500" y="1595438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-5400000">
            <a:off x="5121275" y="1966913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End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-5400000">
            <a:off x="1036638" y="1901825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construction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030413" y="3244850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903013" y="6285599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-241214" y="3725347"/>
            <a:ext cx="143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Amount/year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953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92816187"/>
              </p:ext>
            </p:extLst>
          </p:nvPr>
        </p:nvGraphicFramePr>
        <p:xfrm>
          <a:off x="701964" y="1595439"/>
          <a:ext cx="7686460" cy="461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 rot="-5400000">
            <a:off x="1765300" y="1922463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2759075" y="3262313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6084888" y="327818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1852118" y="295929"/>
            <a:ext cx="6040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solidFill>
                  <a:srgbClr val="FF3300"/>
                </a:solidFill>
              </a:rPr>
              <a:t>Evolution of the number of orders</a:t>
            </a:r>
            <a:endParaRPr lang="fr-FR" sz="2400" dirty="0">
              <a:solidFill>
                <a:srgbClr val="FF3300"/>
              </a:solidFill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3492500" y="1595438"/>
            <a:ext cx="26749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 rot="-5400000">
            <a:off x="5121275" y="1966913"/>
            <a:ext cx="19431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End of exploitation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 rot="-5400000">
            <a:off x="1036638" y="1901825"/>
            <a:ext cx="2006600" cy="3048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entury Gothic" pitchFamily="34" charset="0"/>
              </a:rPr>
              <a:t>Start of construction</a:t>
            </a:r>
            <a:endParaRPr lang="fr-FR" sz="14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030413" y="3244850"/>
            <a:ext cx="31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16506" y="6285599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-178601" y="3725347"/>
            <a:ext cx="1314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Orders/year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616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://ecx.images-amazon.com/images/I/51zfpIverYL._SS500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-68813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7504" y="2636912"/>
            <a:ext cx="25649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Suggested</a:t>
            </a:r>
          </a:p>
          <a:p>
            <a:r>
              <a:rPr lang="en-US" sz="4400" b="1" dirty="0" smtClean="0"/>
              <a:t>reading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2679164"/>
            <a:ext cx="9144000" cy="36625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Cats will not be commanded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can choose their owner</a:t>
            </a:r>
          </a:p>
          <a:p>
            <a:pPr algn="ctr"/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Valeria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Manferto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Fabianis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(ed.)</a:t>
            </a:r>
          </a:p>
          <a:p>
            <a:pPr algn="ctr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Cats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(White Star Publishers, 2007)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52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161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Thème Office</vt:lpstr>
      <vt:lpstr>Graphique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 VAN DER REST</dc:creator>
  <cp:lastModifiedBy>nwynterv</cp:lastModifiedBy>
  <cp:revision>8</cp:revision>
  <dcterms:created xsi:type="dcterms:W3CDTF">2012-03-02T11:23:26Z</dcterms:created>
  <dcterms:modified xsi:type="dcterms:W3CDTF">2012-03-13T10:31:25Z</dcterms:modified>
</cp:coreProperties>
</file>