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1452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1A3F-D6F3-4FC5-A4C8-0642DA89D32A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356350"/>
            <a:ext cx="3962400" cy="365125"/>
          </a:xfrm>
        </p:spPr>
        <p:txBody>
          <a:bodyPr/>
          <a:lstStyle/>
          <a:p>
            <a:r>
              <a:rPr lang="en-US" dirty="0" err="1" smtClean="0"/>
              <a:t>RAMIRI</a:t>
            </a:r>
            <a:r>
              <a:rPr lang="en-US" dirty="0" smtClean="0"/>
              <a:t> Session on Human Resources Trieste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171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1A3F-D6F3-4FC5-A4C8-0642DA89D32A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584F0-FF28-45DA-9291-0EF299FEC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546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1A3F-D6F3-4FC5-A4C8-0642DA89D32A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584F0-FF28-45DA-9291-0EF299FEC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966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1A3F-D6F3-4FC5-A4C8-0642DA89D32A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584F0-FF28-45DA-9291-0EF299FEC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97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1A3F-D6F3-4FC5-A4C8-0642DA89D32A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584F0-FF28-45DA-9291-0EF299FEC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04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1A3F-D6F3-4FC5-A4C8-0642DA89D32A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584F0-FF28-45DA-9291-0EF299FEC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31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1A3F-D6F3-4FC5-A4C8-0642DA89D32A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584F0-FF28-45DA-9291-0EF299FEC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939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1A3F-D6F3-4FC5-A4C8-0642DA89D32A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584F0-FF28-45DA-9291-0EF299FEC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85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1A3F-D6F3-4FC5-A4C8-0642DA89D32A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584F0-FF28-45DA-9291-0EF299FEC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11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1A3F-D6F3-4FC5-A4C8-0642DA89D32A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584F0-FF28-45DA-9291-0EF299FEC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40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11A3F-D6F3-4FC5-A4C8-0642DA89D32A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584F0-FF28-45DA-9291-0EF299FEC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08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11A3F-D6F3-4FC5-A4C8-0642DA89D32A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584F0-FF28-45DA-9291-0EF299FEC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46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45530"/>
            <a:ext cx="2057400" cy="1891638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 idx="4294967295"/>
          </p:nvPr>
        </p:nvSpPr>
        <p:spPr>
          <a:xfrm>
            <a:off x="672152" y="2692257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</a:t>
            </a:r>
            <a:r>
              <a:rPr lang="en-US" dirty="0" smtClean="0"/>
              <a:t>y small </a:t>
            </a:r>
            <a:r>
              <a:rPr lang="en-US" dirty="0" err="1" smtClean="0"/>
              <a:t>HR</a:t>
            </a:r>
            <a:r>
              <a:rPr lang="en-US" dirty="0" smtClean="0"/>
              <a:t> Bit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08750"/>
            <a:ext cx="2133600" cy="365125"/>
          </a:xfrm>
        </p:spPr>
        <p:txBody>
          <a:bodyPr/>
          <a:lstStyle/>
          <a:p>
            <a:fld id="{65E11A3F-D6F3-4FC5-A4C8-0642DA89D32A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508750"/>
            <a:ext cx="3962400" cy="365125"/>
          </a:xfrm>
        </p:spPr>
        <p:txBody>
          <a:bodyPr/>
          <a:lstStyle/>
          <a:p>
            <a:r>
              <a:rPr lang="en-US" dirty="0" err="1" smtClean="0"/>
              <a:t>RAMIRI</a:t>
            </a:r>
            <a:r>
              <a:rPr lang="en-US" dirty="0" smtClean="0"/>
              <a:t> Session on Human Resources Trieste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56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08750"/>
            <a:ext cx="2133600" cy="365125"/>
          </a:xfrm>
        </p:spPr>
        <p:txBody>
          <a:bodyPr/>
          <a:lstStyle/>
          <a:p>
            <a:fld id="{65E11A3F-D6F3-4FC5-A4C8-0642DA89D32A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508750"/>
            <a:ext cx="3962400" cy="365125"/>
          </a:xfrm>
        </p:spPr>
        <p:txBody>
          <a:bodyPr/>
          <a:lstStyle/>
          <a:p>
            <a:r>
              <a:rPr lang="en-US" dirty="0" err="1" smtClean="0"/>
              <a:t>RAMIRI</a:t>
            </a:r>
            <a:r>
              <a:rPr lang="en-US" dirty="0" smtClean="0"/>
              <a:t> Session on Human Resources Trieste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-25750"/>
            <a:ext cx="9149688" cy="1049332"/>
            <a:chOff x="0" y="-12102"/>
            <a:chExt cx="9149688" cy="77569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1488" y="-12102"/>
              <a:ext cx="838200" cy="775690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0" y="6570"/>
              <a:ext cx="8331584" cy="757018"/>
            </a:xfrm>
            <a:prstGeom prst="rect">
              <a:avLst/>
            </a:prstGeom>
            <a:gradFill flip="none" rotWithShape="1">
              <a:gsLst>
                <a:gs pos="0">
                  <a:srgbClr val="008080">
                    <a:shade val="30000"/>
                    <a:satMod val="115000"/>
                  </a:srgbClr>
                </a:gs>
                <a:gs pos="50000">
                  <a:srgbClr val="008080">
                    <a:shade val="67500"/>
                    <a:satMod val="115000"/>
                  </a:srgbClr>
                </a:gs>
                <a:gs pos="100000">
                  <a:srgbClr val="008080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68741" y="126824"/>
            <a:ext cx="37646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My Background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7022" y="1289157"/>
            <a:ext cx="8775544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err="1" smtClean="0"/>
              <a:t>MPI</a:t>
            </a:r>
            <a:r>
              <a:rPr lang="en-US" sz="2400" dirty="0" smtClean="0"/>
              <a:t> for Psycholinguistics - what happens in Brain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about 200 persons - mostly researchers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built one of the strongest technology groups in the MPS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started with 3 (1976) and now about 30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/>
              <a:t>4</a:t>
            </a:r>
            <a:r>
              <a:rPr lang="en-US" sz="2400" dirty="0" smtClean="0"/>
              <a:t> pillars: technical service, methodology (signal processing)</a:t>
            </a:r>
          </a:p>
          <a:p>
            <a:pPr lvl="1"/>
            <a:r>
              <a:rPr lang="en-US" sz="2400" dirty="0" smtClean="0"/>
              <a:t>	repository setup and data management, language technology</a:t>
            </a:r>
            <a:endParaRPr lang="en-US" sz="24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since about 15 years in national, EC and international projects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responsible for technology/methodology in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/>
              <a:t>CLARIN - </a:t>
            </a:r>
            <a:r>
              <a:rPr lang="en-US" sz="2400" dirty="0" err="1" smtClean="0"/>
              <a:t>ESFRI</a:t>
            </a:r>
            <a:r>
              <a:rPr lang="en-US" sz="2400" dirty="0" smtClean="0"/>
              <a:t> Project in Linguistics Domain (ERIC done)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err="1" smtClean="0"/>
              <a:t>DASISH</a:t>
            </a:r>
            <a:r>
              <a:rPr lang="en-US" sz="2400" dirty="0" smtClean="0"/>
              <a:t> - Cluster Project covering all </a:t>
            </a:r>
            <a:r>
              <a:rPr lang="en-US" sz="2400" dirty="0" err="1" smtClean="0"/>
              <a:t>SSH</a:t>
            </a:r>
            <a:r>
              <a:rPr lang="en-US" sz="2400" dirty="0" smtClean="0"/>
              <a:t> </a:t>
            </a:r>
            <a:r>
              <a:rPr lang="en-US" sz="2400" dirty="0" err="1" smtClean="0"/>
              <a:t>RIs</a:t>
            </a:r>
            <a:endParaRPr lang="en-US" sz="2400" dirty="0"/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err="1" smtClean="0"/>
              <a:t>EUDAT</a:t>
            </a:r>
            <a:r>
              <a:rPr lang="en-US" sz="2400" dirty="0" smtClean="0"/>
              <a:t> - big EU data infrastructure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/>
              <a:t>all are very much distributed infrastructures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927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08750"/>
            <a:ext cx="2133600" cy="365125"/>
          </a:xfrm>
        </p:spPr>
        <p:txBody>
          <a:bodyPr/>
          <a:lstStyle/>
          <a:p>
            <a:fld id="{65E11A3F-D6F3-4FC5-A4C8-0642DA89D32A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508750"/>
            <a:ext cx="3962400" cy="365125"/>
          </a:xfrm>
        </p:spPr>
        <p:txBody>
          <a:bodyPr/>
          <a:lstStyle/>
          <a:p>
            <a:r>
              <a:rPr lang="en-US" dirty="0" err="1" smtClean="0"/>
              <a:t>RAMIRI</a:t>
            </a:r>
            <a:r>
              <a:rPr lang="en-US" dirty="0" smtClean="0"/>
              <a:t> Session on Human Resources Trieste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-25750"/>
            <a:ext cx="9149688" cy="1049332"/>
            <a:chOff x="0" y="-12102"/>
            <a:chExt cx="9149688" cy="77569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1488" y="-12102"/>
              <a:ext cx="838200" cy="775690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0" y="6570"/>
              <a:ext cx="8331584" cy="757018"/>
            </a:xfrm>
            <a:prstGeom prst="rect">
              <a:avLst/>
            </a:prstGeom>
            <a:gradFill flip="none" rotWithShape="1">
              <a:gsLst>
                <a:gs pos="0">
                  <a:srgbClr val="008080">
                    <a:shade val="30000"/>
                    <a:satMod val="115000"/>
                  </a:srgbClr>
                </a:gs>
                <a:gs pos="50000">
                  <a:srgbClr val="008080">
                    <a:shade val="67500"/>
                    <a:satMod val="115000"/>
                  </a:srgbClr>
                </a:gs>
                <a:gs pos="100000">
                  <a:srgbClr val="008080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68741" y="126824"/>
            <a:ext cx="32191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My </a:t>
            </a:r>
            <a:r>
              <a:rPr lang="en-US" sz="4400" dirty="0" err="1" smtClean="0">
                <a:solidFill>
                  <a:schemeClr val="bg1"/>
                </a:solidFill>
              </a:rPr>
              <a:t>HR</a:t>
            </a:r>
            <a:r>
              <a:rPr lang="en-US" sz="4400" dirty="0" smtClean="0">
                <a:solidFill>
                  <a:schemeClr val="bg1"/>
                </a:solidFill>
              </a:rPr>
              <a:t> Issues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7022" y="1289157"/>
            <a:ext cx="8701806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how to maintain persistence of knowledge (domain, technology)?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when funding is based on short-term projects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/>
              <a:t>when having a horrible rule: after 3 years </a:t>
            </a:r>
            <a:r>
              <a:rPr lang="en-US" sz="2400" dirty="0" smtClean="0"/>
              <a:t>contracts end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8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how to motivate people knowing that all can end after x years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/>
              <a:t>get involvement for x and not x-1 years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/>
              <a:t>qualification, conferences, exchange 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/>
              <a:t>side programs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8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which ratio is appropriate (fixed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</a:rPr>
              <a:t>vs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 temporary staff)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from 3 to 27 (10%) to now 7 to 23 (30%)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US" sz="8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how to design the group to be efficient?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senior/junior - type of knowledge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how to have “</a:t>
            </a:r>
            <a:r>
              <a:rPr lang="en-US" sz="2400" dirty="0" err="1" smtClean="0"/>
              <a:t>durchschlagskraft</a:t>
            </a:r>
            <a:r>
              <a:rPr lang="en-US" sz="2400" dirty="0" smtClean="0"/>
              <a:t>” - have real output </a:t>
            </a:r>
          </a:p>
        </p:txBody>
      </p:sp>
    </p:spTree>
    <p:extLst>
      <p:ext uri="{BB962C8B-B14F-4D97-AF65-F5344CB8AC3E}">
        <p14:creationId xmlns:p14="http://schemas.microsoft.com/office/powerpoint/2010/main" val="195047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08750"/>
            <a:ext cx="2133600" cy="365125"/>
          </a:xfrm>
        </p:spPr>
        <p:txBody>
          <a:bodyPr/>
          <a:lstStyle/>
          <a:p>
            <a:fld id="{65E11A3F-D6F3-4FC5-A4C8-0642DA89D32A}" type="datetimeFigureOut">
              <a:rPr lang="en-US" smtClean="0"/>
              <a:t>3/13/2012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508750"/>
            <a:ext cx="3962400" cy="365125"/>
          </a:xfrm>
        </p:spPr>
        <p:txBody>
          <a:bodyPr/>
          <a:lstStyle/>
          <a:p>
            <a:r>
              <a:rPr lang="en-US" dirty="0" err="1" smtClean="0"/>
              <a:t>RAMIRI</a:t>
            </a:r>
            <a:r>
              <a:rPr lang="en-US" dirty="0" smtClean="0"/>
              <a:t> Session on Human Resources Trieste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-25750"/>
            <a:ext cx="9149688" cy="1049332"/>
            <a:chOff x="0" y="-12102"/>
            <a:chExt cx="9149688" cy="77569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1488" y="-12102"/>
              <a:ext cx="838200" cy="775690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0" y="6570"/>
              <a:ext cx="8331584" cy="757018"/>
            </a:xfrm>
            <a:prstGeom prst="rect">
              <a:avLst/>
            </a:prstGeom>
            <a:gradFill flip="none" rotWithShape="1">
              <a:gsLst>
                <a:gs pos="0">
                  <a:srgbClr val="008080">
                    <a:shade val="30000"/>
                    <a:satMod val="115000"/>
                  </a:srgbClr>
                </a:gs>
                <a:gs pos="50000">
                  <a:srgbClr val="008080">
                    <a:shade val="67500"/>
                    <a:satMod val="115000"/>
                  </a:srgbClr>
                </a:gs>
                <a:gs pos="100000">
                  <a:srgbClr val="008080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68741" y="126824"/>
            <a:ext cx="53093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CLARIN ERIC </a:t>
            </a:r>
            <a:r>
              <a:rPr lang="en-US" sz="4400" dirty="0" err="1" smtClean="0">
                <a:solidFill>
                  <a:schemeClr val="bg1"/>
                </a:solidFill>
              </a:rPr>
              <a:t>HR</a:t>
            </a:r>
            <a:r>
              <a:rPr lang="en-US" sz="4400" dirty="0" smtClean="0">
                <a:solidFill>
                  <a:schemeClr val="bg1"/>
                </a:solidFill>
              </a:rPr>
              <a:t> Issues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1951620"/>
            <a:ext cx="9149688" cy="2709839"/>
          </a:xfrm>
          <a:prstGeom prst="roundRect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4990" y="3431431"/>
            <a:ext cx="1802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about 30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data/tool centers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(hubs)</a:t>
            </a:r>
            <a:endParaRPr lang="en-US" dirty="0" smtClean="0">
              <a:solidFill>
                <a:schemeClr val="bg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691440" y="4826746"/>
            <a:ext cx="6179604" cy="859810"/>
            <a:chOff x="3134434" y="5263482"/>
            <a:chExt cx="5177054" cy="859810"/>
          </a:xfrm>
        </p:grpSpPr>
        <p:grpSp>
          <p:nvGrpSpPr>
            <p:cNvPr id="15" name="Group 14"/>
            <p:cNvGrpSpPr/>
            <p:nvPr/>
          </p:nvGrpSpPr>
          <p:grpSpPr>
            <a:xfrm>
              <a:off x="3134434" y="5263482"/>
              <a:ext cx="1208779" cy="741529"/>
              <a:chOff x="3134434" y="5481850"/>
              <a:chExt cx="1208779" cy="741529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3348249" y="6045958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134434" y="5482777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3134435" y="5779826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3737211" y="5957248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3525670" y="5481850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3988371" y="5529617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3614381" y="5793475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4165792" y="5805943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 flipH="1">
              <a:off x="4353923" y="5353288"/>
              <a:ext cx="1208779" cy="741529"/>
              <a:chOff x="3134434" y="5481850"/>
              <a:chExt cx="1208779" cy="741529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3348249" y="6045958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3134434" y="5482777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134435" y="5779826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3737211" y="5957248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3525670" y="5481850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3988371" y="5529617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3614381" y="5793475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4165792" y="5805943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 flipV="1">
              <a:off x="5830528" y="5279403"/>
              <a:ext cx="1208779" cy="741529"/>
              <a:chOff x="3134434" y="5481850"/>
              <a:chExt cx="1208779" cy="741529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3348249" y="6045958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134434" y="5482777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3134435" y="5779826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3737211" y="5957248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3525670" y="5481850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3988371" y="5529617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3614381" y="5793475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4165792" y="5805943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 flipH="1" flipV="1">
              <a:off x="7102709" y="5381763"/>
              <a:ext cx="1208779" cy="741529"/>
              <a:chOff x="3134434" y="5481850"/>
              <a:chExt cx="1208779" cy="741529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3348249" y="6045958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134434" y="5482777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134435" y="5779826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737211" y="5957248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525670" y="5481850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988371" y="5529617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614381" y="5793475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4165792" y="5805943"/>
                <a:ext cx="177421" cy="17742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1" name="Group 50"/>
          <p:cNvGrpSpPr/>
          <p:nvPr/>
        </p:nvGrpSpPr>
        <p:grpSpPr>
          <a:xfrm>
            <a:off x="3063917" y="3389392"/>
            <a:ext cx="4992432" cy="694646"/>
            <a:chOff x="3348249" y="4017200"/>
            <a:chExt cx="4992432" cy="694646"/>
          </a:xfrm>
        </p:grpSpPr>
        <p:sp>
          <p:nvSpPr>
            <p:cNvPr id="52" name="Oval 51"/>
            <p:cNvSpPr/>
            <p:nvPr/>
          </p:nvSpPr>
          <p:spPr>
            <a:xfrm>
              <a:off x="3348249" y="4140747"/>
              <a:ext cx="1183095" cy="444901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4728201" y="4017200"/>
              <a:ext cx="1183095" cy="444901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950419" y="4266945"/>
              <a:ext cx="1183095" cy="444901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7157586" y="4044495"/>
              <a:ext cx="1183095" cy="444901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432510" y="2154818"/>
            <a:ext cx="14073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Coordination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ERIC</a:t>
            </a:r>
          </a:p>
        </p:txBody>
      </p:sp>
      <p:sp>
        <p:nvSpPr>
          <p:cNvPr id="57" name="Oval 56"/>
          <p:cNvSpPr/>
          <p:nvPr/>
        </p:nvSpPr>
        <p:spPr>
          <a:xfrm>
            <a:off x="4541575" y="2255532"/>
            <a:ext cx="2037117" cy="44490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Up Arrow 57"/>
          <p:cNvSpPr/>
          <p:nvPr/>
        </p:nvSpPr>
        <p:spPr>
          <a:xfrm>
            <a:off x="4829189" y="4087829"/>
            <a:ext cx="580115" cy="689975"/>
          </a:xfrm>
          <a:prstGeom prst="upArrow">
            <a:avLst/>
          </a:prstGeom>
          <a:solidFill>
            <a:schemeClr val="accent6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Up Arrow 58"/>
          <p:cNvSpPr/>
          <p:nvPr/>
        </p:nvSpPr>
        <p:spPr>
          <a:xfrm>
            <a:off x="4874268" y="2773853"/>
            <a:ext cx="698104" cy="471607"/>
          </a:xfrm>
          <a:prstGeom prst="upArrow">
            <a:avLst/>
          </a:prstGeom>
          <a:solidFill>
            <a:schemeClr val="accent6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Up Arrow 59"/>
          <p:cNvSpPr/>
          <p:nvPr/>
        </p:nvSpPr>
        <p:spPr>
          <a:xfrm flipV="1">
            <a:off x="5559530" y="2842093"/>
            <a:ext cx="698104" cy="471607"/>
          </a:xfrm>
          <a:prstGeom prst="upArrow">
            <a:avLst/>
          </a:prstGeom>
          <a:solidFill>
            <a:schemeClr val="accent6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2970444" y="4121612"/>
            <a:ext cx="1762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data aggregation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888195" y="4373295"/>
            <a:ext cx="1869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tool consolidation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999328" y="2852286"/>
            <a:ext cx="1829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influence, control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203347" y="2852286"/>
            <a:ext cx="290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harmonization, management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77388" y="4709727"/>
            <a:ext cx="18223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currently 200</a:t>
            </a:r>
          </a:p>
          <a:p>
            <a:pPr algn="ctr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participating</a:t>
            </a:r>
          </a:p>
          <a:p>
            <a:pPr algn="ctr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departments</a:t>
            </a:r>
          </a:p>
          <a:p>
            <a:pPr algn="ctr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more researchers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6479305" y="4184120"/>
            <a:ext cx="1658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data/tool usage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120" name="Up Arrow 119"/>
          <p:cNvSpPr/>
          <p:nvPr/>
        </p:nvSpPr>
        <p:spPr>
          <a:xfrm flipV="1">
            <a:off x="5421404" y="4144353"/>
            <a:ext cx="580115" cy="689975"/>
          </a:xfrm>
          <a:prstGeom prst="upArrow">
            <a:avLst/>
          </a:prstGeom>
          <a:solidFill>
            <a:schemeClr val="accent6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0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08750"/>
            <a:ext cx="2133600" cy="365125"/>
          </a:xfrm>
        </p:spPr>
        <p:txBody>
          <a:bodyPr/>
          <a:lstStyle/>
          <a:p>
            <a:fld id="{65E11A3F-D6F3-4FC5-A4C8-0642DA89D32A}" type="datetimeFigureOut">
              <a:rPr lang="en-US" smtClean="0"/>
              <a:t>3/13/2012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508750"/>
            <a:ext cx="3962400" cy="365125"/>
          </a:xfrm>
        </p:spPr>
        <p:txBody>
          <a:bodyPr/>
          <a:lstStyle/>
          <a:p>
            <a:r>
              <a:rPr lang="en-US" dirty="0" err="1" smtClean="0"/>
              <a:t>RAMIRI</a:t>
            </a:r>
            <a:r>
              <a:rPr lang="en-US" dirty="0" smtClean="0"/>
              <a:t> Session on Human Resources Trieste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-25750"/>
            <a:ext cx="9149688" cy="1049332"/>
            <a:chOff x="0" y="-12102"/>
            <a:chExt cx="9149688" cy="77569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1488" y="-12102"/>
              <a:ext cx="838200" cy="775690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0" y="6570"/>
              <a:ext cx="8331584" cy="757018"/>
            </a:xfrm>
            <a:prstGeom prst="rect">
              <a:avLst/>
            </a:prstGeom>
            <a:gradFill flip="none" rotWithShape="1">
              <a:gsLst>
                <a:gs pos="0">
                  <a:srgbClr val="008080">
                    <a:shade val="30000"/>
                    <a:satMod val="115000"/>
                  </a:srgbClr>
                </a:gs>
                <a:gs pos="50000">
                  <a:srgbClr val="008080">
                    <a:shade val="67500"/>
                    <a:satMod val="115000"/>
                  </a:srgbClr>
                </a:gs>
                <a:gs pos="100000">
                  <a:srgbClr val="008080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68741" y="126824"/>
            <a:ext cx="53093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CLARIN ERIC </a:t>
            </a:r>
            <a:r>
              <a:rPr lang="en-US" sz="4400" dirty="0" err="1" smtClean="0">
                <a:solidFill>
                  <a:schemeClr val="bg1"/>
                </a:solidFill>
              </a:rPr>
              <a:t>HR</a:t>
            </a:r>
            <a:r>
              <a:rPr lang="en-US" sz="4400" dirty="0" smtClean="0">
                <a:solidFill>
                  <a:schemeClr val="bg1"/>
                </a:solidFill>
              </a:rPr>
              <a:t> Issues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6799" y="1289156"/>
            <a:ext cx="8328049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how to design the CLARIN ERIC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problem</a:t>
            </a:r>
            <a:r>
              <a:rPr lang="en-US" sz="2400" dirty="0" smtClean="0"/>
              <a:t>: strong national contributions - 0 EC contribution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only little percentage of funds can go to ERIC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how to balance power - how to keep coherence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country chapters tend to go their own way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bind them by agreements and </a:t>
            </a:r>
            <a:r>
              <a:rPr lang="en-US" sz="2400" smtClean="0"/>
              <a:t>“respect”</a:t>
            </a: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how to get good people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how to go ahead with 5 years contracts (career building)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what type of knowledge do you need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what kind of attitude do you need (egoistic - altruistic)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/>
              <a:t>what kind of skills do </a:t>
            </a:r>
            <a:r>
              <a:rPr lang="en-US" sz="2400" dirty="0" smtClean="0"/>
              <a:t>you need (scientific, management, </a:t>
            </a:r>
          </a:p>
          <a:p>
            <a:pPr lvl="1"/>
            <a:r>
              <a:rPr lang="en-US" sz="2400" dirty="0"/>
              <a:t>	</a:t>
            </a:r>
            <a:r>
              <a:rPr lang="en-US" sz="2400" dirty="0" smtClean="0"/>
              <a:t>technology, etc.)</a:t>
            </a:r>
            <a:endParaRPr lang="en-US" sz="24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the leading crowd is old: how to get young people involved</a:t>
            </a:r>
          </a:p>
        </p:txBody>
      </p:sp>
    </p:spTree>
    <p:extLst>
      <p:ext uri="{BB962C8B-B14F-4D97-AF65-F5344CB8AC3E}">
        <p14:creationId xmlns:p14="http://schemas.microsoft.com/office/powerpoint/2010/main" val="104458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1246</TotalTime>
  <Words>326</Words>
  <Application>Microsoft Office PowerPoint</Application>
  <PresentationFormat>On-screen Show (4:3)</PresentationFormat>
  <Paragraphs>69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my small HR Bit</vt:lpstr>
      <vt:lpstr>PowerPoint Presentation</vt:lpstr>
      <vt:lpstr>PowerPoint Presentation</vt:lpstr>
      <vt:lpstr>PowerPoint Presentation</vt:lpstr>
      <vt:lpstr>PowerPoint Presentation</vt:lpstr>
    </vt:vector>
  </TitlesOfParts>
  <Company>MPI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Blueprint for Human Resources in EuroQuake/EuroLang</dc:title>
  <dc:creator>Peter Wittenburg</dc:creator>
  <cp:lastModifiedBy>Peter Wittenburg</cp:lastModifiedBy>
  <cp:revision>17</cp:revision>
  <dcterms:created xsi:type="dcterms:W3CDTF">2011-10-22T07:57:26Z</dcterms:created>
  <dcterms:modified xsi:type="dcterms:W3CDTF">2012-03-13T14:45:17Z</dcterms:modified>
</cp:coreProperties>
</file>