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2" r:id="rId2"/>
    <p:sldId id="263" r:id="rId3"/>
    <p:sldId id="270" r:id="rId4"/>
    <p:sldId id="265" r:id="rId5"/>
    <p:sldId id="276" r:id="rId6"/>
    <p:sldId id="267" r:id="rId7"/>
    <p:sldId id="266" r:id="rId8"/>
    <p:sldId id="277" r:id="rId9"/>
    <p:sldId id="275" r:id="rId10"/>
    <p:sldId id="268" r:id="rId11"/>
    <p:sldId id="269" r:id="rId12"/>
    <p:sldId id="273" r:id="rId13"/>
    <p:sldId id="274" r:id="rId14"/>
    <p:sldId id="271" r:id="rId15"/>
    <p:sldId id="272" r:id="rId16"/>
    <p:sldId id="278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660"/>
  </p:normalViewPr>
  <p:slideViewPr>
    <p:cSldViewPr snapToObjects="1">
      <p:cViewPr varScale="1">
        <p:scale>
          <a:sx n="74" d="100"/>
          <a:sy n="74" d="100"/>
        </p:scale>
        <p:origin x="-1038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C05EA-D492-4EA3-903E-CD461CC7BC63}" type="datetimeFigureOut">
              <a:rPr lang="it-IT" smtClean="0"/>
              <a:pPr/>
              <a:t>11/03/2012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2D326-233A-4335-85AD-541B153FE59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604256-C4E0-4852-A8C1-89EBFE29705A}" type="slidenum">
              <a:rPr lang="en-US"/>
              <a:pPr/>
              <a:t>5</a:t>
            </a:fld>
            <a:endParaRPr lang="en-US"/>
          </a:p>
        </p:txBody>
      </p:sp>
      <p:sp>
        <p:nvSpPr>
          <p:cNvPr id="51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11637" y="694171"/>
            <a:ext cx="4427724" cy="342178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5"/>
            <a:ext cx="5479676" cy="410729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A40A53-C582-45C4-A385-EC1E07695B29}" type="slidenum">
              <a:rPr lang="en-US"/>
              <a:pPr/>
              <a:t>8</a:t>
            </a:fld>
            <a:endParaRPr lang="en-US"/>
          </a:p>
        </p:txBody>
      </p:sp>
      <p:sp>
        <p:nvSpPr>
          <p:cNvPr id="61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11637" y="694171"/>
            <a:ext cx="4427724" cy="342178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5"/>
            <a:ext cx="5479676" cy="410729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4F52C-90A0-4742-9AA4-59A01D0C6C09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7E10B-DCFF-4F97-ADCB-2B258B3CF8B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8B508-C34E-441B-8E35-988DBFE40139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CAF3C-1A19-4911-A00C-43639A7188D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5D69-5B6A-4D34-AD7A-46CF4F604ED0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CD559-096F-46D4-AEE1-4E182A368C8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7A098-E165-4CAD-9FC7-EFF15485B937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ADE63-BD13-4856-89D1-0DE93A356C6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895E8-4B9E-4073-A1A4-B585FD592A9B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57D7F-C9C3-40BD-9A60-023FD19C665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1C29-86EC-455C-BA1F-6FB8318F867D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62AB1-C2CA-4048-A7C0-6084DD0FDDD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0A1C8-CC47-4A0C-A726-3E76B0592FFE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13A25-935E-40CB-B280-330C510B5D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87F36-D995-4536-A36E-3FD7584900C2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5627A-5DB4-498C-8277-D78190B8679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FC1B5-0A62-4C44-A052-3F0BBF102C98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D94F3-A5D6-4AE5-8252-943CD2D818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353B9-7C24-4BDB-A530-61CDC0D81DA8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7070A-7DE6-4076-B28F-4F6BE38C796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3A31C-3E3E-41E4-8FDA-B1E30CE67821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246C2-6802-4119-9E30-F09F671CEEC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C746B5-8E03-4E3E-B4E5-23E62767EB6C}" type="datetime1">
              <a:rPr lang="en-US" smtClean="0"/>
              <a:pPr>
                <a:defRPr/>
              </a:pPr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7A2015-10B0-4A28-8601-470FB5ED123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pic>
        <p:nvPicPr>
          <p:cNvPr id="1031" name="Picture 6" descr="BG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-152400" y="3733800"/>
            <a:ext cx="9363075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7" descr="ramiri_lowres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6200" y="-609600"/>
            <a:ext cx="1981200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51520" y="2732727"/>
            <a:ext cx="86411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600" b="1" dirty="0" err="1" smtClean="0"/>
              <a:t>Research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Infrastructures</a:t>
            </a:r>
            <a:r>
              <a:rPr lang="it-IT" sz="3600" b="1" dirty="0" smtClean="0"/>
              <a:t>:</a:t>
            </a:r>
          </a:p>
          <a:p>
            <a:pPr algn="r"/>
            <a:r>
              <a:rPr lang="it-IT" sz="3600" b="1" dirty="0" err="1" smtClean="0"/>
              <a:t>Making</a:t>
            </a:r>
            <a:r>
              <a:rPr lang="it-IT" sz="3600" b="1" dirty="0" smtClean="0"/>
              <a:t> the case and </a:t>
            </a:r>
            <a:r>
              <a:rPr lang="it-IT" sz="3600" b="1" dirty="0" err="1" smtClean="0"/>
              <a:t>setting</a:t>
            </a:r>
            <a:r>
              <a:rPr lang="it-IT" sz="3600" b="1" dirty="0" smtClean="0"/>
              <a:t> the scene</a:t>
            </a:r>
            <a:endParaRPr lang="it-IT" sz="36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038170" y="5283205"/>
            <a:ext cx="34606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 smtClean="0"/>
              <a:t>Carlo </a:t>
            </a:r>
            <a:r>
              <a:rPr lang="it-IT" sz="2800" b="1" dirty="0" err="1" smtClean="0"/>
              <a:t>Rizzuto</a:t>
            </a:r>
            <a:endParaRPr lang="it-IT" sz="2800" b="1" dirty="0" smtClean="0"/>
          </a:p>
          <a:p>
            <a:pPr algn="ctr"/>
            <a:r>
              <a:rPr lang="it-IT" sz="2800" b="1" dirty="0" smtClean="0"/>
              <a:t>Sincrotrone Trieste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453312" cy="693860"/>
          </a:xfrm>
        </p:spPr>
        <p:txBody>
          <a:bodyPr>
            <a:normAutofit/>
          </a:bodyPr>
          <a:lstStyle/>
          <a:p>
            <a:r>
              <a:rPr lang="it-IT" sz="3600" b="1" dirty="0" err="1" smtClean="0"/>
              <a:t>Returns</a:t>
            </a:r>
            <a:r>
              <a:rPr lang="it-IT" sz="3600" b="1" dirty="0" smtClean="0"/>
              <a:t> and </a:t>
            </a:r>
            <a:r>
              <a:rPr lang="it-IT" sz="3600" b="1" dirty="0" err="1" smtClean="0"/>
              <a:t>Stakeholders</a:t>
            </a:r>
            <a:endParaRPr lang="it-IT" sz="3600" b="1" dirty="0" smtClean="0"/>
          </a:p>
        </p:txBody>
      </p:sp>
      <p:grpSp>
        <p:nvGrpSpPr>
          <p:cNvPr id="2" name="Group 61"/>
          <p:cNvGrpSpPr>
            <a:grpSpLocks noGrp="1"/>
          </p:cNvGrpSpPr>
          <p:nvPr>
            <p:ph idx="1"/>
          </p:nvPr>
        </p:nvGrpSpPr>
        <p:grpSpPr bwMode="auto">
          <a:xfrm>
            <a:off x="285750" y="1052736"/>
            <a:ext cx="8572500" cy="4883150"/>
            <a:chOff x="116" y="546"/>
            <a:chExt cx="5577" cy="3495"/>
          </a:xfrm>
        </p:grpSpPr>
        <p:grpSp>
          <p:nvGrpSpPr>
            <p:cNvPr id="3" name="Group 4"/>
            <p:cNvGrpSpPr>
              <a:grpSpLocks noChangeAspect="1"/>
            </p:cNvGrpSpPr>
            <p:nvPr/>
          </p:nvGrpSpPr>
          <p:grpSpPr bwMode="auto">
            <a:xfrm>
              <a:off x="1960" y="769"/>
              <a:ext cx="1708" cy="2576"/>
              <a:chOff x="203" y="1076"/>
              <a:chExt cx="1892" cy="2149"/>
            </a:xfrm>
          </p:grpSpPr>
          <p:grpSp>
            <p:nvGrpSpPr>
              <p:cNvPr id="4" name="Group 5"/>
              <p:cNvGrpSpPr>
                <a:grpSpLocks noChangeAspect="1"/>
              </p:cNvGrpSpPr>
              <p:nvPr/>
            </p:nvGrpSpPr>
            <p:grpSpPr bwMode="auto">
              <a:xfrm>
                <a:off x="528" y="1076"/>
                <a:ext cx="1288" cy="1734"/>
                <a:chOff x="528" y="1076"/>
                <a:chExt cx="1288" cy="1734"/>
              </a:xfrm>
            </p:grpSpPr>
            <p:sp>
              <p:nvSpPr>
                <p:cNvPr id="6181" name="Oval 6"/>
                <p:cNvSpPr>
                  <a:spLocks noChangeAspect="1" noChangeArrowheads="1"/>
                </p:cNvSpPr>
                <p:nvPr/>
              </p:nvSpPr>
              <p:spPr bwMode="auto">
                <a:xfrm>
                  <a:off x="735" y="2270"/>
                  <a:ext cx="1081" cy="54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GB" sz="1100" b="1" dirty="0"/>
                    <a:t>International</a:t>
                  </a:r>
                </a:p>
                <a:p>
                  <a:pPr algn="ctr"/>
                  <a:r>
                    <a:rPr lang="en-GB" sz="1100" b="1" dirty="0"/>
                    <a:t> RI</a:t>
                  </a:r>
                  <a:endParaRPr lang="en-GB" sz="1100" b="1" dirty="0">
                    <a:latin typeface="Times New Roman" pitchFamily="18" charset="0"/>
                  </a:endParaRPr>
                </a:p>
              </p:txBody>
            </p:sp>
            <p:sp>
              <p:nvSpPr>
                <p:cNvPr id="37" name="Oval 18"/>
                <p:cNvSpPr>
                  <a:spLocks noChangeAspect="1" noChangeArrowheads="1"/>
                </p:cNvSpPr>
                <p:nvPr/>
              </p:nvSpPr>
              <p:spPr bwMode="auto">
                <a:xfrm>
                  <a:off x="524" y="1076"/>
                  <a:ext cx="1152" cy="570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GB" sz="1100" b="1" dirty="0"/>
                    <a:t>New scientific </a:t>
                  </a:r>
                </a:p>
                <a:p>
                  <a:pPr algn="ctr">
                    <a:defRPr/>
                  </a:pPr>
                  <a:r>
                    <a:rPr lang="en-GB" sz="1100" b="1" dirty="0"/>
                    <a:t>Knowledge</a:t>
                  </a:r>
                </a:p>
                <a:p>
                  <a:pPr algn="ctr">
                    <a:defRPr/>
                  </a:pPr>
                  <a:r>
                    <a:rPr lang="en-GB" sz="1100" b="1" dirty="0"/>
                    <a:t>new science</a:t>
                  </a:r>
                </a:p>
                <a:p>
                  <a:pPr algn="ctr">
                    <a:defRPr/>
                  </a:pPr>
                  <a:r>
                    <a:rPr lang="en-GB" sz="1100" b="1" dirty="0"/>
                    <a:t>opportunities</a:t>
                  </a:r>
                </a:p>
              </p:txBody>
            </p:sp>
          </p:grpSp>
          <p:grpSp>
            <p:nvGrpSpPr>
              <p:cNvPr id="5" name="Group 19"/>
              <p:cNvGrpSpPr>
                <a:grpSpLocks noChangeAspect="1"/>
              </p:cNvGrpSpPr>
              <p:nvPr/>
            </p:nvGrpSpPr>
            <p:grpSpPr bwMode="auto">
              <a:xfrm>
                <a:off x="203" y="1711"/>
                <a:ext cx="1892" cy="1514"/>
                <a:chOff x="203" y="1711"/>
                <a:chExt cx="1892" cy="1514"/>
              </a:xfrm>
            </p:grpSpPr>
            <p:sp>
              <p:nvSpPr>
                <p:cNvPr id="6170" name="Line 20"/>
                <p:cNvSpPr>
                  <a:spLocks noChangeAspect="1" noChangeShapeType="1"/>
                </p:cNvSpPr>
                <p:nvPr/>
              </p:nvSpPr>
              <p:spPr bwMode="auto">
                <a:xfrm>
                  <a:off x="1272" y="1711"/>
                  <a:ext cx="0" cy="51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1" name="Line 22"/>
                <p:cNvSpPr>
                  <a:spLocks noChangeAspect="1" noChangeShapeType="1"/>
                </p:cNvSpPr>
                <p:nvPr/>
              </p:nvSpPr>
              <p:spPr bwMode="auto">
                <a:xfrm rot="1380000" flipH="1">
                  <a:off x="1734" y="1893"/>
                  <a:ext cx="168" cy="46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2" name="Line 23"/>
                <p:cNvSpPr>
                  <a:spLocks noChangeAspect="1" noChangeShapeType="1"/>
                </p:cNvSpPr>
                <p:nvPr/>
              </p:nvSpPr>
              <p:spPr bwMode="auto">
                <a:xfrm rot="-1020000">
                  <a:off x="718" y="1863"/>
                  <a:ext cx="223" cy="4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3" name="Line 24"/>
                <p:cNvSpPr>
                  <a:spLocks noChangeAspect="1" noChangeShapeType="1"/>
                </p:cNvSpPr>
                <p:nvPr/>
              </p:nvSpPr>
              <p:spPr bwMode="auto">
                <a:xfrm rot="-1380000">
                  <a:off x="203" y="1934"/>
                  <a:ext cx="546" cy="54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4" name="Line 25"/>
                <p:cNvSpPr>
                  <a:spLocks noChangeAspect="1" noChangeShapeType="1"/>
                </p:cNvSpPr>
                <p:nvPr/>
              </p:nvSpPr>
              <p:spPr bwMode="auto">
                <a:xfrm rot="1020000" flipH="1">
                  <a:off x="1903" y="2292"/>
                  <a:ext cx="192" cy="19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5" name="Line 2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820" y="2651"/>
                  <a:ext cx="19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6" name="Line 27"/>
                <p:cNvSpPr>
                  <a:spLocks noChangeAspect="1" noChangeShapeType="1"/>
                </p:cNvSpPr>
                <p:nvPr/>
              </p:nvSpPr>
              <p:spPr bwMode="auto">
                <a:xfrm>
                  <a:off x="298" y="2501"/>
                  <a:ext cx="38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7" name="Line 2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874" y="2839"/>
                  <a:ext cx="148" cy="2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8" name="Line 29"/>
                <p:cNvSpPr>
                  <a:spLocks noChangeAspect="1" noChangeShapeType="1"/>
                </p:cNvSpPr>
                <p:nvPr/>
              </p:nvSpPr>
              <p:spPr bwMode="auto">
                <a:xfrm rot="600000">
                  <a:off x="1472" y="2876"/>
                  <a:ext cx="175" cy="34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79" name="Line 30"/>
                <p:cNvSpPr>
                  <a:spLocks noChangeAspect="1" noChangeShapeType="1"/>
                </p:cNvSpPr>
                <p:nvPr/>
              </p:nvSpPr>
              <p:spPr bwMode="auto">
                <a:xfrm rot="-600000">
                  <a:off x="1742" y="2789"/>
                  <a:ext cx="200" cy="19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  <p:sp>
              <p:nvSpPr>
                <p:cNvPr id="6180" name="Line 3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580" y="2633"/>
                  <a:ext cx="192" cy="19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it-IT" sz="1100" b="1"/>
                </a:p>
              </p:txBody>
            </p:sp>
          </p:grpSp>
        </p:grpSp>
        <p:sp>
          <p:nvSpPr>
            <p:cNvPr id="7" name="Oval 9"/>
            <p:cNvSpPr>
              <a:spLocks noChangeAspect="1" noChangeArrowheads="1"/>
            </p:cNvSpPr>
            <p:nvPr/>
          </p:nvSpPr>
          <p:spPr bwMode="auto">
            <a:xfrm>
              <a:off x="1428" y="1229"/>
              <a:ext cx="1097" cy="61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Improved  public </a:t>
              </a:r>
            </a:p>
            <a:p>
              <a:pPr algn="ctr">
                <a:defRPr/>
              </a:pPr>
              <a:r>
                <a:rPr lang="en-GB" sz="1100" b="1" dirty="0"/>
                <a:t>research</a:t>
              </a:r>
            </a:p>
            <a:p>
              <a:pPr algn="ctr">
                <a:defRPr/>
              </a:pPr>
              <a:r>
                <a:rPr lang="en-GB" sz="1100" b="1" dirty="0"/>
                <a:t>expenditure</a:t>
              </a:r>
              <a:endParaRPr lang="en-GB" sz="1100" b="1" dirty="0">
                <a:latin typeface="Times New Roman" pitchFamily="18" charset="0"/>
              </a:endParaRPr>
            </a:p>
          </p:txBody>
        </p:sp>
        <p:sp>
          <p:nvSpPr>
            <p:cNvPr id="8" name="Oval 9"/>
            <p:cNvSpPr>
              <a:spLocks noChangeAspect="1" noChangeArrowheads="1"/>
            </p:cNvSpPr>
            <p:nvPr/>
          </p:nvSpPr>
          <p:spPr bwMode="auto">
            <a:xfrm>
              <a:off x="1576" y="3223"/>
              <a:ext cx="1215" cy="66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Improved </a:t>
              </a:r>
            </a:p>
            <a:p>
              <a:pPr algn="ctr">
                <a:defRPr/>
              </a:pPr>
              <a:r>
                <a:rPr lang="en-GB" sz="1100" b="1" dirty="0"/>
                <a:t>local infrastructure </a:t>
              </a:r>
            </a:p>
            <a:p>
              <a:pPr algn="ctr">
                <a:defRPr/>
              </a:pPr>
              <a:r>
                <a:rPr lang="en-GB" sz="1100" b="1" dirty="0"/>
                <a:t>(transport, energy, </a:t>
              </a:r>
            </a:p>
            <a:p>
              <a:pPr algn="ctr">
                <a:defRPr/>
              </a:pPr>
              <a:r>
                <a:rPr lang="en-GB" sz="1100" b="1" dirty="0"/>
                <a:t>housing,...)</a:t>
              </a:r>
            </a:p>
          </p:txBody>
        </p:sp>
        <p:sp>
          <p:nvSpPr>
            <p:cNvPr id="9" name="Oval 9"/>
            <p:cNvSpPr>
              <a:spLocks noChangeAspect="1" noChangeArrowheads="1"/>
            </p:cNvSpPr>
            <p:nvPr/>
          </p:nvSpPr>
          <p:spPr bwMode="auto">
            <a:xfrm>
              <a:off x="3323" y="1229"/>
              <a:ext cx="1130" cy="611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Improved education</a:t>
              </a:r>
            </a:p>
            <a:p>
              <a:pPr algn="ctr">
                <a:defRPr/>
              </a:pPr>
              <a:r>
                <a:rPr lang="en-GB" sz="1100" b="1" dirty="0"/>
                <a:t>&amp; training</a:t>
              </a:r>
            </a:p>
            <a:p>
              <a:pPr algn="ctr">
                <a:defRPr/>
              </a:pPr>
              <a:r>
                <a:rPr lang="en-GB" sz="1100" b="1" dirty="0"/>
                <a:t>opportunities</a:t>
              </a:r>
              <a:endParaRPr lang="en-GB" sz="1100" b="1" dirty="0">
                <a:latin typeface="Times New Roman" pitchFamily="18" charset="0"/>
              </a:endParaRPr>
            </a:p>
          </p:txBody>
        </p:sp>
        <p:sp>
          <p:nvSpPr>
            <p:cNvPr id="10" name="Oval 9"/>
            <p:cNvSpPr>
              <a:spLocks noChangeAspect="1" noChangeArrowheads="1"/>
            </p:cNvSpPr>
            <p:nvPr/>
          </p:nvSpPr>
          <p:spPr bwMode="auto">
            <a:xfrm>
              <a:off x="3633" y="1791"/>
              <a:ext cx="1097" cy="58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Technology </a:t>
              </a:r>
            </a:p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and innovation</a:t>
              </a:r>
            </a:p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opportunities</a:t>
              </a:r>
            </a:p>
          </p:txBody>
        </p:sp>
        <p:sp>
          <p:nvSpPr>
            <p:cNvPr id="11" name="Oval 9"/>
            <p:cNvSpPr>
              <a:spLocks noChangeAspect="1" noChangeArrowheads="1"/>
            </p:cNvSpPr>
            <p:nvPr/>
          </p:nvSpPr>
          <p:spPr bwMode="auto">
            <a:xfrm>
              <a:off x="4600" y="2047"/>
              <a:ext cx="1093" cy="66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Business opportunities </a:t>
              </a:r>
            </a:p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Attraction of industries</a:t>
              </a:r>
            </a:p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Spin off companies</a:t>
              </a:r>
            </a:p>
          </p:txBody>
        </p:sp>
        <p:sp>
          <p:nvSpPr>
            <p:cNvPr id="12" name="Oval 9"/>
            <p:cNvSpPr>
              <a:spLocks noChangeAspect="1" noChangeArrowheads="1"/>
            </p:cNvSpPr>
            <p:nvPr/>
          </p:nvSpPr>
          <p:spPr bwMode="auto">
            <a:xfrm>
              <a:off x="1158" y="2558"/>
              <a:ext cx="1142" cy="61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Higher tax income</a:t>
              </a:r>
            </a:p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Improvement of </a:t>
              </a:r>
            </a:p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Regional resources</a:t>
              </a:r>
            </a:p>
          </p:txBody>
        </p:sp>
        <p:sp>
          <p:nvSpPr>
            <p:cNvPr id="13" name="Oval 9"/>
            <p:cNvSpPr>
              <a:spLocks noChangeAspect="1" noChangeArrowheads="1"/>
            </p:cNvSpPr>
            <p:nvPr/>
          </p:nvSpPr>
          <p:spPr bwMode="auto">
            <a:xfrm>
              <a:off x="2746" y="3421"/>
              <a:ext cx="1094" cy="62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Jobs and employment,</a:t>
              </a:r>
            </a:p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Local expenditure</a:t>
              </a:r>
            </a:p>
          </p:txBody>
        </p:sp>
        <p:sp>
          <p:nvSpPr>
            <p:cNvPr id="14" name="Oval 9"/>
            <p:cNvSpPr>
              <a:spLocks noChangeAspect="1" noChangeArrowheads="1"/>
            </p:cNvSpPr>
            <p:nvPr/>
          </p:nvSpPr>
          <p:spPr bwMode="auto">
            <a:xfrm>
              <a:off x="1036" y="1945"/>
              <a:ext cx="1093" cy="58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Political visibility </a:t>
              </a:r>
            </a:p>
            <a:p>
              <a:pPr algn="ctr">
                <a:defRPr/>
              </a:pPr>
              <a:r>
                <a:rPr lang="en-GB" sz="1100" b="1" dirty="0"/>
                <a:t>and success</a:t>
              </a:r>
              <a:endParaRPr lang="en-GB" sz="1100" b="1" dirty="0">
                <a:latin typeface="Times New Roman" pitchFamily="18" charset="0"/>
              </a:endParaRPr>
            </a:p>
          </p:txBody>
        </p:sp>
        <p:sp>
          <p:nvSpPr>
            <p:cNvPr id="15" name="Oval 9"/>
            <p:cNvSpPr>
              <a:spLocks noChangeAspect="1" noChangeArrowheads="1"/>
            </p:cNvSpPr>
            <p:nvPr/>
          </p:nvSpPr>
          <p:spPr bwMode="auto">
            <a:xfrm>
              <a:off x="3466" y="2982"/>
              <a:ext cx="1097" cy="58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Improved </a:t>
              </a:r>
            </a:p>
            <a:p>
              <a:pPr algn="ctr">
                <a:defRPr/>
              </a:pPr>
              <a:r>
                <a:rPr lang="en-GB" sz="1100" b="1" dirty="0"/>
                <a:t>environmental aspects</a:t>
              </a:r>
            </a:p>
            <a:p>
              <a:pPr algn="ctr">
                <a:defRPr/>
              </a:pPr>
              <a:r>
                <a:rPr lang="en-GB" sz="1100" b="1" dirty="0">
                  <a:cs typeface="Arial" charset="0"/>
                </a:rPr>
                <a:t>Scientific tourism</a:t>
              </a:r>
            </a:p>
          </p:txBody>
        </p:sp>
        <p:sp>
          <p:nvSpPr>
            <p:cNvPr id="16" name="Oval 18"/>
            <p:cNvSpPr>
              <a:spLocks noChangeAspect="1" noChangeArrowheads="1"/>
            </p:cNvSpPr>
            <p:nvPr/>
          </p:nvSpPr>
          <p:spPr bwMode="auto">
            <a:xfrm>
              <a:off x="4552" y="1433"/>
              <a:ext cx="953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Possible</a:t>
              </a:r>
            </a:p>
            <a:p>
              <a:pPr algn="ctr">
                <a:defRPr/>
              </a:pPr>
              <a:r>
                <a:rPr lang="en-GB" sz="1100" b="1" dirty="0"/>
                <a:t>proprietary use</a:t>
              </a:r>
            </a:p>
          </p:txBody>
        </p:sp>
        <p:sp>
          <p:nvSpPr>
            <p:cNvPr id="17" name="Oval 9"/>
            <p:cNvSpPr>
              <a:spLocks noChangeAspect="1" noChangeArrowheads="1"/>
            </p:cNvSpPr>
            <p:nvPr/>
          </p:nvSpPr>
          <p:spPr bwMode="auto">
            <a:xfrm>
              <a:off x="394" y="1485"/>
              <a:ext cx="1093" cy="58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Attraction </a:t>
              </a:r>
            </a:p>
            <a:p>
              <a:pPr algn="ctr">
                <a:defRPr/>
              </a:pPr>
              <a:r>
                <a:rPr lang="en-GB" sz="1100" b="1" dirty="0"/>
                <a:t>of private funding</a:t>
              </a:r>
            </a:p>
          </p:txBody>
        </p:sp>
        <p:sp>
          <p:nvSpPr>
            <p:cNvPr id="18" name="Oval 18"/>
            <p:cNvSpPr>
              <a:spLocks noChangeAspect="1" noChangeArrowheads="1"/>
            </p:cNvSpPr>
            <p:nvPr/>
          </p:nvSpPr>
          <p:spPr bwMode="auto">
            <a:xfrm>
              <a:off x="4185" y="861"/>
              <a:ext cx="943" cy="549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Construction </a:t>
              </a:r>
            </a:p>
            <a:p>
              <a:pPr algn="ctr">
                <a:defRPr/>
              </a:pPr>
              <a:r>
                <a:rPr lang="en-GB" sz="1100" b="1" dirty="0"/>
                <a:t>and </a:t>
              </a:r>
              <a:r>
                <a:rPr lang="en-GB" sz="1100" b="1" dirty="0" err="1"/>
                <a:t>competitivity</a:t>
              </a:r>
              <a:endParaRPr lang="en-GB" sz="1100" b="1" dirty="0"/>
            </a:p>
            <a:p>
              <a:pPr algn="ctr">
                <a:defRPr/>
              </a:pPr>
              <a:r>
                <a:rPr lang="en-GB" sz="1100" b="1" dirty="0"/>
                <a:t>of ERA</a:t>
              </a:r>
            </a:p>
          </p:txBody>
        </p:sp>
        <p:sp>
          <p:nvSpPr>
            <p:cNvPr id="19" name="Oval 18"/>
            <p:cNvSpPr>
              <a:spLocks noChangeAspect="1" noChangeArrowheads="1"/>
            </p:cNvSpPr>
            <p:nvPr/>
          </p:nvSpPr>
          <p:spPr bwMode="auto">
            <a:xfrm>
              <a:off x="3233" y="546"/>
              <a:ext cx="952" cy="6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More funding </a:t>
              </a:r>
            </a:p>
            <a:p>
              <a:pPr algn="ctr">
                <a:defRPr/>
              </a:pPr>
              <a:r>
                <a:rPr lang="en-GB" sz="1100" b="1" dirty="0"/>
                <a:t>to research</a:t>
              </a:r>
            </a:p>
            <a:p>
              <a:pPr algn="ctr">
                <a:defRPr/>
              </a:pPr>
              <a:r>
                <a:rPr lang="en-GB" sz="1100" b="1" dirty="0"/>
                <a:t>(</a:t>
              </a:r>
              <a:r>
                <a:rPr lang="en-GB" sz="1100" b="1" dirty="0" err="1"/>
                <a:t>structural&amp;industl</a:t>
              </a:r>
              <a:r>
                <a:rPr lang="en-GB" sz="1100" b="1" dirty="0"/>
                <a:t>)</a:t>
              </a:r>
            </a:p>
          </p:txBody>
        </p:sp>
        <p:sp>
          <p:nvSpPr>
            <p:cNvPr id="20" name="Oval 9"/>
            <p:cNvSpPr>
              <a:spLocks noChangeAspect="1" noChangeArrowheads="1"/>
            </p:cNvSpPr>
            <p:nvPr/>
          </p:nvSpPr>
          <p:spPr bwMode="auto">
            <a:xfrm>
              <a:off x="605" y="718"/>
              <a:ext cx="1103" cy="67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Industry-University</a:t>
              </a:r>
            </a:p>
            <a:p>
              <a:pPr algn="ctr">
                <a:defRPr/>
              </a:pPr>
              <a:r>
                <a:rPr lang="en-GB" sz="1100" b="1" dirty="0"/>
                <a:t>collaboration</a:t>
              </a:r>
            </a:p>
            <a:p>
              <a:pPr algn="ctr">
                <a:defRPr/>
              </a:pPr>
              <a:r>
                <a:rPr lang="en-GB" sz="1100" b="1" dirty="0"/>
                <a:t>(by open access)</a:t>
              </a:r>
            </a:p>
          </p:txBody>
        </p:sp>
        <p:sp>
          <p:nvSpPr>
            <p:cNvPr id="21" name="Oval 9"/>
            <p:cNvSpPr>
              <a:spLocks noChangeAspect="1" noChangeArrowheads="1"/>
            </p:cNvSpPr>
            <p:nvPr/>
          </p:nvSpPr>
          <p:spPr bwMode="auto">
            <a:xfrm>
              <a:off x="395" y="3070"/>
              <a:ext cx="1218" cy="58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Brain exchange</a:t>
              </a:r>
            </a:p>
            <a:p>
              <a:pPr algn="ctr">
                <a:defRPr/>
              </a:pPr>
              <a:r>
                <a:rPr lang="en-GB" sz="1100" b="1" dirty="0"/>
                <a:t>Instead of </a:t>
              </a:r>
            </a:p>
            <a:p>
              <a:pPr algn="ctr">
                <a:defRPr/>
              </a:pPr>
              <a:r>
                <a:rPr lang="en-GB" sz="1100" b="1" dirty="0"/>
                <a:t>brain drain</a:t>
              </a:r>
            </a:p>
          </p:txBody>
        </p:sp>
        <p:sp>
          <p:nvSpPr>
            <p:cNvPr id="22" name="Oval 9"/>
            <p:cNvSpPr>
              <a:spLocks noChangeAspect="1" noChangeArrowheads="1"/>
            </p:cNvSpPr>
            <p:nvPr/>
          </p:nvSpPr>
          <p:spPr bwMode="auto">
            <a:xfrm>
              <a:off x="116" y="2303"/>
              <a:ext cx="1093" cy="58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GB" sz="1100" b="1" dirty="0"/>
                <a:t>Attraction of </a:t>
              </a:r>
            </a:p>
            <a:p>
              <a:pPr algn="ctr">
                <a:defRPr/>
              </a:pPr>
              <a:r>
                <a:rPr lang="en-GB" sz="1100" b="1" dirty="0"/>
                <a:t>students to Science</a:t>
              </a:r>
            </a:p>
          </p:txBody>
        </p:sp>
      </p:grpSp>
      <p:sp>
        <p:nvSpPr>
          <p:cNvPr id="38" name="Oval 9"/>
          <p:cNvSpPr>
            <a:spLocks noChangeAspect="1" noChangeArrowheads="1"/>
          </p:cNvSpPr>
          <p:nvPr/>
        </p:nvSpPr>
        <p:spPr bwMode="auto">
          <a:xfrm>
            <a:off x="5643563" y="3645024"/>
            <a:ext cx="1735137" cy="785813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sz="1100" b="1" dirty="0">
                <a:cs typeface="Arial" charset="0"/>
              </a:rPr>
              <a:t>High quality public </a:t>
            </a:r>
          </a:p>
          <a:p>
            <a:pPr algn="ctr">
              <a:defRPr/>
            </a:pPr>
            <a:r>
              <a:rPr lang="en-GB" sz="1100" b="1" dirty="0">
                <a:cs typeface="Arial" charset="0"/>
              </a:rPr>
              <a:t>Procurement</a:t>
            </a:r>
          </a:p>
        </p:txBody>
      </p:sp>
      <p:sp>
        <p:nvSpPr>
          <p:cNvPr id="40" name="Oval 18"/>
          <p:cNvSpPr>
            <a:spLocks noChangeAspect="1" noChangeArrowheads="1"/>
          </p:cNvSpPr>
          <p:nvPr/>
        </p:nvSpPr>
        <p:spPr bwMode="auto">
          <a:xfrm>
            <a:off x="7121525" y="4500563"/>
            <a:ext cx="1593850" cy="954087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sz="1100" b="1" dirty="0"/>
              <a:t>Higher staff mobility</a:t>
            </a:r>
          </a:p>
          <a:p>
            <a:pPr algn="ctr">
              <a:defRPr/>
            </a:pPr>
            <a:r>
              <a:rPr lang="en-GB" sz="1100" b="1" dirty="0"/>
              <a:t>with industry</a:t>
            </a:r>
          </a:p>
        </p:txBody>
      </p:sp>
      <p:sp>
        <p:nvSpPr>
          <p:cNvPr id="39" name="Segnaposto piè di pagina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RAMIRI2 Amsterdam 2011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27575"/>
            <a:ext cx="9144000" cy="1200412"/>
            <a:chOff x="0" y="-15"/>
            <a:chExt cx="5760" cy="653"/>
          </a:xfrm>
        </p:grpSpPr>
        <p:sp>
          <p:nvSpPr>
            <p:cNvPr id="10266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576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67" name="Text Box 38"/>
            <p:cNvSpPr txBox="1">
              <a:spLocks noChangeArrowheads="1"/>
            </p:cNvSpPr>
            <p:nvPr/>
          </p:nvSpPr>
          <p:spPr bwMode="auto">
            <a:xfrm>
              <a:off x="0" y="-15"/>
              <a:ext cx="5760" cy="6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3600" dirty="0" smtClean="0">
                  <a:solidFill>
                    <a:schemeClr val="bg1"/>
                  </a:solidFill>
                </a:rPr>
                <a:t>....with different motivations </a:t>
              </a:r>
              <a:endParaRPr lang="en-GB" dirty="0" smtClean="0">
                <a:solidFill>
                  <a:schemeClr val="bg1"/>
                </a:solidFill>
              </a:endParaRPr>
            </a:p>
            <a:p>
              <a:pPr algn="ctr" eaLnBrk="0" hangingPunct="0">
                <a:spcBef>
                  <a:spcPct val="50000"/>
                </a:spcBef>
              </a:pPr>
              <a:r>
                <a:rPr lang="en-GB" sz="2400" dirty="0" smtClean="0">
                  <a:solidFill>
                    <a:schemeClr val="bg1"/>
                  </a:solidFill>
                </a:rPr>
                <a:t>(anthropology of the stakeholders)</a:t>
              </a:r>
              <a:endParaRPr lang="en-GB" sz="2400" dirty="0">
                <a:latin typeface="Times New Roman"/>
              </a:endParaRPr>
            </a:p>
          </p:txBody>
        </p:sp>
      </p:grpSp>
      <p:sp>
        <p:nvSpPr>
          <p:cNvPr id="10245" name="Oval 9"/>
          <p:cNvSpPr>
            <a:spLocks noChangeAspect="1" noChangeArrowheads="1"/>
          </p:cNvSpPr>
          <p:nvPr/>
        </p:nvSpPr>
        <p:spPr bwMode="auto">
          <a:xfrm>
            <a:off x="2693988" y="3214688"/>
            <a:ext cx="1735137" cy="928687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/>
              <a:t>Improved  public </a:t>
            </a:r>
          </a:p>
          <a:p>
            <a:pPr algn="ctr" eaLnBrk="0" hangingPunct="0"/>
            <a:r>
              <a:rPr lang="en-GB" sz="1400"/>
              <a:t>research</a:t>
            </a:r>
          </a:p>
          <a:p>
            <a:pPr algn="ctr" eaLnBrk="0" hangingPunct="0"/>
            <a:r>
              <a:rPr lang="en-GB" sz="1400"/>
              <a:t>expenditure</a:t>
            </a:r>
            <a:endParaRPr lang="en-GB" sz="1400">
              <a:latin typeface="Times New Roman"/>
            </a:endParaRPr>
          </a:p>
        </p:txBody>
      </p:sp>
      <p:sp>
        <p:nvSpPr>
          <p:cNvPr id="10246" name="Oval 9"/>
          <p:cNvSpPr>
            <a:spLocks noChangeAspect="1" noChangeArrowheads="1"/>
          </p:cNvSpPr>
          <p:nvPr/>
        </p:nvSpPr>
        <p:spPr bwMode="auto">
          <a:xfrm>
            <a:off x="4786313" y="3220392"/>
            <a:ext cx="1785937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/>
              <a:t>Improved </a:t>
            </a:r>
          </a:p>
          <a:p>
            <a:pPr algn="ctr" eaLnBrk="0" hangingPunct="0"/>
            <a:r>
              <a:rPr lang="en-GB" sz="1400" dirty="0"/>
              <a:t>local infrastructure </a:t>
            </a:r>
          </a:p>
          <a:p>
            <a:pPr algn="ctr" eaLnBrk="0" hangingPunct="0"/>
            <a:r>
              <a:rPr lang="en-GB" sz="1400" dirty="0"/>
              <a:t>(transport, energy, </a:t>
            </a:r>
          </a:p>
          <a:p>
            <a:pPr algn="ctr" eaLnBrk="0" hangingPunct="0"/>
            <a:r>
              <a:rPr lang="en-GB" sz="1400" dirty="0"/>
              <a:t>housing,...)</a:t>
            </a:r>
          </a:p>
        </p:txBody>
      </p:sp>
      <p:sp>
        <p:nvSpPr>
          <p:cNvPr id="10247" name="Oval 9"/>
          <p:cNvSpPr>
            <a:spLocks noChangeAspect="1" noChangeArrowheads="1"/>
          </p:cNvSpPr>
          <p:nvPr/>
        </p:nvSpPr>
        <p:spPr bwMode="auto">
          <a:xfrm>
            <a:off x="407988" y="3284984"/>
            <a:ext cx="1735137" cy="864096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err="1"/>
              <a:t>education&amp;training</a:t>
            </a:r>
            <a:endParaRPr lang="en-GB" sz="1400" dirty="0"/>
          </a:p>
          <a:p>
            <a:pPr algn="ctr" eaLnBrk="0" hangingPunct="0"/>
            <a:r>
              <a:rPr lang="en-GB" sz="1400" dirty="0"/>
              <a:t>opportunities</a:t>
            </a:r>
            <a:endParaRPr lang="en-GB" sz="1400" dirty="0">
              <a:latin typeface="Times New Roman"/>
            </a:endParaRPr>
          </a:p>
        </p:txBody>
      </p:sp>
      <p:sp>
        <p:nvSpPr>
          <p:cNvPr id="10248" name="Oval 9"/>
          <p:cNvSpPr>
            <a:spLocks noChangeAspect="1" noChangeArrowheads="1"/>
          </p:cNvSpPr>
          <p:nvPr/>
        </p:nvSpPr>
        <p:spPr bwMode="auto">
          <a:xfrm>
            <a:off x="7051675" y="2214563"/>
            <a:ext cx="1735138" cy="928687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/>
              <a:t>Technology </a:t>
            </a:r>
          </a:p>
          <a:p>
            <a:pPr algn="ctr" eaLnBrk="0" hangingPunct="0"/>
            <a:r>
              <a:rPr lang="en-GB" sz="1400">
                <a:cs typeface="Arial" charset="0"/>
              </a:rPr>
              <a:t>and innovation </a:t>
            </a:r>
          </a:p>
          <a:p>
            <a:pPr algn="ctr" eaLnBrk="0" hangingPunct="0"/>
            <a:r>
              <a:rPr lang="en-GB" sz="1400">
                <a:cs typeface="Arial" charset="0"/>
              </a:rPr>
              <a:t>opportunities</a:t>
            </a:r>
          </a:p>
        </p:txBody>
      </p:sp>
      <p:sp>
        <p:nvSpPr>
          <p:cNvPr id="10249" name="Oval 9"/>
          <p:cNvSpPr>
            <a:spLocks noChangeAspect="1" noChangeArrowheads="1"/>
          </p:cNvSpPr>
          <p:nvPr/>
        </p:nvSpPr>
        <p:spPr bwMode="auto">
          <a:xfrm>
            <a:off x="7051675" y="3143250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/>
              <a:t>Business</a:t>
            </a:r>
          </a:p>
          <a:p>
            <a:pPr algn="ctr" eaLnBrk="0" hangingPunct="0"/>
            <a:r>
              <a:rPr lang="en-GB" sz="1400" dirty="0"/>
              <a:t>procurement </a:t>
            </a:r>
          </a:p>
          <a:p>
            <a:pPr algn="ctr" eaLnBrk="0" hangingPunct="0"/>
            <a:r>
              <a:rPr lang="en-GB" sz="1400" dirty="0"/>
              <a:t>opportunities</a:t>
            </a:r>
            <a:endParaRPr lang="en-GB" sz="1400" dirty="0">
              <a:latin typeface="Times New Roman"/>
            </a:endParaRPr>
          </a:p>
        </p:txBody>
      </p:sp>
      <p:sp>
        <p:nvSpPr>
          <p:cNvPr id="10250" name="Oval 9"/>
          <p:cNvSpPr>
            <a:spLocks noChangeAspect="1" noChangeArrowheads="1"/>
          </p:cNvSpPr>
          <p:nvPr/>
        </p:nvSpPr>
        <p:spPr bwMode="auto">
          <a:xfrm>
            <a:off x="2692846" y="5092601"/>
            <a:ext cx="1735138" cy="928687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>
                <a:cs typeface="Arial" charset="0"/>
              </a:rPr>
              <a:t>Higher tax income</a:t>
            </a:r>
          </a:p>
          <a:p>
            <a:pPr algn="ctr" eaLnBrk="0" hangingPunct="0"/>
            <a:r>
              <a:rPr lang="en-GB" sz="1400" dirty="0">
                <a:cs typeface="Arial" charset="0"/>
              </a:rPr>
              <a:t>&amp; attraction of</a:t>
            </a:r>
          </a:p>
          <a:p>
            <a:pPr algn="ctr" eaLnBrk="0" hangingPunct="0"/>
            <a:r>
              <a:rPr lang="en-GB" sz="1400" dirty="0">
                <a:cs typeface="Arial" charset="0"/>
              </a:rPr>
              <a:t>Private funding</a:t>
            </a:r>
          </a:p>
        </p:txBody>
      </p:sp>
      <p:sp>
        <p:nvSpPr>
          <p:cNvPr id="10251" name="Oval 9"/>
          <p:cNvSpPr>
            <a:spLocks noChangeAspect="1" noChangeArrowheads="1"/>
          </p:cNvSpPr>
          <p:nvPr/>
        </p:nvSpPr>
        <p:spPr bwMode="auto">
          <a:xfrm>
            <a:off x="4837113" y="4156497"/>
            <a:ext cx="1735137" cy="928687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err="1"/>
              <a:t>Jobs&amp;employment</a:t>
            </a:r>
            <a:endParaRPr lang="en-GB" sz="1400" dirty="0"/>
          </a:p>
          <a:p>
            <a:pPr algn="ctr" eaLnBrk="0" hangingPunct="0"/>
            <a:r>
              <a:rPr lang="en-GB" sz="1400" dirty="0">
                <a:cs typeface="Arial" charset="0"/>
              </a:rPr>
              <a:t>+local expenditure</a:t>
            </a:r>
          </a:p>
        </p:txBody>
      </p:sp>
      <p:sp>
        <p:nvSpPr>
          <p:cNvPr id="10252" name="Oval 9"/>
          <p:cNvSpPr>
            <a:spLocks noChangeAspect="1" noChangeArrowheads="1"/>
          </p:cNvSpPr>
          <p:nvPr/>
        </p:nvSpPr>
        <p:spPr bwMode="auto">
          <a:xfrm>
            <a:off x="2622550" y="4155926"/>
            <a:ext cx="1735138" cy="916136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/>
              <a:t>Political visibility </a:t>
            </a:r>
          </a:p>
          <a:p>
            <a:pPr algn="ctr" eaLnBrk="0" hangingPunct="0"/>
            <a:r>
              <a:rPr lang="en-GB" sz="1400"/>
              <a:t>and success</a:t>
            </a:r>
            <a:endParaRPr lang="en-GB" sz="1400">
              <a:latin typeface="Times New Roman"/>
            </a:endParaRPr>
          </a:p>
        </p:txBody>
      </p:sp>
      <p:sp>
        <p:nvSpPr>
          <p:cNvPr id="10253" name="Oval 9"/>
          <p:cNvSpPr>
            <a:spLocks noChangeAspect="1" noChangeArrowheads="1"/>
          </p:cNvSpPr>
          <p:nvPr/>
        </p:nvSpPr>
        <p:spPr bwMode="auto">
          <a:xfrm>
            <a:off x="4837113" y="5092600"/>
            <a:ext cx="1735137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/>
              <a:t>Improved </a:t>
            </a:r>
          </a:p>
          <a:p>
            <a:pPr algn="ctr" eaLnBrk="0" hangingPunct="0"/>
            <a:r>
              <a:rPr lang="en-GB" sz="1400"/>
              <a:t>environmental </a:t>
            </a:r>
          </a:p>
          <a:p>
            <a:pPr algn="ctr" eaLnBrk="0" hangingPunct="0"/>
            <a:r>
              <a:rPr lang="en-GB" sz="1400"/>
              <a:t>aspects</a:t>
            </a:r>
            <a:endParaRPr lang="en-GB" sz="1400">
              <a:latin typeface="Times New Roman"/>
            </a:endParaRPr>
          </a:p>
        </p:txBody>
      </p:sp>
      <p:sp>
        <p:nvSpPr>
          <p:cNvPr id="10254" name="Oval 18"/>
          <p:cNvSpPr>
            <a:spLocks noChangeAspect="1" noChangeArrowheads="1"/>
          </p:cNvSpPr>
          <p:nvPr/>
        </p:nvSpPr>
        <p:spPr bwMode="auto">
          <a:xfrm>
            <a:off x="7197725" y="4146401"/>
            <a:ext cx="1517650" cy="8667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/>
              <a:t>Possible </a:t>
            </a:r>
          </a:p>
          <a:p>
            <a:pPr algn="ctr" eaLnBrk="0" hangingPunct="0"/>
            <a:r>
              <a:rPr lang="en-GB" sz="1400" dirty="0"/>
              <a:t>Proprietary</a:t>
            </a:r>
          </a:p>
          <a:p>
            <a:pPr algn="ctr" eaLnBrk="0" hangingPunct="0"/>
            <a:r>
              <a:rPr lang="en-GB" sz="1400" dirty="0"/>
              <a:t>use</a:t>
            </a:r>
          </a:p>
        </p:txBody>
      </p:sp>
      <p:sp>
        <p:nvSpPr>
          <p:cNvPr id="10255" name="Oval 18"/>
          <p:cNvSpPr>
            <a:spLocks noChangeAspect="1" noChangeArrowheads="1"/>
          </p:cNvSpPr>
          <p:nvPr/>
        </p:nvSpPr>
        <p:spPr bwMode="auto">
          <a:xfrm>
            <a:off x="428625" y="2346201"/>
            <a:ext cx="1714500" cy="938783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/>
              <a:t>New science</a:t>
            </a:r>
          </a:p>
          <a:p>
            <a:pPr algn="ctr" eaLnBrk="0" hangingPunct="0"/>
            <a:r>
              <a:rPr lang="en-GB" sz="1400" dirty="0"/>
              <a:t>opportunities</a:t>
            </a:r>
          </a:p>
        </p:txBody>
      </p:sp>
      <p:sp>
        <p:nvSpPr>
          <p:cNvPr id="10256" name="Oval 18"/>
          <p:cNvSpPr>
            <a:spLocks noChangeAspect="1" noChangeArrowheads="1"/>
          </p:cNvSpPr>
          <p:nvPr/>
        </p:nvSpPr>
        <p:spPr bwMode="auto">
          <a:xfrm>
            <a:off x="4840288" y="2346201"/>
            <a:ext cx="1589087" cy="8667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/>
              <a:t>Attraction of</a:t>
            </a:r>
          </a:p>
          <a:p>
            <a:pPr algn="ctr" eaLnBrk="0" hangingPunct="0"/>
            <a:r>
              <a:rPr lang="en-GB" sz="1400" dirty="0"/>
              <a:t> industries&amp;</a:t>
            </a:r>
          </a:p>
          <a:p>
            <a:pPr algn="ctr" eaLnBrk="0" hangingPunct="0"/>
            <a:r>
              <a:rPr lang="en-GB" sz="1400" dirty="0"/>
              <a:t>private funding</a:t>
            </a:r>
          </a:p>
        </p:txBody>
      </p:sp>
      <p:sp>
        <p:nvSpPr>
          <p:cNvPr id="10257" name="Oval 6"/>
          <p:cNvSpPr>
            <a:spLocks noChangeAspect="1" noChangeArrowheads="1"/>
          </p:cNvSpPr>
          <p:nvPr/>
        </p:nvSpPr>
        <p:spPr bwMode="auto">
          <a:xfrm>
            <a:off x="2786063" y="1199976"/>
            <a:ext cx="1517650" cy="100488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Political </a:t>
            </a:r>
          </a:p>
          <a:p>
            <a:pPr algn="ctr" eaLnBrk="0" hangingPunct="0"/>
            <a:r>
              <a:rPr lang="en-GB" dirty="0" smtClean="0"/>
              <a:t>environment</a:t>
            </a:r>
            <a:endParaRPr lang="en-GB" dirty="0">
              <a:latin typeface="Times New Roman"/>
            </a:endParaRPr>
          </a:p>
        </p:txBody>
      </p:sp>
      <p:sp>
        <p:nvSpPr>
          <p:cNvPr id="10258" name="Oval 6"/>
          <p:cNvSpPr>
            <a:spLocks noChangeAspect="1" noChangeArrowheads="1"/>
          </p:cNvSpPr>
          <p:nvPr/>
        </p:nvSpPr>
        <p:spPr bwMode="auto">
          <a:xfrm>
            <a:off x="4911725" y="1199977"/>
            <a:ext cx="1517650" cy="100488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Regional </a:t>
            </a:r>
          </a:p>
          <a:p>
            <a:pPr algn="ctr" eaLnBrk="0" hangingPunct="0"/>
            <a:r>
              <a:rPr lang="en-GB" dirty="0" smtClean="0"/>
              <a:t>environment</a:t>
            </a:r>
            <a:endParaRPr lang="en-GB" dirty="0">
              <a:latin typeface="Times New Roman"/>
            </a:endParaRPr>
          </a:p>
        </p:txBody>
      </p:sp>
      <p:sp>
        <p:nvSpPr>
          <p:cNvPr id="10259" name="Oval 6"/>
          <p:cNvSpPr>
            <a:spLocks noChangeAspect="1" noChangeArrowheads="1"/>
          </p:cNvSpPr>
          <p:nvPr/>
        </p:nvSpPr>
        <p:spPr bwMode="auto">
          <a:xfrm>
            <a:off x="554038" y="1199976"/>
            <a:ext cx="1517650" cy="100488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>
                <a:cs typeface="Arial" charset="0"/>
              </a:rPr>
              <a:t>Science</a:t>
            </a:r>
          </a:p>
          <a:p>
            <a:pPr algn="ctr" eaLnBrk="0" hangingPunct="0"/>
            <a:r>
              <a:rPr lang="en-GB" dirty="0" smtClean="0"/>
              <a:t>community</a:t>
            </a:r>
            <a:endParaRPr lang="en-GB" dirty="0">
              <a:cs typeface="Arial" charset="0"/>
            </a:endParaRPr>
          </a:p>
        </p:txBody>
      </p:sp>
      <p:sp>
        <p:nvSpPr>
          <p:cNvPr id="10260" name="Oval 9"/>
          <p:cNvSpPr>
            <a:spLocks noChangeAspect="1" noChangeArrowheads="1"/>
          </p:cNvSpPr>
          <p:nvPr/>
        </p:nvSpPr>
        <p:spPr bwMode="auto">
          <a:xfrm>
            <a:off x="2765425" y="2286000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>
                <a:cs typeface="Arial" charset="0"/>
              </a:rPr>
              <a:t>Construction of</a:t>
            </a:r>
          </a:p>
          <a:p>
            <a:pPr algn="ctr" eaLnBrk="0" hangingPunct="0"/>
            <a:r>
              <a:rPr lang="en-GB" sz="1400" dirty="0">
                <a:cs typeface="Arial" charset="0"/>
              </a:rPr>
              <a:t>ERA</a:t>
            </a:r>
          </a:p>
        </p:txBody>
      </p:sp>
      <p:sp>
        <p:nvSpPr>
          <p:cNvPr id="10261" name="Oval 9"/>
          <p:cNvSpPr>
            <a:spLocks noChangeAspect="1" noChangeArrowheads="1"/>
          </p:cNvSpPr>
          <p:nvPr/>
        </p:nvSpPr>
        <p:spPr bwMode="auto">
          <a:xfrm>
            <a:off x="407988" y="4155926"/>
            <a:ext cx="1735137" cy="857250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>
                <a:cs typeface="Arial" charset="0"/>
              </a:rPr>
              <a:t>Construction of</a:t>
            </a:r>
          </a:p>
          <a:p>
            <a:pPr algn="ctr" eaLnBrk="0" hangingPunct="0"/>
            <a:r>
              <a:rPr lang="en-GB" sz="1400" dirty="0">
                <a:cs typeface="Arial" charset="0"/>
              </a:rPr>
              <a:t>ERA</a:t>
            </a:r>
          </a:p>
        </p:txBody>
      </p:sp>
      <p:sp>
        <p:nvSpPr>
          <p:cNvPr id="24" name="Freccia a destra 23"/>
          <p:cNvSpPr/>
          <p:nvPr/>
        </p:nvSpPr>
        <p:spPr>
          <a:xfrm>
            <a:off x="1428750" y="6093296"/>
            <a:ext cx="657225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 err="1"/>
              <a:t>Increasing</a:t>
            </a:r>
            <a:r>
              <a:rPr lang="it-IT" dirty="0"/>
              <a:t> </a:t>
            </a:r>
            <a:r>
              <a:rPr lang="it-IT" dirty="0" err="1"/>
              <a:t>economic</a:t>
            </a:r>
            <a:r>
              <a:rPr lang="it-IT" dirty="0"/>
              <a:t> </a:t>
            </a:r>
            <a:r>
              <a:rPr lang="it-IT" dirty="0" err="1"/>
              <a:t>motivation</a:t>
            </a:r>
            <a:endParaRPr lang="it-IT" dirty="0"/>
          </a:p>
        </p:txBody>
      </p:sp>
      <p:sp>
        <p:nvSpPr>
          <p:cNvPr id="10263" name="Oval 9"/>
          <p:cNvSpPr>
            <a:spLocks noChangeAspect="1" noChangeArrowheads="1"/>
          </p:cNvSpPr>
          <p:nvPr/>
        </p:nvSpPr>
        <p:spPr bwMode="auto">
          <a:xfrm>
            <a:off x="7051675" y="5020593"/>
            <a:ext cx="1735138" cy="928687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200"/>
              <a:t>Industry-research</a:t>
            </a:r>
          </a:p>
          <a:p>
            <a:pPr algn="ctr" eaLnBrk="0" hangingPunct="0"/>
            <a:r>
              <a:rPr lang="en-GB" sz="1200"/>
              <a:t>collaboration</a:t>
            </a:r>
          </a:p>
          <a:p>
            <a:pPr algn="ctr" eaLnBrk="0" hangingPunct="0"/>
            <a:r>
              <a:rPr lang="en-GB" sz="1200"/>
              <a:t>(through open access)</a:t>
            </a:r>
          </a:p>
        </p:txBody>
      </p:sp>
      <p:sp>
        <p:nvSpPr>
          <p:cNvPr id="10264" name="Oval 18"/>
          <p:cNvSpPr>
            <a:spLocks noChangeAspect="1" noChangeArrowheads="1"/>
          </p:cNvSpPr>
          <p:nvPr/>
        </p:nvSpPr>
        <p:spPr bwMode="auto">
          <a:xfrm>
            <a:off x="428625" y="5020592"/>
            <a:ext cx="1714500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/>
              <a:t>More funding </a:t>
            </a:r>
          </a:p>
          <a:p>
            <a:pPr algn="ctr" eaLnBrk="0" hangingPunct="0"/>
            <a:r>
              <a:rPr lang="en-GB" sz="1400" dirty="0"/>
              <a:t>to research</a:t>
            </a:r>
          </a:p>
          <a:p>
            <a:pPr algn="ctr" eaLnBrk="0" hangingPunct="0"/>
            <a:r>
              <a:rPr lang="en-GB" sz="1400" dirty="0"/>
              <a:t>&amp; industry support</a:t>
            </a:r>
          </a:p>
        </p:txBody>
      </p:sp>
      <p:sp>
        <p:nvSpPr>
          <p:cNvPr id="10265" name="Oval 6"/>
          <p:cNvSpPr>
            <a:spLocks noChangeAspect="1" noChangeArrowheads="1"/>
          </p:cNvSpPr>
          <p:nvPr/>
        </p:nvSpPr>
        <p:spPr bwMode="auto">
          <a:xfrm>
            <a:off x="7143750" y="1143000"/>
            <a:ext cx="1500188" cy="1004888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>
                <a:cs typeface="Arial" charset="0"/>
              </a:rPr>
              <a:t>Industrial</a:t>
            </a:r>
          </a:p>
          <a:p>
            <a:pPr algn="ctr" eaLnBrk="0" hangingPunct="0"/>
            <a:r>
              <a:rPr lang="en-GB" dirty="0" smtClean="0"/>
              <a:t>environment</a:t>
            </a:r>
            <a:endParaRPr lang="en-GB" dirty="0">
              <a:cs typeface="Arial" charset="0"/>
            </a:endParaRPr>
          </a:p>
        </p:txBody>
      </p:sp>
      <p:sp>
        <p:nvSpPr>
          <p:cNvPr id="27" name="Segnaposto piè di pagina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RAMIRI2 Amsterdam 2011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3" name="Oval 6"/>
          <p:cNvSpPr>
            <a:spLocks noChangeAspect="1" noChangeArrowheads="1"/>
          </p:cNvSpPr>
          <p:nvPr/>
        </p:nvSpPr>
        <p:spPr bwMode="auto">
          <a:xfrm>
            <a:off x="3635896" y="2773512"/>
            <a:ext cx="1800200" cy="1159544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>
                <a:cs typeface="Arial" charset="0"/>
              </a:rPr>
              <a:t>Science</a:t>
            </a:r>
          </a:p>
          <a:p>
            <a:pPr algn="ctr" eaLnBrk="0" hangingPunct="0"/>
            <a:r>
              <a:rPr lang="en-GB" dirty="0" smtClean="0"/>
              <a:t>“community”?</a:t>
            </a:r>
            <a:endParaRPr lang="en-GB" dirty="0">
              <a:cs typeface="Arial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619672" y="116632"/>
            <a:ext cx="75200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 smtClean="0"/>
              <a:t>The </a:t>
            </a:r>
            <a:r>
              <a:rPr lang="it-IT" sz="3600" b="1" dirty="0" err="1" smtClean="0"/>
              <a:t>picture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is</a:t>
            </a:r>
            <a:r>
              <a:rPr lang="it-IT" sz="3600" b="1" dirty="0" smtClean="0"/>
              <a:t> a bit more </a:t>
            </a:r>
            <a:r>
              <a:rPr lang="it-IT" sz="3600" b="1" dirty="0" err="1" smtClean="0"/>
              <a:t>complex</a:t>
            </a:r>
            <a:endParaRPr lang="it-IT" sz="3600" b="1" dirty="0" smtClean="0"/>
          </a:p>
          <a:p>
            <a:pPr algn="ctr"/>
            <a:r>
              <a:rPr lang="it-IT" sz="2400" b="1" dirty="0" smtClean="0"/>
              <a:t>The “</a:t>
            </a:r>
            <a:r>
              <a:rPr lang="it-IT" sz="2400" b="1" dirty="0" err="1" smtClean="0"/>
              <a:t>academia</a:t>
            </a:r>
            <a:r>
              <a:rPr lang="it-IT" sz="2400" b="1" dirty="0" smtClean="0"/>
              <a:t>”</a:t>
            </a:r>
            <a:endParaRPr lang="it-IT" sz="2400" b="1" dirty="0"/>
          </a:p>
        </p:txBody>
      </p:sp>
      <p:sp>
        <p:nvSpPr>
          <p:cNvPr id="5" name="Oval 9"/>
          <p:cNvSpPr>
            <a:spLocks noChangeAspect="1" noChangeArrowheads="1"/>
          </p:cNvSpPr>
          <p:nvPr/>
        </p:nvSpPr>
        <p:spPr bwMode="auto">
          <a:xfrm>
            <a:off x="6221238" y="2852936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The friend of the</a:t>
            </a:r>
          </a:p>
          <a:p>
            <a:pPr algn="ctr" eaLnBrk="0" hangingPunct="0"/>
            <a:r>
              <a:rPr lang="en-GB" sz="1400" dirty="0" smtClean="0">
                <a:cs typeface="Arial" charset="0"/>
              </a:rPr>
              <a:t> local politician </a:t>
            </a:r>
            <a:endParaRPr lang="en-GB" sz="1400" dirty="0">
              <a:cs typeface="Arial" charset="0"/>
            </a:endParaRPr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2627784" y="1628800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What is in it for me?</a:t>
            </a:r>
          </a:p>
          <a:p>
            <a:pPr algn="ctr" eaLnBrk="0" hangingPunct="0"/>
            <a:r>
              <a:rPr lang="en-GB" sz="1400" dirty="0" smtClean="0"/>
              <a:t>Taking away from me?</a:t>
            </a:r>
            <a:endParaRPr lang="en-GB" sz="1400" dirty="0">
              <a:cs typeface="Arial" charset="0"/>
            </a:endParaRPr>
          </a:p>
        </p:txBody>
      </p:sp>
      <p:sp>
        <p:nvSpPr>
          <p:cNvPr id="7" name="Oval 9"/>
          <p:cNvSpPr>
            <a:spLocks noChangeAspect="1" noChangeArrowheads="1"/>
          </p:cNvSpPr>
          <p:nvPr/>
        </p:nvSpPr>
        <p:spPr bwMode="auto">
          <a:xfrm>
            <a:off x="5285134" y="4660552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Majority: don’t ask</a:t>
            </a:r>
          </a:p>
          <a:p>
            <a:pPr algn="ctr" eaLnBrk="0" hangingPunct="0"/>
            <a:r>
              <a:rPr lang="en-GB" sz="1400" dirty="0" smtClean="0"/>
              <a:t>Don’t say</a:t>
            </a:r>
            <a:endParaRPr lang="en-GB" sz="1400" dirty="0">
              <a:cs typeface="Arial" charset="0"/>
            </a:endParaRPr>
          </a:p>
        </p:txBody>
      </p:sp>
      <p:sp>
        <p:nvSpPr>
          <p:cNvPr id="8" name="Oval 9"/>
          <p:cNvSpPr>
            <a:spLocks noChangeAspect="1" noChangeArrowheads="1"/>
          </p:cNvSpPr>
          <p:nvPr/>
        </p:nvSpPr>
        <p:spPr bwMode="auto">
          <a:xfrm>
            <a:off x="2044774" y="4221088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Typical researcher</a:t>
            </a:r>
          </a:p>
          <a:p>
            <a:pPr algn="ctr" eaLnBrk="0" hangingPunct="0"/>
            <a:r>
              <a:rPr lang="en-GB" sz="1400" dirty="0" smtClean="0"/>
              <a:t>= m</a:t>
            </a:r>
            <a:r>
              <a:rPr lang="en-GB" sz="1400" dirty="0" smtClean="0">
                <a:cs typeface="Arial" charset="0"/>
              </a:rPr>
              <a:t>ost conservative</a:t>
            </a:r>
          </a:p>
          <a:p>
            <a:pPr algn="ctr" eaLnBrk="0" hangingPunct="0"/>
            <a:r>
              <a:rPr lang="en-GB" sz="1400" dirty="0" smtClean="0"/>
              <a:t>“animal”</a:t>
            </a:r>
            <a:endParaRPr lang="en-GB" sz="1400" dirty="0">
              <a:cs typeface="Arial" charset="0"/>
            </a:endParaRPr>
          </a:p>
        </p:txBody>
      </p:sp>
      <p:sp>
        <p:nvSpPr>
          <p:cNvPr id="9" name="Oval 9"/>
          <p:cNvSpPr>
            <a:spLocks noChangeAspect="1" noChangeArrowheads="1"/>
          </p:cNvSpPr>
          <p:nvPr/>
        </p:nvSpPr>
        <p:spPr bwMode="auto">
          <a:xfrm>
            <a:off x="1324694" y="2284288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Very fragmented</a:t>
            </a:r>
          </a:p>
          <a:p>
            <a:pPr algn="ctr" eaLnBrk="0" hangingPunct="0"/>
            <a:r>
              <a:rPr lang="en-GB" sz="1400" dirty="0" smtClean="0"/>
              <a:t>Mono or multi</a:t>
            </a:r>
            <a:endParaRPr lang="en-GB" sz="1400" dirty="0">
              <a:cs typeface="Arial" charset="0"/>
            </a:endParaRPr>
          </a:p>
        </p:txBody>
      </p:sp>
      <p:sp>
        <p:nvSpPr>
          <p:cNvPr id="10" name="Oval 9"/>
          <p:cNvSpPr>
            <a:spLocks noChangeAspect="1" noChangeArrowheads="1"/>
          </p:cNvSpPr>
          <p:nvPr/>
        </p:nvSpPr>
        <p:spPr bwMode="auto">
          <a:xfrm>
            <a:off x="3527425" y="4797152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Different institutions</a:t>
            </a:r>
          </a:p>
          <a:p>
            <a:pPr algn="ctr" eaLnBrk="0" hangingPunct="0"/>
            <a:r>
              <a:rPr lang="en-GB" sz="1400" dirty="0" smtClean="0"/>
              <a:t>Uni. Acad. </a:t>
            </a:r>
            <a:r>
              <a:rPr lang="en-GB" sz="1400" dirty="0" smtClean="0">
                <a:cs typeface="Arial" charset="0"/>
              </a:rPr>
              <a:t>Res. </a:t>
            </a:r>
            <a:r>
              <a:rPr lang="en-GB" sz="1400" dirty="0" err="1" smtClean="0">
                <a:cs typeface="Arial" charset="0"/>
              </a:rPr>
              <a:t>Ctre</a:t>
            </a:r>
            <a:endParaRPr lang="en-GB" sz="1400" dirty="0" smtClean="0">
              <a:cs typeface="Arial" charset="0"/>
            </a:endParaRPr>
          </a:p>
          <a:p>
            <a:pPr algn="ctr" eaLnBrk="0" hangingPunct="0"/>
            <a:r>
              <a:rPr lang="en-GB" sz="1400" dirty="0" smtClean="0"/>
              <a:t>= different agendas</a:t>
            </a:r>
            <a:endParaRPr lang="en-GB" sz="1400" dirty="0">
              <a:cs typeface="Arial" charset="0"/>
            </a:endParaRPr>
          </a:p>
        </p:txBody>
      </p:sp>
      <p:sp>
        <p:nvSpPr>
          <p:cNvPr id="11" name="Oval 9"/>
          <p:cNvSpPr>
            <a:spLocks noChangeAspect="1" noChangeArrowheads="1"/>
          </p:cNvSpPr>
          <p:nvPr/>
        </p:nvSpPr>
        <p:spPr bwMode="auto">
          <a:xfrm>
            <a:off x="1180678" y="3292400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Very organized</a:t>
            </a:r>
          </a:p>
          <a:p>
            <a:pPr algn="ctr" eaLnBrk="0" hangingPunct="0"/>
            <a:r>
              <a:rPr lang="en-GB" sz="1400" dirty="0" err="1" smtClean="0"/>
              <a:t>monodisciplinary</a:t>
            </a:r>
            <a:endParaRPr lang="en-GB" sz="1400" dirty="0">
              <a:cs typeface="Arial" charset="0"/>
            </a:endParaRPr>
          </a:p>
        </p:txBody>
      </p:sp>
      <p:sp>
        <p:nvSpPr>
          <p:cNvPr id="12" name="Oval 9"/>
          <p:cNvSpPr>
            <a:spLocks noChangeAspect="1" noChangeArrowheads="1"/>
          </p:cNvSpPr>
          <p:nvPr/>
        </p:nvSpPr>
        <p:spPr bwMode="auto">
          <a:xfrm>
            <a:off x="4277022" y="1204168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Strong </a:t>
            </a:r>
            <a:r>
              <a:rPr lang="en-GB" sz="1400" dirty="0" err="1" smtClean="0">
                <a:cs typeface="Arial" charset="0"/>
              </a:rPr>
              <a:t>lobbiers</a:t>
            </a:r>
            <a:endParaRPr lang="en-GB" sz="1400" dirty="0" smtClean="0">
              <a:cs typeface="Arial" charset="0"/>
            </a:endParaRPr>
          </a:p>
          <a:p>
            <a:pPr algn="ctr" eaLnBrk="0" hangingPunct="0"/>
            <a:r>
              <a:rPr lang="en-GB" sz="1400" dirty="0" smtClean="0"/>
              <a:t>Opinion makers</a:t>
            </a:r>
            <a:endParaRPr lang="en-GB" sz="1400" dirty="0">
              <a:cs typeface="Arial" charset="0"/>
            </a:endParaRPr>
          </a:p>
        </p:txBody>
      </p:sp>
      <p:sp>
        <p:nvSpPr>
          <p:cNvPr id="13" name="Oval 9"/>
          <p:cNvSpPr>
            <a:spLocks noChangeAspect="1" noChangeArrowheads="1"/>
          </p:cNvSpPr>
          <p:nvPr/>
        </p:nvSpPr>
        <p:spPr bwMode="auto">
          <a:xfrm>
            <a:off x="5645174" y="1924248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Against any large </a:t>
            </a:r>
            <a:endParaRPr lang="en-GB" sz="1400" dirty="0" smtClean="0"/>
          </a:p>
          <a:p>
            <a:pPr algn="ctr" eaLnBrk="0" hangingPunct="0"/>
            <a:r>
              <a:rPr lang="en-GB" sz="1400" dirty="0" smtClean="0">
                <a:cs typeface="Arial" charset="0"/>
              </a:rPr>
              <a:t>initiative</a:t>
            </a:r>
            <a:endParaRPr lang="en-GB" sz="1400" dirty="0">
              <a:cs typeface="Arial" charset="0"/>
            </a:endParaRPr>
          </a:p>
        </p:txBody>
      </p:sp>
      <p:sp>
        <p:nvSpPr>
          <p:cNvPr id="14" name="Oval 9"/>
          <p:cNvSpPr>
            <a:spLocks noChangeAspect="1" noChangeArrowheads="1"/>
          </p:cNvSpPr>
          <p:nvPr/>
        </p:nvSpPr>
        <p:spPr bwMode="auto">
          <a:xfrm>
            <a:off x="6300192" y="3861048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I</a:t>
            </a:r>
            <a:r>
              <a:rPr lang="en-GB" sz="1400" dirty="0" smtClean="0">
                <a:cs typeface="Arial" charset="0"/>
              </a:rPr>
              <a:t>nternational, </a:t>
            </a:r>
          </a:p>
          <a:p>
            <a:pPr algn="ctr" eaLnBrk="0" hangingPunct="0"/>
            <a:r>
              <a:rPr lang="en-GB" sz="1400" dirty="0" smtClean="0">
                <a:cs typeface="Arial" charset="0"/>
              </a:rPr>
              <a:t>National,</a:t>
            </a:r>
          </a:p>
          <a:p>
            <a:pPr algn="ctr" eaLnBrk="0" hangingPunct="0"/>
            <a:r>
              <a:rPr lang="en-GB" sz="1400" dirty="0" smtClean="0"/>
              <a:t>Local </a:t>
            </a:r>
            <a:endParaRPr lang="en-GB" sz="1400" dirty="0">
              <a:cs typeface="Arial" charset="0"/>
            </a:endParaRPr>
          </a:p>
        </p:txBody>
      </p:sp>
      <p:sp>
        <p:nvSpPr>
          <p:cNvPr id="15" name="Oval 9"/>
          <p:cNvSpPr>
            <a:spLocks noChangeAspect="1" noChangeArrowheads="1"/>
          </p:cNvSpPr>
          <p:nvPr/>
        </p:nvSpPr>
        <p:spPr bwMode="auto">
          <a:xfrm>
            <a:off x="179512" y="4077072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What is this </a:t>
            </a:r>
          </a:p>
          <a:p>
            <a:pPr algn="ctr" eaLnBrk="0" hangingPunct="0"/>
            <a:r>
              <a:rPr lang="en-GB" sz="1400" dirty="0" smtClean="0"/>
              <a:t>bureaucracy?</a:t>
            </a:r>
            <a:endParaRPr lang="en-GB" sz="1400" dirty="0" smtClean="0">
              <a:cs typeface="Arial" charset="0"/>
            </a:endParaRPr>
          </a:p>
        </p:txBody>
      </p:sp>
      <p:sp>
        <p:nvSpPr>
          <p:cNvPr id="16" name="Oval 9"/>
          <p:cNvSpPr>
            <a:spLocks noChangeAspect="1" noChangeArrowheads="1"/>
          </p:cNvSpPr>
          <p:nvPr/>
        </p:nvSpPr>
        <p:spPr bwMode="auto">
          <a:xfrm>
            <a:off x="6221238" y="988144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Excellence  is </a:t>
            </a:r>
          </a:p>
          <a:p>
            <a:pPr algn="ctr" eaLnBrk="0" hangingPunct="0"/>
            <a:r>
              <a:rPr lang="en-GB" sz="1400" dirty="0" smtClean="0"/>
              <a:t>forever</a:t>
            </a:r>
          </a:p>
        </p:txBody>
      </p:sp>
      <p:sp>
        <p:nvSpPr>
          <p:cNvPr id="17" name="Oval 9"/>
          <p:cNvSpPr>
            <a:spLocks noChangeAspect="1" noChangeArrowheads="1"/>
          </p:cNvSpPr>
          <p:nvPr/>
        </p:nvSpPr>
        <p:spPr bwMode="auto">
          <a:xfrm>
            <a:off x="827584" y="1268760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Pure science should</a:t>
            </a:r>
          </a:p>
          <a:p>
            <a:pPr algn="ctr" eaLnBrk="0" hangingPunct="0"/>
            <a:r>
              <a:rPr lang="en-GB" sz="1400" dirty="0" smtClean="0"/>
              <a:t>be isolated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  <p:sp>
        <p:nvSpPr>
          <p:cNvPr id="3" name="Oval 6"/>
          <p:cNvSpPr>
            <a:spLocks noChangeAspect="1" noChangeArrowheads="1"/>
          </p:cNvSpPr>
          <p:nvPr/>
        </p:nvSpPr>
        <p:spPr bwMode="auto">
          <a:xfrm>
            <a:off x="3635896" y="2773512"/>
            <a:ext cx="1800200" cy="1159544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Industrial</a:t>
            </a:r>
          </a:p>
          <a:p>
            <a:pPr algn="ctr" eaLnBrk="0" hangingPunct="0"/>
            <a:r>
              <a:rPr lang="en-GB" dirty="0" smtClean="0"/>
              <a:t>environment?</a:t>
            </a:r>
            <a:endParaRPr lang="en-GB" dirty="0">
              <a:cs typeface="Arial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619672" y="116632"/>
            <a:ext cx="75200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 smtClean="0"/>
              <a:t>The </a:t>
            </a:r>
            <a:r>
              <a:rPr lang="it-IT" sz="3600" b="1" dirty="0" err="1" smtClean="0"/>
              <a:t>picture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is</a:t>
            </a:r>
            <a:r>
              <a:rPr lang="it-IT" sz="3600" b="1" dirty="0" smtClean="0"/>
              <a:t> a bit more </a:t>
            </a:r>
            <a:r>
              <a:rPr lang="it-IT" sz="3600" b="1" dirty="0" err="1" smtClean="0"/>
              <a:t>complex</a:t>
            </a:r>
            <a:endParaRPr lang="it-IT" sz="3600" b="1" dirty="0" smtClean="0"/>
          </a:p>
          <a:p>
            <a:pPr algn="ctr"/>
            <a:r>
              <a:rPr lang="it-IT" sz="2400" b="1" dirty="0" smtClean="0"/>
              <a:t>the </a:t>
            </a:r>
            <a:r>
              <a:rPr lang="it-IT" sz="2400" b="1" dirty="0" err="1" smtClean="0"/>
              <a:t>industry</a:t>
            </a:r>
            <a:endParaRPr lang="it-IT" sz="2400" b="1" dirty="0"/>
          </a:p>
        </p:txBody>
      </p:sp>
      <p:sp>
        <p:nvSpPr>
          <p:cNvPr id="5" name="Oval 9"/>
          <p:cNvSpPr>
            <a:spLocks noChangeAspect="1" noChangeArrowheads="1"/>
          </p:cNvSpPr>
          <p:nvPr/>
        </p:nvSpPr>
        <p:spPr bwMode="auto">
          <a:xfrm>
            <a:off x="6012160" y="2780928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Interested in </a:t>
            </a:r>
          </a:p>
          <a:p>
            <a:pPr algn="ctr" eaLnBrk="0" hangingPunct="0"/>
            <a:r>
              <a:rPr lang="en-GB" sz="1400" dirty="0" err="1" smtClean="0"/>
              <a:t>co_developing</a:t>
            </a:r>
            <a:endParaRPr lang="en-GB" sz="1400" dirty="0" smtClean="0">
              <a:cs typeface="Arial" charset="0"/>
            </a:endParaRPr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2483768" y="1412776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One off supplier</a:t>
            </a:r>
            <a:endParaRPr lang="en-GB" sz="1400" dirty="0" smtClean="0">
              <a:cs typeface="Arial" charset="0"/>
            </a:endParaRPr>
          </a:p>
        </p:txBody>
      </p:sp>
      <p:sp>
        <p:nvSpPr>
          <p:cNvPr id="7" name="Oval 9"/>
          <p:cNvSpPr>
            <a:spLocks noChangeAspect="1" noChangeArrowheads="1"/>
          </p:cNvSpPr>
          <p:nvPr/>
        </p:nvSpPr>
        <p:spPr bwMode="auto">
          <a:xfrm>
            <a:off x="5213126" y="4588544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Majority: don’t ask</a:t>
            </a:r>
          </a:p>
          <a:p>
            <a:pPr algn="ctr" eaLnBrk="0" hangingPunct="0"/>
            <a:r>
              <a:rPr lang="en-GB" sz="1400" dirty="0" smtClean="0"/>
              <a:t>don’t say</a:t>
            </a:r>
          </a:p>
          <a:p>
            <a:pPr algn="ctr" eaLnBrk="0" hangingPunct="0"/>
            <a:r>
              <a:rPr lang="en-GB" sz="1400" dirty="0" smtClean="0">
                <a:cs typeface="Arial" charset="0"/>
              </a:rPr>
              <a:t>(but believing</a:t>
            </a:r>
          </a:p>
          <a:p>
            <a:pPr algn="ctr" eaLnBrk="0" hangingPunct="0"/>
            <a:r>
              <a:rPr lang="en-GB" sz="1400" dirty="0" smtClean="0">
                <a:cs typeface="Arial" charset="0"/>
              </a:rPr>
              <a:t> RI useless)</a:t>
            </a:r>
            <a:endParaRPr lang="en-GB" sz="1400" dirty="0">
              <a:cs typeface="Arial" charset="0"/>
            </a:endParaRPr>
          </a:p>
        </p:txBody>
      </p:sp>
      <p:sp>
        <p:nvSpPr>
          <p:cNvPr id="8" name="Oval 9"/>
          <p:cNvSpPr>
            <a:spLocks noChangeAspect="1" noChangeArrowheads="1"/>
          </p:cNvSpPr>
          <p:nvPr/>
        </p:nvSpPr>
        <p:spPr bwMode="auto">
          <a:xfrm>
            <a:off x="1763688" y="4228504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R&amp;D of multinational</a:t>
            </a:r>
            <a:endParaRPr lang="en-GB" sz="1400" dirty="0" smtClean="0">
              <a:cs typeface="Arial" charset="0"/>
            </a:endParaRPr>
          </a:p>
        </p:txBody>
      </p:sp>
      <p:sp>
        <p:nvSpPr>
          <p:cNvPr id="9" name="Oval 9"/>
          <p:cNvSpPr>
            <a:spLocks noChangeAspect="1" noChangeArrowheads="1"/>
          </p:cNvSpPr>
          <p:nvPr/>
        </p:nvSpPr>
        <p:spPr bwMode="auto">
          <a:xfrm>
            <a:off x="1324694" y="2284288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>
                <a:cs typeface="Arial" charset="0"/>
              </a:rPr>
              <a:t>Very fragmented</a:t>
            </a:r>
          </a:p>
          <a:p>
            <a:pPr algn="ctr" eaLnBrk="0" hangingPunct="0"/>
            <a:r>
              <a:rPr lang="en-GB" sz="1400" dirty="0" smtClean="0"/>
              <a:t>SMES</a:t>
            </a:r>
            <a:endParaRPr lang="en-GB" sz="1400" dirty="0">
              <a:cs typeface="Arial" charset="0"/>
            </a:endParaRPr>
          </a:p>
        </p:txBody>
      </p:sp>
      <p:sp>
        <p:nvSpPr>
          <p:cNvPr id="10" name="Oval 9"/>
          <p:cNvSpPr>
            <a:spLocks noChangeAspect="1" noChangeArrowheads="1"/>
          </p:cNvSpPr>
          <p:nvPr/>
        </p:nvSpPr>
        <p:spPr bwMode="auto">
          <a:xfrm>
            <a:off x="3419872" y="4509120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Beware competition!</a:t>
            </a:r>
            <a:endParaRPr lang="en-GB" sz="1400" dirty="0" smtClean="0">
              <a:cs typeface="Arial" charset="0"/>
            </a:endParaRPr>
          </a:p>
        </p:txBody>
      </p:sp>
      <p:sp>
        <p:nvSpPr>
          <p:cNvPr id="11" name="Oval 9"/>
          <p:cNvSpPr>
            <a:spLocks noChangeAspect="1" noChangeArrowheads="1"/>
          </p:cNvSpPr>
          <p:nvPr/>
        </p:nvSpPr>
        <p:spPr bwMode="auto">
          <a:xfrm>
            <a:off x="1180678" y="3292400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Looking for</a:t>
            </a:r>
          </a:p>
          <a:p>
            <a:pPr algn="ctr" eaLnBrk="0" hangingPunct="0"/>
            <a:r>
              <a:rPr lang="en-GB" sz="1400" dirty="0" smtClean="0">
                <a:cs typeface="Arial" charset="0"/>
              </a:rPr>
              <a:t>Govt money:</a:t>
            </a:r>
          </a:p>
          <a:p>
            <a:pPr algn="ctr" eaLnBrk="0" hangingPunct="0"/>
            <a:r>
              <a:rPr lang="en-GB" sz="1400" dirty="0" smtClean="0"/>
              <a:t>competitor</a:t>
            </a:r>
            <a:endParaRPr lang="en-GB" sz="1400" dirty="0" smtClean="0">
              <a:cs typeface="Arial" charset="0"/>
            </a:endParaRPr>
          </a:p>
        </p:txBody>
      </p:sp>
      <p:sp>
        <p:nvSpPr>
          <p:cNvPr id="12" name="Oval 9"/>
          <p:cNvSpPr>
            <a:spLocks noChangeAspect="1" noChangeArrowheads="1"/>
          </p:cNvSpPr>
          <p:nvPr/>
        </p:nvSpPr>
        <p:spPr bwMode="auto">
          <a:xfrm>
            <a:off x="4277022" y="1204168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Looking for </a:t>
            </a:r>
          </a:p>
          <a:p>
            <a:pPr algn="ctr" eaLnBrk="0" hangingPunct="0"/>
            <a:r>
              <a:rPr lang="en-GB" sz="1400" dirty="0" smtClean="0"/>
              <a:t>strategic alliance</a:t>
            </a:r>
            <a:endParaRPr lang="en-GB" sz="1400" dirty="0" smtClean="0">
              <a:cs typeface="Arial" charset="0"/>
            </a:endParaRPr>
          </a:p>
        </p:txBody>
      </p:sp>
      <p:sp>
        <p:nvSpPr>
          <p:cNvPr id="13" name="Oval 9"/>
          <p:cNvSpPr>
            <a:spLocks noChangeAspect="1" noChangeArrowheads="1"/>
          </p:cNvSpPr>
          <p:nvPr/>
        </p:nvSpPr>
        <p:spPr bwMode="auto">
          <a:xfrm>
            <a:off x="5645174" y="1844824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Interested in</a:t>
            </a:r>
          </a:p>
          <a:p>
            <a:pPr algn="ctr" eaLnBrk="0" hangingPunct="0"/>
            <a:r>
              <a:rPr lang="en-GB" sz="1400" dirty="0" smtClean="0"/>
              <a:t> technical training</a:t>
            </a:r>
          </a:p>
        </p:txBody>
      </p:sp>
      <p:sp>
        <p:nvSpPr>
          <p:cNvPr id="14" name="Oval 9"/>
          <p:cNvSpPr>
            <a:spLocks noChangeAspect="1" noChangeArrowheads="1"/>
          </p:cNvSpPr>
          <p:nvPr/>
        </p:nvSpPr>
        <p:spPr bwMode="auto">
          <a:xfrm>
            <a:off x="6300192" y="3717032"/>
            <a:ext cx="1735138" cy="92868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1400" dirty="0" smtClean="0"/>
              <a:t>Rarely: interested </a:t>
            </a:r>
          </a:p>
          <a:p>
            <a:pPr algn="ctr" eaLnBrk="0" hangingPunct="0"/>
            <a:r>
              <a:rPr lang="en-GB" sz="1400" dirty="0" smtClean="0"/>
              <a:t>in using the RI </a:t>
            </a:r>
            <a:endParaRPr lang="en-GB" sz="1400" dirty="0">
              <a:cs typeface="Arial" charset="0"/>
            </a:endParaRPr>
          </a:p>
        </p:txBody>
      </p:sp>
      <p:sp>
        <p:nvSpPr>
          <p:cNvPr id="15" name="Oval 6"/>
          <p:cNvSpPr>
            <a:spLocks noChangeAspect="1" noChangeArrowheads="1"/>
          </p:cNvSpPr>
          <p:nvPr/>
        </p:nvSpPr>
        <p:spPr bwMode="auto">
          <a:xfrm>
            <a:off x="395536" y="5373216"/>
            <a:ext cx="1800200" cy="864096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Political </a:t>
            </a:r>
          </a:p>
          <a:p>
            <a:pPr algn="ctr" eaLnBrk="0" hangingPunct="0"/>
            <a:r>
              <a:rPr lang="en-GB" dirty="0" smtClean="0"/>
              <a:t>Environment?</a:t>
            </a:r>
          </a:p>
        </p:txBody>
      </p:sp>
      <p:sp>
        <p:nvSpPr>
          <p:cNvPr id="16" name="Oval 6"/>
          <p:cNvSpPr>
            <a:spLocks noChangeAspect="1" noChangeArrowheads="1"/>
          </p:cNvSpPr>
          <p:nvPr/>
        </p:nvSpPr>
        <p:spPr bwMode="auto">
          <a:xfrm>
            <a:off x="6948264" y="5509816"/>
            <a:ext cx="1800200" cy="846534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Regional</a:t>
            </a:r>
          </a:p>
          <a:p>
            <a:pPr algn="ctr" eaLnBrk="0" hangingPunct="0"/>
            <a:r>
              <a:rPr lang="en-GB" dirty="0" smtClean="0"/>
              <a:t>environment?</a:t>
            </a:r>
            <a:endParaRPr lang="en-GB" dirty="0"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it-IT" sz="3600" b="1" dirty="0" err="1" smtClean="0"/>
              <a:t>Summary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it-IT" sz="2800" b="1" dirty="0" err="1" smtClean="0"/>
              <a:t>Our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problem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is</a:t>
            </a:r>
            <a:r>
              <a:rPr lang="it-IT" sz="2800" b="1" dirty="0" smtClean="0"/>
              <a:t>:</a:t>
            </a:r>
          </a:p>
          <a:p>
            <a:r>
              <a:rPr lang="it-IT" sz="2800" b="1" dirty="0" err="1" smtClean="0"/>
              <a:t>How</a:t>
            </a:r>
            <a:r>
              <a:rPr lang="it-IT" sz="2800" b="1" dirty="0" smtClean="0"/>
              <a:t> can </a:t>
            </a:r>
            <a:r>
              <a:rPr lang="it-IT" sz="2800" b="1" dirty="0" err="1" smtClean="0"/>
              <a:t>we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explain</a:t>
            </a:r>
            <a:r>
              <a:rPr lang="it-IT" sz="2800" b="1" dirty="0" smtClean="0"/>
              <a:t>? (</a:t>
            </a:r>
            <a:r>
              <a:rPr lang="it-IT" sz="2800" b="1" dirty="0" err="1" smtClean="0"/>
              <a:t>not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always</a:t>
            </a:r>
            <a:r>
              <a:rPr lang="it-IT" sz="2800" b="1" dirty="0" smtClean="0"/>
              <a:t> data </a:t>
            </a:r>
            <a:r>
              <a:rPr lang="it-IT" sz="2800" b="1" dirty="0" err="1" smtClean="0"/>
              <a:t>available</a:t>
            </a:r>
            <a:r>
              <a:rPr lang="it-IT" sz="2800" b="1" dirty="0" smtClean="0"/>
              <a:t>)</a:t>
            </a:r>
          </a:p>
          <a:p>
            <a:r>
              <a:rPr lang="it-IT" sz="2800" b="1" dirty="0" err="1" smtClean="0"/>
              <a:t>How</a:t>
            </a:r>
            <a:r>
              <a:rPr lang="it-IT" sz="2800" b="1" dirty="0" smtClean="0"/>
              <a:t> can </a:t>
            </a:r>
            <a:r>
              <a:rPr lang="it-IT" sz="2800" b="1" dirty="0" err="1" smtClean="0"/>
              <a:t>we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obtain</a:t>
            </a:r>
            <a:r>
              <a:rPr lang="it-IT" sz="2800" b="1" dirty="0" smtClean="0"/>
              <a:t>? (</a:t>
            </a:r>
            <a:r>
              <a:rPr lang="it-IT" sz="2800" b="1" dirty="0" err="1" smtClean="0"/>
              <a:t>fund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raising</a:t>
            </a:r>
            <a:r>
              <a:rPr lang="it-IT" sz="2800" b="1" dirty="0" smtClean="0"/>
              <a:t>, and best </a:t>
            </a:r>
            <a:r>
              <a:rPr lang="it-IT" sz="2800" b="1" dirty="0" err="1" smtClean="0"/>
              <a:t>use</a:t>
            </a:r>
            <a:r>
              <a:rPr lang="it-IT" sz="2800" b="1" dirty="0" smtClean="0"/>
              <a:t>)</a:t>
            </a:r>
          </a:p>
          <a:p>
            <a:r>
              <a:rPr lang="it-IT" sz="2800" b="1" dirty="0" err="1" smtClean="0"/>
              <a:t>How</a:t>
            </a:r>
            <a:r>
              <a:rPr lang="it-IT" sz="2800" b="1" dirty="0" smtClean="0"/>
              <a:t> can </a:t>
            </a:r>
            <a:r>
              <a:rPr lang="it-IT" sz="2800" b="1" dirty="0" err="1" smtClean="0"/>
              <a:t>we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ensure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results</a:t>
            </a:r>
            <a:r>
              <a:rPr lang="it-IT" sz="2800" b="1" dirty="0" smtClean="0"/>
              <a:t>? (and </a:t>
            </a:r>
            <a:r>
              <a:rPr lang="it-IT" sz="2800" b="1" dirty="0" err="1" smtClean="0"/>
              <a:t>get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sustainability</a:t>
            </a:r>
            <a:r>
              <a:rPr lang="it-IT" sz="2800" b="1" dirty="0" smtClean="0"/>
              <a:t>)</a:t>
            </a:r>
          </a:p>
          <a:p>
            <a:r>
              <a:rPr lang="it-IT" sz="2800" b="1" dirty="0" err="1" smtClean="0"/>
              <a:t>How</a:t>
            </a:r>
            <a:r>
              <a:rPr lang="it-IT" sz="2800" b="1" dirty="0" smtClean="0"/>
              <a:t> can </a:t>
            </a:r>
            <a:r>
              <a:rPr lang="it-IT" sz="2800" b="1" dirty="0" err="1" smtClean="0"/>
              <a:t>we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manage</a:t>
            </a:r>
            <a:r>
              <a:rPr lang="it-IT" sz="2800" b="1" dirty="0" smtClean="0"/>
              <a:t> a </a:t>
            </a:r>
            <a:r>
              <a:rPr lang="it-IT" sz="2800" b="1" dirty="0" err="1" smtClean="0"/>
              <a:t>complex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environment…</a:t>
            </a:r>
            <a:endParaRPr lang="it-IT" sz="2800" b="1" dirty="0" smtClean="0"/>
          </a:p>
          <a:p>
            <a:r>
              <a:rPr lang="it-IT" sz="2800" b="1" dirty="0" err="1" smtClean="0"/>
              <a:t>……</a:t>
            </a:r>
            <a:r>
              <a:rPr lang="it-IT" sz="2800" b="1" dirty="0" smtClean="0"/>
              <a:t>..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achieve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something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which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very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different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from</a:t>
            </a:r>
            <a:r>
              <a:rPr lang="it-IT" sz="2800" b="1" dirty="0" smtClean="0"/>
              <a:t> “</a:t>
            </a:r>
            <a:r>
              <a:rPr lang="it-IT" sz="2800" b="1" dirty="0" err="1" smtClean="0"/>
              <a:t>normal</a:t>
            </a:r>
            <a:r>
              <a:rPr lang="it-IT" sz="2800" b="1" dirty="0" smtClean="0"/>
              <a:t>” </a:t>
            </a:r>
            <a:r>
              <a:rPr lang="it-IT" sz="2800" b="1" dirty="0" err="1" smtClean="0"/>
              <a:t>economic</a:t>
            </a:r>
            <a:r>
              <a:rPr lang="it-IT" sz="2800" b="1" dirty="0" smtClean="0"/>
              <a:t> culture?</a:t>
            </a:r>
          </a:p>
          <a:p>
            <a:r>
              <a:rPr lang="it-IT" sz="2800" b="1" dirty="0" err="1" smtClean="0"/>
              <a:t>Which</a:t>
            </a:r>
            <a:r>
              <a:rPr lang="it-IT" sz="2800" b="1" dirty="0" smtClean="0"/>
              <a:t> are the “</a:t>
            </a:r>
            <a:r>
              <a:rPr lang="it-IT" sz="2800" b="1" dirty="0" err="1" smtClean="0"/>
              <a:t>narratives</a:t>
            </a:r>
            <a:r>
              <a:rPr lang="it-IT" sz="2800" b="1" dirty="0" smtClean="0"/>
              <a:t>” and “best </a:t>
            </a:r>
            <a:r>
              <a:rPr lang="it-IT" sz="2800" b="1" dirty="0" err="1" smtClean="0"/>
              <a:t>practices</a:t>
            </a:r>
            <a:r>
              <a:rPr lang="it-IT" sz="2800" b="1" dirty="0" smtClean="0"/>
              <a:t>” </a:t>
            </a:r>
            <a:r>
              <a:rPr lang="it-IT" sz="2800" b="1" dirty="0" err="1" smtClean="0"/>
              <a:t>used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until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now</a:t>
            </a:r>
            <a:r>
              <a:rPr lang="it-IT" sz="2800" b="1" smtClean="0"/>
              <a:t>?: </a:t>
            </a:r>
            <a:r>
              <a:rPr lang="it-IT" sz="2800" b="1" dirty="0" smtClean="0"/>
              <a:t>can </a:t>
            </a:r>
            <a:r>
              <a:rPr lang="it-IT" sz="2800" b="1" dirty="0" err="1" smtClean="0"/>
              <a:t>they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be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improved</a:t>
            </a:r>
            <a:r>
              <a:rPr lang="it-IT" sz="2800" b="1" dirty="0" smtClean="0"/>
              <a:t>?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34888" y="274638"/>
            <a:ext cx="8229600" cy="922114"/>
          </a:xfrm>
        </p:spPr>
        <p:txBody>
          <a:bodyPr/>
          <a:lstStyle/>
          <a:p>
            <a:r>
              <a:rPr lang="it-IT" sz="3600" smtClean="0"/>
              <a:t>examples</a:t>
            </a:r>
            <a:r>
              <a:rPr lang="it-IT" sz="3600" dirty="0" smtClean="0"/>
              <a:t> </a:t>
            </a:r>
            <a:r>
              <a:rPr lang="it-IT" sz="3600" dirty="0" err="1" smtClean="0"/>
              <a:t>of</a:t>
            </a:r>
            <a:r>
              <a:rPr lang="it-IT" sz="3600" dirty="0" smtClean="0"/>
              <a:t> “narrative”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Who</a:t>
            </a:r>
            <a:r>
              <a:rPr lang="it-IT" dirty="0" smtClean="0"/>
              <a:t> </a:t>
            </a:r>
            <a:r>
              <a:rPr lang="it-IT" dirty="0" err="1" smtClean="0"/>
              <a:t>invented</a:t>
            </a:r>
            <a:r>
              <a:rPr lang="it-IT" dirty="0" smtClean="0"/>
              <a:t> the RI’s? (in the middle </a:t>
            </a:r>
            <a:r>
              <a:rPr lang="it-IT" dirty="0" err="1" smtClean="0"/>
              <a:t>ages…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accepted</a:t>
            </a:r>
            <a:r>
              <a:rPr lang="it-IT" dirty="0" smtClean="0"/>
              <a:t> </a:t>
            </a:r>
            <a:r>
              <a:rPr lang="it-IT" dirty="0" err="1" smtClean="0"/>
              <a:t>activity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popularly</a:t>
            </a:r>
            <a:r>
              <a:rPr lang="it-IT" dirty="0" smtClean="0"/>
              <a:t> </a:t>
            </a:r>
            <a:r>
              <a:rPr lang="it-IT" dirty="0" err="1" smtClean="0"/>
              <a:t>known</a:t>
            </a:r>
            <a:r>
              <a:rPr lang="it-IT" dirty="0" smtClean="0"/>
              <a:t> and </a:t>
            </a:r>
            <a:r>
              <a:rPr lang="it-IT" dirty="0" err="1" smtClean="0"/>
              <a:t>similar</a:t>
            </a:r>
            <a:r>
              <a:rPr lang="it-IT" dirty="0" smtClean="0"/>
              <a:t> </a:t>
            </a:r>
            <a:r>
              <a:rPr lang="it-IT" dirty="0" err="1" smtClean="0"/>
              <a:t>enough</a:t>
            </a:r>
            <a:r>
              <a:rPr lang="it-IT" dirty="0" smtClean="0"/>
              <a:t>? (Olympic </a:t>
            </a:r>
            <a:r>
              <a:rPr lang="it-IT" dirty="0" err="1" smtClean="0"/>
              <a:t>games…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How</a:t>
            </a:r>
            <a:r>
              <a:rPr lang="it-IT" dirty="0" smtClean="0"/>
              <a:t> can “open </a:t>
            </a:r>
            <a:r>
              <a:rPr lang="it-IT" dirty="0" err="1" smtClean="0"/>
              <a:t>access</a:t>
            </a:r>
            <a:r>
              <a:rPr lang="it-IT" dirty="0" smtClean="0"/>
              <a:t>” </a:t>
            </a:r>
            <a:r>
              <a:rPr lang="it-IT" dirty="0" err="1" smtClean="0"/>
              <a:t>be</a:t>
            </a:r>
            <a:r>
              <a:rPr lang="it-IT" dirty="0" smtClean="0"/>
              <a:t> </a:t>
            </a:r>
            <a:r>
              <a:rPr lang="it-IT" dirty="0" err="1" smtClean="0"/>
              <a:t>justified</a:t>
            </a:r>
            <a:r>
              <a:rPr lang="it-IT" dirty="0" smtClean="0"/>
              <a:t>?</a:t>
            </a:r>
          </a:p>
          <a:p>
            <a:r>
              <a:rPr lang="it-IT" dirty="0" err="1" smtClean="0"/>
              <a:t>How</a:t>
            </a:r>
            <a:r>
              <a:rPr lang="it-IT" dirty="0" smtClean="0"/>
              <a:t> are </a:t>
            </a:r>
            <a:r>
              <a:rPr lang="it-IT" dirty="0" err="1" smtClean="0"/>
              <a:t>socio-economic</a:t>
            </a:r>
            <a:r>
              <a:rPr lang="it-IT" dirty="0" smtClean="0"/>
              <a:t> </a:t>
            </a:r>
            <a:r>
              <a:rPr lang="it-IT" dirty="0" err="1" smtClean="0"/>
              <a:t>returns</a:t>
            </a:r>
            <a:r>
              <a:rPr lang="it-IT" dirty="0" smtClean="0"/>
              <a:t> </a:t>
            </a:r>
            <a:r>
              <a:rPr lang="it-IT" dirty="0" err="1" smtClean="0"/>
              <a:t>optimized</a:t>
            </a:r>
            <a:r>
              <a:rPr lang="it-IT" dirty="0" smtClean="0"/>
              <a:t>?</a:t>
            </a:r>
          </a:p>
          <a:p>
            <a:pPr>
              <a:buNone/>
            </a:pPr>
            <a:r>
              <a:rPr lang="it-IT" dirty="0" err="1" smtClean="0"/>
              <a:t>………</a:t>
            </a:r>
            <a:r>
              <a:rPr lang="it-IT" dirty="0" smtClean="0"/>
              <a:t>..And </a:t>
            </a:r>
            <a:r>
              <a:rPr lang="it-IT" dirty="0" err="1" smtClean="0"/>
              <a:t>now</a:t>
            </a:r>
            <a:r>
              <a:rPr lang="it-IT" dirty="0" smtClean="0"/>
              <a:t> </a:t>
            </a:r>
            <a:r>
              <a:rPr lang="it-IT" dirty="0" err="1" smtClean="0"/>
              <a:t>let</a:t>
            </a:r>
            <a:r>
              <a:rPr lang="it-IT" dirty="0" smtClean="0"/>
              <a:t>’s work </a:t>
            </a:r>
            <a:r>
              <a:rPr lang="it-IT" dirty="0" err="1" smtClean="0"/>
              <a:t>seriously</a:t>
            </a:r>
            <a:r>
              <a:rPr lang="it-IT" dirty="0" smtClean="0"/>
              <a:t>!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/>
          <p:cNvSpPr/>
          <p:nvPr/>
        </p:nvSpPr>
        <p:spPr>
          <a:xfrm>
            <a:off x="-12373" y="4746625"/>
            <a:ext cx="9183403" cy="21431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7" name="Rectangle 56"/>
          <p:cNvSpPr/>
          <p:nvPr/>
        </p:nvSpPr>
        <p:spPr>
          <a:xfrm>
            <a:off x="0" y="2268325"/>
            <a:ext cx="9144000" cy="24782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2" name="Rectangle 51"/>
          <p:cNvSpPr/>
          <p:nvPr/>
        </p:nvSpPr>
        <p:spPr>
          <a:xfrm>
            <a:off x="0" y="-1"/>
            <a:ext cx="9144000" cy="2268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103273" y="5389139"/>
            <a:ext cx="2519159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Direct beneficiaries of our services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Who are they? How large is our user community?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do they expect from a research infrastructure like ours?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is needed to ensure their satisfaction?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188115" y="5389139"/>
            <a:ext cx="2519159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Other benefits of our activities</a:t>
            </a:r>
            <a:endParaRPr lang="en-GB" sz="1400" dirty="0" smtClean="0"/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other benefits could our activities potentially generate?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channels would be necessary to disseminate these benefits?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Do we have a strategy to put these channels in place?</a:t>
            </a:r>
          </a:p>
        </p:txBody>
      </p:sp>
      <p:cxnSp>
        <p:nvCxnSpPr>
          <p:cNvPr id="28" name="Connecteur droit 27"/>
          <p:cNvCxnSpPr>
            <a:stCxn id="59" idx="1"/>
            <a:endCxn id="61" idx="3"/>
          </p:cNvCxnSpPr>
          <p:nvPr/>
        </p:nvCxnSpPr>
        <p:spPr>
          <a:xfrm flipH="1" flipV="1">
            <a:off x="5709140" y="3404428"/>
            <a:ext cx="763627" cy="89322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>
            <a:stCxn id="8" idx="0"/>
            <a:endCxn id="61" idx="2"/>
          </p:cNvCxnSpPr>
          <p:nvPr/>
        </p:nvCxnSpPr>
        <p:spPr>
          <a:xfrm flipV="1">
            <a:off x="2362853" y="4019981"/>
            <a:ext cx="2192216" cy="136915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>
            <a:stCxn id="12" idx="0"/>
            <a:endCxn id="61" idx="2"/>
          </p:cNvCxnSpPr>
          <p:nvPr/>
        </p:nvCxnSpPr>
        <p:spPr>
          <a:xfrm flipH="1" flipV="1">
            <a:off x="4555069" y="4019981"/>
            <a:ext cx="1892626" cy="136915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2540817" y="4467869"/>
            <a:ext cx="1503645" cy="1107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/>
              <a:t>Our offer - What content? What process of definition, monitoring and promotion?</a:t>
            </a:r>
            <a:endParaRPr lang="en-GB" sz="1100" b="1" dirty="0"/>
          </a:p>
        </p:txBody>
      </p:sp>
      <p:cxnSp>
        <p:nvCxnSpPr>
          <p:cNvPr id="41" name="Connecteur droit 40"/>
          <p:cNvCxnSpPr>
            <a:stCxn id="61" idx="1"/>
            <a:endCxn id="66" idx="3"/>
          </p:cNvCxnSpPr>
          <p:nvPr/>
        </p:nvCxnSpPr>
        <p:spPr>
          <a:xfrm flipH="1">
            <a:off x="2654627" y="3404428"/>
            <a:ext cx="746370" cy="269239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>
            <a:stCxn id="61" idx="0"/>
            <a:endCxn id="53" idx="2"/>
          </p:cNvCxnSpPr>
          <p:nvPr/>
        </p:nvCxnSpPr>
        <p:spPr>
          <a:xfrm flipH="1" flipV="1">
            <a:off x="2164213" y="1851912"/>
            <a:ext cx="2390856" cy="936963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2254904" y="1953911"/>
            <a:ext cx="168698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/>
              <a:t>How can we evidence the outputs and the relevance of our activities?</a:t>
            </a:r>
            <a:endParaRPr lang="en-GB" sz="1100" b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603416" y="436140"/>
            <a:ext cx="3121593" cy="141577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Financial resources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are the current and potential sources of revenue for our activities?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is the agenda of the funders?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do they expect from our activities?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How to reach and convince them?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-12374" y="-24235"/>
            <a:ext cx="1817723" cy="370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RESOURCES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-3582" y="2277640"/>
            <a:ext cx="1817723" cy="370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ACTIVITY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6472767" y="2693531"/>
            <a:ext cx="2519159" cy="160043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C</a:t>
            </a:r>
            <a:r>
              <a:rPr lang="en-GB" sz="1400" b="1" dirty="0" smtClean="0"/>
              <a:t>ompetitors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Who are they?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How are they positioned in the field?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How can we compete against them? How can we differentiate  ourselves from them?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3400997" y="2788875"/>
            <a:ext cx="2308143" cy="1231106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accent2"/>
            </a:solidFill>
          </a:ln>
          <a:effectLst>
            <a:outerShdw blurRad="60325" dist="635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Research infrastructure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is the RI’s ‘mission’?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is the timeframe for that mission? 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is the institutional and legal framework?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135468" y="2781115"/>
            <a:ext cx="2519159" cy="178510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P</a:t>
            </a:r>
            <a:r>
              <a:rPr lang="en-GB" sz="1400" b="1" dirty="0" smtClean="0"/>
              <a:t>artners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Do we need partners?</a:t>
            </a:r>
            <a:r>
              <a:rPr lang="en-GB" sz="1200" dirty="0"/>
              <a:t> </a:t>
            </a:r>
            <a:r>
              <a:rPr lang="en-GB" sz="1200" dirty="0" smtClean="0"/>
              <a:t>What for?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Do they share our strategy?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Are the partners sustainable?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How strong is our partnership?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How much do we depend on them?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-14654" y="4753300"/>
            <a:ext cx="1817077" cy="64633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USERS &amp; BENEFITS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5726400" y="452015"/>
            <a:ext cx="2649738" cy="141577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Non-financial resources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Do we have sustainable access to technology / scientific know-how do we need?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What is our training strategy? Is it adapted to the phases of our activity?</a:t>
            </a:r>
          </a:p>
        </p:txBody>
      </p:sp>
      <p:cxnSp>
        <p:nvCxnSpPr>
          <p:cNvPr id="76" name="Connecteur droit 75"/>
          <p:cNvCxnSpPr>
            <a:stCxn id="75" idx="2"/>
            <a:endCxn id="61" idx="0"/>
          </p:cNvCxnSpPr>
          <p:nvPr/>
        </p:nvCxnSpPr>
        <p:spPr>
          <a:xfrm flipH="1">
            <a:off x="4555069" y="1867787"/>
            <a:ext cx="2496200" cy="9210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ZoneTexte 88"/>
          <p:cNvSpPr txBox="1"/>
          <p:nvPr/>
        </p:nvSpPr>
        <p:spPr>
          <a:xfrm>
            <a:off x="5188114" y="1953911"/>
            <a:ext cx="168698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/>
              <a:t>Do we have sustainable access to the non-financial resources we need?</a:t>
            </a:r>
            <a:endParaRPr lang="en-GB" sz="1100" b="1" dirty="0"/>
          </a:p>
        </p:txBody>
      </p:sp>
      <p:sp>
        <p:nvSpPr>
          <p:cNvPr id="93" name="ZoneTexte 92"/>
          <p:cNvSpPr txBox="1"/>
          <p:nvPr/>
        </p:nvSpPr>
        <p:spPr>
          <a:xfrm>
            <a:off x="5003476" y="4467868"/>
            <a:ext cx="1503645" cy="9387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/>
              <a:t>Can we disseminate our results and generate extra revenues? </a:t>
            </a:r>
            <a:endParaRPr lang="en-GB" sz="1100" b="1" dirty="0"/>
          </a:p>
        </p:txBody>
      </p:sp>
    </p:spTree>
    <p:extLst>
      <p:ext uri="{BB962C8B-B14F-4D97-AF65-F5344CB8AC3E}">
        <p14:creationId xmlns:p14="http://schemas.microsoft.com/office/powerpoint/2010/main" xmlns="" val="380365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olo 1"/>
          <p:cNvSpPr>
            <a:spLocks noGrp="1"/>
          </p:cNvSpPr>
          <p:nvPr>
            <p:ph type="title"/>
          </p:nvPr>
        </p:nvSpPr>
        <p:spPr>
          <a:xfrm>
            <a:off x="1272658" y="116632"/>
            <a:ext cx="7043758" cy="868362"/>
          </a:xfrm>
        </p:spPr>
        <p:txBody>
          <a:bodyPr/>
          <a:lstStyle/>
          <a:p>
            <a:r>
              <a:rPr lang="it-IT" sz="3600" b="1" dirty="0" err="1" smtClean="0"/>
              <a:t>Definition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of</a:t>
            </a:r>
            <a:r>
              <a:rPr lang="it-IT" sz="3600" b="1" dirty="0" smtClean="0"/>
              <a:t> a </a:t>
            </a:r>
            <a:r>
              <a:rPr lang="it-IT" sz="3600" b="1" dirty="0" err="1" smtClean="0"/>
              <a:t>Pan-EU</a:t>
            </a:r>
            <a:r>
              <a:rPr lang="it-IT" sz="3600" b="1" dirty="0" smtClean="0"/>
              <a:t> RI </a:t>
            </a:r>
            <a:r>
              <a:rPr lang="it-IT" sz="2000" b="1" dirty="0" smtClean="0"/>
              <a:t>(ESFRI)</a:t>
            </a:r>
          </a:p>
        </p:txBody>
      </p:sp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31606"/>
          </a:xfrm>
        </p:spPr>
        <p:txBody>
          <a:bodyPr/>
          <a:lstStyle/>
          <a:p>
            <a:pPr>
              <a:buNone/>
            </a:pPr>
            <a:r>
              <a:rPr lang="en-US" sz="2800" b="1" i="1" dirty="0" smtClean="0"/>
              <a:t>A “Facility” for  service to “Research” which:</a:t>
            </a:r>
          </a:p>
          <a:p>
            <a:r>
              <a:rPr lang="en-US" sz="2800" b="1" i="1" dirty="0" smtClean="0"/>
              <a:t>Offers cutting-edge, essential service to research, on a non-economic basis, within an ERA outlook;</a:t>
            </a:r>
            <a:endParaRPr lang="it-IT" sz="2800" b="1" i="1" dirty="0" smtClean="0"/>
          </a:p>
          <a:p>
            <a:r>
              <a:rPr lang="en-US" sz="2800" b="1" i="1" dirty="0" smtClean="0"/>
              <a:t>Awards free open access through international peer-review competition at world level; </a:t>
            </a:r>
          </a:p>
          <a:p>
            <a:r>
              <a:rPr lang="en-US" sz="2800" b="1" i="1" dirty="0" smtClean="0"/>
              <a:t>Results published/shared in the public domain;</a:t>
            </a:r>
            <a:endParaRPr lang="it-IT" sz="2800" b="1" i="1" dirty="0" smtClean="0"/>
          </a:p>
          <a:p>
            <a:r>
              <a:rPr lang="en-US" sz="2800" b="1" i="1" dirty="0" smtClean="0"/>
              <a:t>Proprietary and/or training access is marginal;</a:t>
            </a:r>
            <a:endParaRPr lang="it-IT" sz="2800" b="1" i="1" dirty="0" smtClean="0"/>
          </a:p>
          <a:p>
            <a:r>
              <a:rPr lang="en-US" sz="2800" b="1" i="1" dirty="0" smtClean="0"/>
              <a:t>Clear pan-European added value: e.g. at least 30% of selected users coming from non-host countries.</a:t>
            </a:r>
          </a:p>
          <a:p>
            <a:pPr>
              <a:buNone/>
            </a:pPr>
            <a:r>
              <a:rPr lang="en-US" sz="2800" b="1" i="1" dirty="0" smtClean="0"/>
              <a:t>Can be single sited, distributed, virtual;… lifetimes between years (satellites) and centuries (libraries)…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936104"/>
          </a:xfrm>
        </p:spPr>
        <p:txBody>
          <a:bodyPr/>
          <a:lstStyle/>
          <a:p>
            <a:r>
              <a:rPr lang="it-IT" sz="3600" b="1" dirty="0" err="1" smtClean="0"/>
              <a:t>Why</a:t>
            </a:r>
            <a:r>
              <a:rPr lang="it-IT" sz="3600" b="1" dirty="0" smtClean="0"/>
              <a:t> are </a:t>
            </a:r>
            <a:r>
              <a:rPr lang="it-IT" sz="3600" b="1" dirty="0" err="1" smtClean="0"/>
              <a:t>we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here</a:t>
            </a:r>
            <a:r>
              <a:rPr lang="it-IT" sz="3600" b="1" dirty="0" smtClean="0"/>
              <a:t>?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05706"/>
            <a:ext cx="8229600" cy="5447630"/>
          </a:xfrm>
        </p:spPr>
        <p:txBody>
          <a:bodyPr/>
          <a:lstStyle/>
          <a:p>
            <a:r>
              <a:rPr lang="it-IT" sz="2800" b="1" dirty="0" err="1" smtClean="0"/>
              <a:t>RIs</a:t>
            </a:r>
            <a:r>
              <a:rPr lang="it-IT" sz="2800" b="1" dirty="0" smtClean="0"/>
              <a:t> are </a:t>
            </a:r>
            <a:r>
              <a:rPr lang="it-IT" sz="2800" b="1" dirty="0" err="1" smtClean="0"/>
              <a:t>needed</a:t>
            </a:r>
            <a:r>
              <a:rPr lang="it-IT" sz="2800" b="1" dirty="0" smtClean="0"/>
              <a:t> in </a:t>
            </a:r>
            <a:r>
              <a:rPr lang="it-IT" sz="2800" b="1" dirty="0" err="1" smtClean="0"/>
              <a:t>all</a:t>
            </a:r>
            <a:r>
              <a:rPr lang="it-IT" sz="2800" b="1" dirty="0" smtClean="0"/>
              <a:t> science </a:t>
            </a:r>
            <a:r>
              <a:rPr lang="it-IT" sz="2800" b="1" dirty="0" err="1" smtClean="0"/>
              <a:t>fields</a:t>
            </a:r>
            <a:endParaRPr lang="it-IT" sz="2800" b="1" dirty="0" smtClean="0"/>
          </a:p>
          <a:p>
            <a:r>
              <a:rPr lang="it-IT" sz="2800" b="1" dirty="0" smtClean="0"/>
              <a:t>No single EU </a:t>
            </a:r>
            <a:r>
              <a:rPr lang="it-IT" sz="2800" b="1" dirty="0" err="1" smtClean="0"/>
              <a:t>Country</a:t>
            </a:r>
            <a:r>
              <a:rPr lang="it-IT" sz="2800" b="1" dirty="0" smtClean="0"/>
              <a:t> can </a:t>
            </a:r>
            <a:r>
              <a:rPr lang="it-IT" sz="2800" b="1" dirty="0" err="1" smtClean="0"/>
              <a:t>provide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them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all</a:t>
            </a:r>
            <a:endParaRPr lang="it-IT" sz="2800" b="1" dirty="0" smtClean="0"/>
          </a:p>
          <a:p>
            <a:r>
              <a:rPr lang="it-IT" sz="2800" b="1" dirty="0" err="1" smtClean="0"/>
              <a:t>While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other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Nations</a:t>
            </a:r>
            <a:r>
              <a:rPr lang="it-IT" sz="2800" b="1" dirty="0" smtClean="0"/>
              <a:t> can: e.g.: India, US, </a:t>
            </a:r>
            <a:r>
              <a:rPr lang="it-IT" sz="2800" b="1" dirty="0" err="1" smtClean="0"/>
              <a:t>China…</a:t>
            </a:r>
            <a:r>
              <a:rPr lang="it-IT" sz="2800" b="1" dirty="0" smtClean="0"/>
              <a:t>, (</a:t>
            </a:r>
            <a:r>
              <a:rPr lang="it-IT" sz="2800" b="1" dirty="0" err="1" smtClean="0"/>
              <a:t>only</a:t>
            </a:r>
            <a:r>
              <a:rPr lang="it-IT" sz="2800" b="1" dirty="0" smtClean="0"/>
              <a:t> in </a:t>
            </a:r>
            <a:r>
              <a:rPr lang="it-IT" sz="2800" b="1" dirty="0" err="1" smtClean="0"/>
              <a:t>few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cases</a:t>
            </a:r>
            <a:r>
              <a:rPr lang="it-IT" sz="2800" b="1" dirty="0" smtClean="0"/>
              <a:t> global </a:t>
            </a:r>
            <a:r>
              <a:rPr lang="it-IT" sz="2800" b="1" dirty="0" err="1" smtClean="0"/>
              <a:t>approach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needed</a:t>
            </a:r>
            <a:r>
              <a:rPr lang="it-IT" sz="2800" b="1" dirty="0" smtClean="0"/>
              <a:t>)</a:t>
            </a:r>
          </a:p>
          <a:p>
            <a:r>
              <a:rPr lang="it-IT" sz="2800" b="1" dirty="0" err="1" smtClean="0"/>
              <a:t>Europe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must</a:t>
            </a:r>
            <a:r>
              <a:rPr lang="it-IT" sz="2800" b="1" dirty="0" smtClean="0"/>
              <a:t> compete </a:t>
            </a:r>
            <a:r>
              <a:rPr lang="it-IT" sz="2800" b="1" dirty="0" err="1" smtClean="0"/>
              <a:t>with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them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as</a:t>
            </a:r>
            <a:r>
              <a:rPr lang="it-IT" sz="2800" b="1" dirty="0" smtClean="0"/>
              <a:t> a </a:t>
            </a:r>
            <a:r>
              <a:rPr lang="it-IT" sz="2800" b="1" dirty="0" err="1" smtClean="0"/>
              <a:t>Union</a:t>
            </a:r>
            <a:endParaRPr lang="it-IT" sz="2800" b="1" dirty="0" smtClean="0"/>
          </a:p>
          <a:p>
            <a:r>
              <a:rPr lang="it-IT" sz="2800" b="1" dirty="0" err="1" smtClean="0"/>
              <a:t>Most</a:t>
            </a:r>
            <a:r>
              <a:rPr lang="it-IT" sz="2800" b="1" dirty="0" smtClean="0"/>
              <a:t> EU </a:t>
            </a:r>
            <a:r>
              <a:rPr lang="it-IT" sz="2800" b="1" dirty="0" err="1" smtClean="0"/>
              <a:t>Countries</a:t>
            </a:r>
            <a:r>
              <a:rPr lang="it-IT" sz="2800" b="1" dirty="0" smtClean="0"/>
              <a:t> can </a:t>
            </a:r>
            <a:r>
              <a:rPr lang="it-IT" sz="2800" b="1" dirty="0" err="1" smtClean="0"/>
              <a:t>contribute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with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their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RIs</a:t>
            </a:r>
            <a:r>
              <a:rPr lang="it-IT" sz="2800" b="1" dirty="0" smtClean="0"/>
              <a:t> or </a:t>
            </a:r>
            <a:r>
              <a:rPr lang="it-IT" sz="2800" b="1" dirty="0" err="1" smtClean="0"/>
              <a:t>by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participating</a:t>
            </a:r>
            <a:r>
              <a:rPr lang="it-IT" sz="2800" b="1" dirty="0" smtClean="0"/>
              <a:t> in joint </a:t>
            </a:r>
            <a:r>
              <a:rPr lang="it-IT" sz="2800" b="1" dirty="0" err="1" smtClean="0"/>
              <a:t>ones</a:t>
            </a:r>
            <a:endParaRPr lang="it-IT" sz="2800" b="1" dirty="0" smtClean="0"/>
          </a:p>
          <a:p>
            <a:r>
              <a:rPr lang="it-IT" sz="2800" b="1" dirty="0" err="1" smtClean="0"/>
              <a:t>We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need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develop</a:t>
            </a:r>
            <a:r>
              <a:rPr lang="it-IT" sz="2800" b="1" dirty="0" smtClean="0"/>
              <a:t>, operate, upgrade,</a:t>
            </a:r>
            <a:r>
              <a:rPr lang="it-IT" sz="2800" b="1" dirty="0" err="1" smtClean="0"/>
              <a:t>reorient</a:t>
            </a:r>
            <a:r>
              <a:rPr lang="it-IT" sz="2800" b="1" dirty="0" smtClean="0"/>
              <a:t>, … pool, </a:t>
            </a:r>
            <a:r>
              <a:rPr lang="it-IT" sz="2800" b="1" dirty="0" err="1" smtClean="0"/>
              <a:t>limited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resources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as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an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overall</a:t>
            </a:r>
            <a:r>
              <a:rPr lang="it-IT" sz="2800" b="1" dirty="0" smtClean="0"/>
              <a:t> EU “system”</a:t>
            </a:r>
          </a:p>
          <a:p>
            <a:r>
              <a:rPr lang="it-IT" sz="2800" b="1" dirty="0" err="1" smtClean="0"/>
              <a:t>This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requires</a:t>
            </a:r>
            <a:r>
              <a:rPr lang="it-IT" sz="2800" b="1" dirty="0" smtClean="0"/>
              <a:t> common </a:t>
            </a:r>
            <a:r>
              <a:rPr lang="it-IT" sz="2800" b="1" dirty="0" err="1" smtClean="0"/>
              <a:t>understanding</a:t>
            </a:r>
            <a:r>
              <a:rPr lang="it-IT" sz="2800" b="1" dirty="0" smtClean="0"/>
              <a:t> and “culture”</a:t>
            </a:r>
          </a:p>
          <a:p>
            <a:r>
              <a:rPr lang="it-IT" sz="2800" b="1" dirty="0" smtClean="0"/>
              <a:t>And </a:t>
            </a:r>
            <a:r>
              <a:rPr lang="it-IT" sz="2800" b="1" dirty="0" err="1" smtClean="0"/>
              <a:t>this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is</a:t>
            </a:r>
            <a:r>
              <a:rPr lang="it-IT" sz="2800" b="1" dirty="0" smtClean="0"/>
              <a:t> the scope </a:t>
            </a:r>
            <a:r>
              <a:rPr lang="it-IT" sz="2800" b="1" dirty="0" err="1" smtClean="0"/>
              <a:t>of</a:t>
            </a:r>
            <a:r>
              <a:rPr lang="it-IT" sz="2800" b="1" dirty="0" smtClean="0"/>
              <a:t> RAMIRI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>
          <a:xfrm>
            <a:off x="662880" y="256952"/>
            <a:ext cx="8229600" cy="939800"/>
          </a:xfrm>
        </p:spPr>
        <p:txBody>
          <a:bodyPr/>
          <a:lstStyle/>
          <a:p>
            <a:pPr eaLnBrk="1" hangingPunct="1"/>
            <a:r>
              <a:rPr lang="it-IT" sz="3600" b="1" dirty="0" err="1" smtClean="0"/>
              <a:t>Research</a:t>
            </a:r>
            <a:r>
              <a:rPr lang="it-IT" sz="3600" b="1" dirty="0" smtClean="0"/>
              <a:t>: </a:t>
            </a:r>
            <a:r>
              <a:rPr lang="it-IT" sz="3600" b="1" dirty="0" err="1" smtClean="0"/>
              <a:t>what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does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it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mean</a:t>
            </a:r>
            <a:r>
              <a:rPr lang="it-IT" sz="3600" b="1" dirty="0" smtClean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50" y="1340768"/>
            <a:ext cx="8401050" cy="519561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dirty="0" err="1" smtClean="0"/>
              <a:t>Political</a:t>
            </a:r>
            <a:r>
              <a:rPr lang="it-IT" sz="2800" b="1" dirty="0" smtClean="0"/>
              <a:t>  + media </a:t>
            </a:r>
            <a:r>
              <a:rPr lang="it-IT" sz="2800" b="1" dirty="0" err="1" smtClean="0"/>
              <a:t>discourse</a:t>
            </a:r>
            <a:r>
              <a:rPr lang="it-IT" sz="2800" b="1" dirty="0" smtClean="0"/>
              <a:t> mix </a:t>
            </a:r>
            <a:r>
              <a:rPr lang="it-IT" sz="2800" b="1" dirty="0" err="1" smtClean="0"/>
              <a:t>together</a:t>
            </a:r>
            <a:r>
              <a:rPr lang="it-IT" sz="2800" b="1" dirty="0" smtClean="0"/>
              <a:t>, under the </a:t>
            </a:r>
            <a:r>
              <a:rPr lang="it-IT" sz="2800" b="1" dirty="0" err="1" smtClean="0"/>
              <a:t>name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of</a:t>
            </a:r>
            <a:r>
              <a:rPr lang="it-IT" sz="2800" b="1" dirty="0" smtClean="0"/>
              <a:t> “</a:t>
            </a:r>
            <a:r>
              <a:rPr lang="it-IT" sz="2800" b="1" dirty="0" err="1" smtClean="0"/>
              <a:t>Research</a:t>
            </a:r>
            <a:r>
              <a:rPr lang="it-IT" sz="2800" b="1" dirty="0" smtClean="0"/>
              <a:t>”, </a:t>
            </a:r>
            <a:r>
              <a:rPr lang="it-IT" sz="2800" b="1" dirty="0" err="1" smtClean="0"/>
              <a:t>three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activities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with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very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different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goals</a:t>
            </a:r>
            <a:r>
              <a:rPr lang="it-IT" sz="2800" b="1" dirty="0" smtClean="0"/>
              <a:t> &amp;  </a:t>
            </a:r>
            <a:r>
              <a:rPr lang="it-IT" sz="2800" b="1" dirty="0" err="1" smtClean="0"/>
              <a:t>economic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aspects</a:t>
            </a:r>
            <a:r>
              <a:rPr lang="it-IT" sz="2800" b="1" dirty="0" smtClean="0"/>
              <a:t>: </a:t>
            </a:r>
            <a:r>
              <a:rPr lang="it-IT" sz="2800" b="1" i="1" u="sng" dirty="0" err="1" smtClean="0"/>
              <a:t>Research</a:t>
            </a:r>
            <a:r>
              <a:rPr lang="it-IT" sz="2800" b="1" i="1" u="sng" dirty="0" smtClean="0"/>
              <a:t>, </a:t>
            </a:r>
            <a:r>
              <a:rPr lang="it-IT" sz="2800" b="1" i="1" u="sng" dirty="0" err="1" smtClean="0"/>
              <a:t>Development</a:t>
            </a:r>
            <a:r>
              <a:rPr lang="it-IT" sz="2800" b="1" i="1" u="sng" dirty="0" smtClean="0"/>
              <a:t>, </a:t>
            </a:r>
            <a:r>
              <a:rPr lang="it-IT" sz="2800" b="1" i="1" u="sng" dirty="0" err="1" smtClean="0"/>
              <a:t>Innovation</a:t>
            </a:r>
            <a:r>
              <a:rPr lang="it-IT" sz="2800" b="1" i="1" u="sng" dirty="0" smtClean="0"/>
              <a:t>  </a:t>
            </a:r>
            <a:endParaRPr lang="it-IT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dirty="0" err="1" smtClean="0"/>
              <a:t>These</a:t>
            </a:r>
            <a:r>
              <a:rPr lang="it-IT" sz="2800" b="1" dirty="0" smtClean="0"/>
              <a:t> are </a:t>
            </a:r>
            <a:r>
              <a:rPr lang="it-IT" sz="2800" b="1" dirty="0" err="1" smtClean="0"/>
              <a:t>well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defined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by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international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rules</a:t>
            </a:r>
            <a:r>
              <a:rPr lang="it-IT" sz="2800" b="1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i="1" u="sng" dirty="0" err="1" smtClean="0"/>
              <a:t>Research</a:t>
            </a:r>
            <a:r>
              <a:rPr lang="it-IT" sz="2800" b="1" dirty="0" smtClean="0"/>
              <a:t>: </a:t>
            </a:r>
            <a:r>
              <a:rPr lang="it-IT" sz="2800" b="1" i="1" u="sng" dirty="0" err="1" smtClean="0"/>
              <a:t>produces</a:t>
            </a:r>
            <a:r>
              <a:rPr lang="it-IT" sz="2800" b="1" i="1" u="sng" dirty="0" smtClean="0"/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new</a:t>
            </a:r>
            <a:r>
              <a:rPr lang="it-IT" sz="2800" b="1" dirty="0" smtClean="0">
                <a:solidFill>
                  <a:srgbClr val="FF0000"/>
                </a:solidFill>
              </a:rPr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knowledge</a:t>
            </a:r>
            <a:r>
              <a:rPr lang="it-IT" sz="2800" b="1" dirty="0" smtClean="0">
                <a:solidFill>
                  <a:srgbClr val="FF0000"/>
                </a:solidFill>
              </a:rPr>
              <a:t>, </a:t>
            </a:r>
            <a:r>
              <a:rPr lang="it-IT" sz="2800" b="1" dirty="0" smtClean="0"/>
              <a:t>i.e. </a:t>
            </a:r>
            <a:r>
              <a:rPr lang="it-IT" sz="2800" b="1" u="sng" dirty="0" err="1" smtClean="0"/>
              <a:t>discoveries</a:t>
            </a:r>
            <a:r>
              <a:rPr lang="it-IT" sz="2800" b="1" dirty="0" smtClean="0"/>
              <a:t> (</a:t>
            </a:r>
            <a:r>
              <a:rPr lang="it-IT" sz="2800" b="1" dirty="0" err="1" smtClean="0"/>
              <a:t>previously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unknown</a:t>
            </a:r>
            <a:r>
              <a:rPr lang="it-IT" sz="2800" b="1" dirty="0" smtClean="0"/>
              <a:t>!!, i.e. </a:t>
            </a:r>
            <a:r>
              <a:rPr lang="it-IT" sz="2800" b="1" dirty="0" err="1" smtClean="0"/>
              <a:t>unpredictable</a:t>
            </a:r>
            <a:r>
              <a:rPr lang="it-IT" sz="2800" b="1" dirty="0" smtClean="0"/>
              <a:t>) : (</a:t>
            </a:r>
            <a:r>
              <a:rPr lang="it-IT" sz="2800" b="1" dirty="0" err="1" smtClean="0"/>
              <a:t>very</a:t>
            </a:r>
            <a:r>
              <a:rPr lang="it-IT" sz="2800" b="1" dirty="0" smtClean="0"/>
              <a:t> rare </a:t>
            </a:r>
            <a:r>
              <a:rPr lang="it-IT" sz="2800" b="1" dirty="0" err="1" smtClean="0"/>
              <a:t>economic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return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investor</a:t>
            </a:r>
            <a:r>
              <a:rPr lang="it-IT" sz="2800" b="1" dirty="0" smtClean="0"/>
              <a:t>: 100% public </a:t>
            </a:r>
            <a:r>
              <a:rPr lang="it-IT" sz="2800" b="1" dirty="0" err="1" smtClean="0"/>
              <a:t>allowance</a:t>
            </a:r>
            <a:r>
              <a:rPr lang="it-IT" sz="2800" b="1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i="1" u="sng" dirty="0" err="1" smtClean="0"/>
              <a:t>Development</a:t>
            </a:r>
            <a:r>
              <a:rPr lang="it-IT" sz="2800" b="1" dirty="0" smtClean="0"/>
              <a:t>: </a:t>
            </a:r>
            <a:r>
              <a:rPr lang="it-IT" sz="2800" b="1" i="1" u="sng" dirty="0" err="1" smtClean="0"/>
              <a:t>produces</a:t>
            </a:r>
            <a:r>
              <a:rPr lang="it-IT" sz="2800" b="1" dirty="0" smtClean="0"/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new</a:t>
            </a:r>
            <a:r>
              <a:rPr lang="it-IT" sz="2800" b="1" dirty="0" smtClean="0">
                <a:solidFill>
                  <a:srgbClr val="FF0000"/>
                </a:solidFill>
              </a:rPr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solutions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i.e</a:t>
            </a:r>
            <a:r>
              <a:rPr lang="it-IT" sz="2800" b="1" dirty="0" smtClean="0"/>
              <a:t> </a:t>
            </a:r>
            <a:r>
              <a:rPr lang="it-IT" sz="2800" b="1" u="sng" dirty="0" err="1" smtClean="0"/>
              <a:t>inventions*</a:t>
            </a:r>
            <a:r>
              <a:rPr lang="it-IT" sz="2800" b="1" dirty="0" smtClean="0"/>
              <a:t> , </a:t>
            </a:r>
            <a:r>
              <a:rPr lang="it-IT" sz="2800" b="1" dirty="0" err="1" smtClean="0"/>
              <a:t>by</a:t>
            </a:r>
            <a:r>
              <a:rPr lang="it-IT" sz="2800" b="1" dirty="0" smtClean="0"/>
              <a:t> the </a:t>
            </a:r>
            <a:r>
              <a:rPr lang="it-IT" sz="2800" b="1" dirty="0" err="1" smtClean="0"/>
              <a:t>use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of</a:t>
            </a:r>
            <a:r>
              <a:rPr lang="it-IT" sz="2800" b="1" dirty="0" smtClean="0"/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existing</a:t>
            </a:r>
            <a:r>
              <a:rPr lang="it-IT" sz="2800" b="1" dirty="0" smtClean="0">
                <a:solidFill>
                  <a:srgbClr val="FF0000"/>
                </a:solidFill>
              </a:rPr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knowledge</a:t>
            </a:r>
            <a:r>
              <a:rPr lang="it-IT" sz="2800" b="1" dirty="0" smtClean="0"/>
              <a:t>: (some </a:t>
            </a:r>
            <a:r>
              <a:rPr lang="it-IT" sz="2800" b="1" dirty="0" err="1" smtClean="0"/>
              <a:t>economic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return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investor</a:t>
            </a:r>
            <a:r>
              <a:rPr lang="it-IT" sz="2800" b="1" dirty="0" smtClean="0"/>
              <a:t>,  </a:t>
            </a:r>
            <a:r>
              <a:rPr lang="it-IT" sz="2800" b="1" dirty="0" err="1" smtClean="0"/>
              <a:t>albeit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risky</a:t>
            </a:r>
            <a:r>
              <a:rPr lang="it-IT" sz="2800" b="1" dirty="0" smtClean="0"/>
              <a:t>: ≈50% public </a:t>
            </a:r>
            <a:r>
              <a:rPr lang="it-IT" sz="2800" b="1" dirty="0" err="1" smtClean="0"/>
              <a:t>allowance</a:t>
            </a:r>
            <a:r>
              <a:rPr lang="it-IT" sz="2800" b="1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i="1" u="sng" dirty="0" err="1" smtClean="0"/>
              <a:t>Innovation</a:t>
            </a:r>
            <a:r>
              <a:rPr lang="it-IT" sz="2800" b="1" dirty="0" smtClean="0"/>
              <a:t>: </a:t>
            </a:r>
            <a:r>
              <a:rPr lang="it-IT" sz="2800" b="1" i="1" u="sng" dirty="0" err="1" smtClean="0"/>
              <a:t>successfully</a:t>
            </a:r>
            <a:r>
              <a:rPr lang="it-IT" sz="2800" b="1" i="1" u="sng" dirty="0" smtClean="0"/>
              <a:t> </a:t>
            </a:r>
            <a:r>
              <a:rPr lang="it-IT" sz="2800" b="1" i="1" u="sng" dirty="0" err="1" smtClean="0"/>
              <a:t>improves</a:t>
            </a:r>
            <a:r>
              <a:rPr lang="it-IT" sz="2800" b="1" i="1" u="sng" dirty="0" smtClean="0"/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existing</a:t>
            </a:r>
            <a:r>
              <a:rPr lang="it-IT" sz="2800" b="1" dirty="0" smtClean="0">
                <a:solidFill>
                  <a:srgbClr val="FF0000"/>
                </a:solidFill>
              </a:rPr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solutions</a:t>
            </a:r>
            <a:r>
              <a:rPr lang="it-IT" sz="2800" b="1" dirty="0" smtClean="0">
                <a:solidFill>
                  <a:srgbClr val="FF0000"/>
                </a:solidFill>
              </a:rPr>
              <a:t> </a:t>
            </a:r>
            <a:r>
              <a:rPr lang="it-IT" sz="2800" b="1" dirty="0" smtClean="0"/>
              <a:t>(</a:t>
            </a:r>
            <a:r>
              <a:rPr lang="it-IT" sz="2800" b="1" dirty="0" err="1" smtClean="0"/>
              <a:t>economically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self-sustaining</a:t>
            </a:r>
            <a:r>
              <a:rPr lang="it-IT" sz="2800" b="1" dirty="0" smtClean="0"/>
              <a:t>: &lt;≈25% </a:t>
            </a:r>
            <a:r>
              <a:rPr lang="it-IT" sz="2800" b="1" dirty="0" err="1" smtClean="0"/>
              <a:t>allowance</a:t>
            </a:r>
            <a:r>
              <a:rPr lang="it-IT" sz="2800" b="1" dirty="0" smtClean="0"/>
              <a:t>), </a:t>
            </a:r>
            <a:r>
              <a:rPr lang="it-IT" sz="2800" b="1" dirty="0" err="1" smtClean="0"/>
              <a:t>rarely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connected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only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S&amp;T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but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often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finance, marketing, </a:t>
            </a:r>
            <a:r>
              <a:rPr lang="it-IT" sz="2800" b="1" dirty="0" err="1" smtClean="0"/>
              <a:t>organization</a:t>
            </a:r>
            <a:r>
              <a:rPr lang="it-IT" sz="2800" b="1" dirty="0" smtClean="0"/>
              <a:t>,</a:t>
            </a:r>
            <a:r>
              <a:rPr lang="it-IT" sz="2800" b="1" dirty="0" err="1" smtClean="0"/>
              <a:t>……</a:t>
            </a:r>
            <a:r>
              <a:rPr lang="it-IT" sz="2800" b="1" dirty="0" smtClean="0"/>
              <a:t>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it-IT" sz="2200" b="1" dirty="0" err="1" smtClean="0"/>
              <a:t>*new</a:t>
            </a:r>
            <a:r>
              <a:rPr lang="it-IT" sz="2200" b="1" dirty="0" smtClean="0"/>
              <a:t> </a:t>
            </a:r>
            <a:r>
              <a:rPr lang="it-IT" sz="2200" b="1" dirty="0" err="1" smtClean="0"/>
              <a:t>products</a:t>
            </a:r>
            <a:r>
              <a:rPr lang="it-IT" sz="2200" b="1" dirty="0" smtClean="0"/>
              <a:t>, </a:t>
            </a:r>
            <a:r>
              <a:rPr lang="it-IT" sz="2200" b="1" dirty="0" err="1" smtClean="0"/>
              <a:t>processes</a:t>
            </a:r>
            <a:r>
              <a:rPr lang="it-IT" sz="2200" b="1" dirty="0" smtClean="0"/>
              <a:t>, </a:t>
            </a:r>
            <a:r>
              <a:rPr lang="it-IT" sz="2200" b="1" dirty="0" err="1" smtClean="0"/>
              <a:t>methods</a:t>
            </a:r>
            <a:r>
              <a:rPr lang="it-IT" sz="2200" b="1" dirty="0" smtClean="0"/>
              <a:t>,….</a:t>
            </a:r>
            <a:endParaRPr lang="it-IT" sz="22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RAMIRI2 Amsterdam 2011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040" y="0"/>
            <a:ext cx="9120960" cy="646483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34888" y="44624"/>
            <a:ext cx="8229600" cy="1143000"/>
          </a:xfrm>
        </p:spPr>
        <p:txBody>
          <a:bodyPr/>
          <a:lstStyle/>
          <a:p>
            <a:r>
              <a:rPr lang="it-IT" sz="3600" b="1" dirty="0" err="1" smtClean="0"/>
              <a:t>Research</a:t>
            </a:r>
            <a:r>
              <a:rPr lang="it-IT" sz="3600" b="1" dirty="0" smtClean="0"/>
              <a:t>, </a:t>
            </a:r>
            <a:r>
              <a:rPr lang="it-IT" sz="3600" b="1" dirty="0" err="1" smtClean="0"/>
              <a:t>Development</a:t>
            </a:r>
            <a:r>
              <a:rPr lang="it-IT" sz="3600" b="1" dirty="0" smtClean="0"/>
              <a:t> and </a:t>
            </a:r>
            <a:r>
              <a:rPr lang="it-IT" sz="3600" b="1" dirty="0" err="1" smtClean="0"/>
              <a:t>Innovation</a:t>
            </a:r>
            <a:r>
              <a:rPr lang="it-IT" sz="3600" b="1" dirty="0" smtClean="0"/>
              <a:t>:</a:t>
            </a:r>
            <a:br>
              <a:rPr lang="it-IT" sz="3600" b="1" dirty="0" smtClean="0"/>
            </a:br>
            <a:r>
              <a:rPr lang="it-IT" sz="2400" b="1" dirty="0" err="1" smtClean="0"/>
              <a:t>which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drivers</a:t>
            </a:r>
            <a:r>
              <a:rPr lang="it-IT" sz="2400" b="1" dirty="0" smtClean="0"/>
              <a:t>?</a:t>
            </a:r>
            <a:endParaRPr lang="it-IT" sz="2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256584"/>
          </a:xfrm>
        </p:spPr>
        <p:txBody>
          <a:bodyPr/>
          <a:lstStyle/>
          <a:p>
            <a:r>
              <a:rPr lang="it-IT" sz="2800" b="1" dirty="0" smtClean="0"/>
              <a:t>Driver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new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knowledge</a:t>
            </a:r>
            <a:r>
              <a:rPr lang="it-IT" sz="2800" b="1" dirty="0" smtClean="0"/>
              <a:t>: </a:t>
            </a:r>
            <a:r>
              <a:rPr lang="it-IT" sz="2800" b="1" dirty="0" err="1" smtClean="0"/>
              <a:t>mainly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curiosity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exploring</a:t>
            </a:r>
            <a:r>
              <a:rPr lang="it-IT" sz="2800" b="1" dirty="0" smtClean="0"/>
              <a:t> (</a:t>
            </a:r>
            <a:r>
              <a:rPr lang="it-IT" sz="2800" b="1" dirty="0" err="1" smtClean="0"/>
              <a:t>other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motivations</a:t>
            </a:r>
            <a:r>
              <a:rPr lang="it-IT" sz="2800" b="1" dirty="0" smtClean="0"/>
              <a:t> are </a:t>
            </a:r>
            <a:r>
              <a:rPr lang="it-IT" sz="2800" b="1" dirty="0" err="1" smtClean="0"/>
              <a:t>less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driving</a:t>
            </a:r>
            <a:r>
              <a:rPr lang="it-IT" sz="2800" b="1" dirty="0" smtClean="0"/>
              <a:t>)</a:t>
            </a:r>
          </a:p>
          <a:p>
            <a:r>
              <a:rPr lang="it-IT" sz="2800" b="1" dirty="0" smtClean="0"/>
              <a:t>Driver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inventions</a:t>
            </a:r>
            <a:r>
              <a:rPr lang="it-IT" sz="2800" b="1" dirty="0" smtClean="0"/>
              <a:t>: </a:t>
            </a:r>
            <a:r>
              <a:rPr lang="it-IT" sz="2800" b="1" dirty="0" err="1" smtClean="0"/>
              <a:t>need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solve a </a:t>
            </a:r>
            <a:r>
              <a:rPr lang="it-IT" sz="2800" b="1" dirty="0" err="1" smtClean="0"/>
              <a:t>problem</a:t>
            </a:r>
            <a:r>
              <a:rPr lang="it-IT" sz="2800" b="1" dirty="0" smtClean="0"/>
              <a:t> (</a:t>
            </a:r>
            <a:r>
              <a:rPr lang="it-IT" sz="2800" b="1" dirty="0" err="1" smtClean="0"/>
              <a:t>economic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defense</a:t>
            </a:r>
            <a:r>
              <a:rPr lang="it-IT" sz="2800" b="1" dirty="0" smtClean="0"/>
              <a:t>, sport,…..</a:t>
            </a:r>
            <a:r>
              <a:rPr lang="it-IT" sz="2800" b="1" dirty="0" err="1" smtClean="0"/>
              <a:t>research</a:t>
            </a:r>
            <a:r>
              <a:rPr lang="it-IT" sz="2800" b="1" dirty="0" smtClean="0"/>
              <a:t>)</a:t>
            </a:r>
          </a:p>
          <a:p>
            <a:r>
              <a:rPr lang="it-IT" sz="2800" b="1" dirty="0" smtClean="0"/>
              <a:t>Driver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innovations</a:t>
            </a:r>
            <a:r>
              <a:rPr lang="it-IT" sz="2800" b="1" dirty="0" smtClean="0"/>
              <a:t>: </a:t>
            </a:r>
            <a:r>
              <a:rPr lang="it-IT" sz="2800" b="1" dirty="0" err="1" smtClean="0"/>
              <a:t>need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win</a:t>
            </a:r>
            <a:r>
              <a:rPr lang="it-IT" sz="2800" b="1" dirty="0" smtClean="0"/>
              <a:t> (a market, a challenge, a </a:t>
            </a:r>
            <a:r>
              <a:rPr lang="it-IT" sz="2800" b="1" dirty="0" err="1" smtClean="0"/>
              <a:t>competition</a:t>
            </a:r>
            <a:r>
              <a:rPr lang="it-IT" sz="2800" b="1" dirty="0" smtClean="0"/>
              <a:t>,</a:t>
            </a:r>
            <a:r>
              <a:rPr lang="it-IT" sz="2800" b="1" dirty="0" err="1" smtClean="0"/>
              <a:t>……and</a:t>
            </a:r>
            <a:r>
              <a:rPr lang="it-IT" sz="2800" b="1" dirty="0" smtClean="0"/>
              <a:t> in </a:t>
            </a:r>
            <a:r>
              <a:rPr lang="it-IT" sz="2800" b="1" dirty="0" err="1" smtClean="0"/>
              <a:t>research</a:t>
            </a:r>
            <a:r>
              <a:rPr lang="it-IT" sz="2800" b="1" dirty="0" smtClean="0"/>
              <a:t>!)</a:t>
            </a:r>
          </a:p>
          <a:p>
            <a:r>
              <a:rPr lang="it-IT" sz="2800" b="1" dirty="0" err="1" smtClean="0"/>
              <a:t>Research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is</a:t>
            </a:r>
            <a:r>
              <a:rPr lang="it-IT" sz="2800" b="1" dirty="0" smtClean="0"/>
              <a:t> a </a:t>
            </a:r>
            <a:r>
              <a:rPr lang="it-IT" sz="2800" b="1" dirty="0" err="1" smtClean="0"/>
              <a:t>powerful</a:t>
            </a:r>
            <a:r>
              <a:rPr lang="it-IT" sz="2800" b="1" dirty="0" smtClean="0"/>
              <a:t> driver </a:t>
            </a:r>
            <a:r>
              <a:rPr lang="it-IT" sz="2800" b="1" dirty="0" err="1" smtClean="0"/>
              <a:t>for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Development</a:t>
            </a:r>
            <a:r>
              <a:rPr lang="it-IT" sz="2800" b="1" dirty="0" smtClean="0"/>
              <a:t>  (D),    </a:t>
            </a:r>
            <a:r>
              <a:rPr lang="it-IT" sz="2800" b="1" dirty="0" err="1" smtClean="0"/>
              <a:t>for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Innovation</a:t>
            </a:r>
            <a:r>
              <a:rPr lang="it-IT" sz="2800" b="1" dirty="0" smtClean="0"/>
              <a:t> (I)</a:t>
            </a:r>
            <a:r>
              <a:rPr lang="it-IT" sz="2800" b="1" dirty="0" err="1" smtClean="0"/>
              <a:t>….and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Education</a:t>
            </a:r>
            <a:r>
              <a:rPr lang="it-IT" sz="2800" b="1" dirty="0" smtClean="0"/>
              <a:t> (E).</a:t>
            </a:r>
          </a:p>
          <a:p>
            <a:r>
              <a:rPr lang="it-IT" sz="2800" b="1" dirty="0" smtClean="0"/>
              <a:t>Success </a:t>
            </a:r>
            <a:r>
              <a:rPr lang="it-IT" sz="2800" b="1" dirty="0" err="1" smtClean="0"/>
              <a:t>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based</a:t>
            </a:r>
            <a:r>
              <a:rPr lang="it-IT" sz="2800" b="1" dirty="0" smtClean="0"/>
              <a:t> on “</a:t>
            </a:r>
            <a:r>
              <a:rPr lang="it-IT" sz="2800" b="1" dirty="0" err="1" smtClean="0"/>
              <a:t>peer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competition</a:t>
            </a:r>
            <a:r>
              <a:rPr lang="it-IT" sz="2800" b="1" dirty="0" smtClean="0"/>
              <a:t> ”: </a:t>
            </a:r>
            <a:r>
              <a:rPr lang="it-IT" sz="2800" b="1" dirty="0" err="1" smtClean="0"/>
              <a:t>same</a:t>
            </a:r>
            <a:r>
              <a:rPr lang="it-IT" sz="2800" b="1" dirty="0" smtClean="0"/>
              <a:t> driver!</a:t>
            </a:r>
          </a:p>
          <a:p>
            <a:r>
              <a:rPr lang="it-IT" sz="2800" b="1" dirty="0" err="1" smtClean="0"/>
              <a:t>This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why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RIs</a:t>
            </a:r>
            <a:r>
              <a:rPr lang="it-IT" sz="2800" b="1" dirty="0" smtClean="0"/>
              <a:t> </a:t>
            </a:r>
            <a:r>
              <a:rPr lang="it-IT" sz="2800" b="1" dirty="0" smtClean="0">
                <a:solidFill>
                  <a:srgbClr val="FF0000"/>
                </a:solidFill>
              </a:rPr>
              <a:t>MUST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offer</a:t>
            </a:r>
            <a:r>
              <a:rPr lang="it-IT" sz="2800" b="1" dirty="0" smtClean="0"/>
              <a:t> “open </a:t>
            </a:r>
            <a:r>
              <a:rPr lang="it-IT" sz="2800" b="1" dirty="0" err="1" smtClean="0"/>
              <a:t>access</a:t>
            </a:r>
            <a:r>
              <a:rPr lang="it-IT" sz="2800" b="1" dirty="0" smtClean="0"/>
              <a:t>” </a:t>
            </a:r>
            <a:r>
              <a:rPr lang="it-IT" sz="2800" b="1" dirty="0" err="1" smtClean="0"/>
              <a:t>for</a:t>
            </a:r>
            <a:r>
              <a:rPr lang="it-IT" sz="2800" b="1" dirty="0" smtClean="0"/>
              <a:t> R: </a:t>
            </a:r>
            <a:r>
              <a:rPr lang="it-IT" sz="2800" b="1" dirty="0" err="1" smtClean="0"/>
              <a:t>owners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will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reap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benefits</a:t>
            </a:r>
            <a:r>
              <a:rPr lang="it-IT" sz="2800" b="1" dirty="0" smtClean="0"/>
              <a:t> in D, I, E (and </a:t>
            </a:r>
            <a:r>
              <a:rPr lang="it-IT" sz="2800" b="1" dirty="0" err="1" smtClean="0"/>
              <a:t>improve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their</a:t>
            </a:r>
            <a:r>
              <a:rPr lang="it-IT" sz="2800" b="1" dirty="0" smtClean="0"/>
              <a:t> R)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it-IT" sz="3600" b="1" dirty="0" err="1" smtClean="0"/>
              <a:t>Therefore…</a:t>
            </a:r>
            <a:r>
              <a:rPr lang="it-IT" sz="3600" b="1" dirty="0" smtClean="0"/>
              <a:t>..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375622"/>
          </a:xfrm>
        </p:spPr>
        <p:txBody>
          <a:bodyPr/>
          <a:lstStyle/>
          <a:p>
            <a:r>
              <a:rPr lang="it-IT" sz="2800" b="1" u="sng" dirty="0" err="1" smtClean="0"/>
              <a:t>Research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Infrastructures</a:t>
            </a:r>
            <a:r>
              <a:rPr lang="it-IT" sz="2800" b="1" dirty="0" smtClean="0"/>
              <a:t> are “non </a:t>
            </a:r>
            <a:r>
              <a:rPr lang="it-IT" sz="2800" b="1" dirty="0" err="1" smtClean="0"/>
              <a:t>economic</a:t>
            </a:r>
            <a:r>
              <a:rPr lang="it-IT" sz="2800" b="1" dirty="0" smtClean="0"/>
              <a:t>” (</a:t>
            </a:r>
            <a:r>
              <a:rPr lang="it-IT" sz="2800" b="1" dirty="0" err="1" smtClean="0"/>
              <a:t>Research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is</a:t>
            </a:r>
            <a:r>
              <a:rPr lang="it-IT" sz="2800" b="1" dirty="0" smtClean="0"/>
              <a:t> a non </a:t>
            </a:r>
            <a:r>
              <a:rPr lang="it-IT" sz="2800" b="1" dirty="0" err="1" smtClean="0"/>
              <a:t>self-sustaining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activity</a:t>
            </a:r>
            <a:r>
              <a:rPr lang="it-IT" sz="2800" b="1" dirty="0" smtClean="0"/>
              <a:t>)</a:t>
            </a:r>
          </a:p>
          <a:p>
            <a:r>
              <a:rPr lang="it-IT" sz="2800" b="1" dirty="0" err="1" smtClean="0"/>
              <a:t>But…if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they</a:t>
            </a:r>
            <a:r>
              <a:rPr lang="it-IT" sz="2800" b="1" dirty="0" smtClean="0"/>
              <a:t> compete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be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attractive</a:t>
            </a:r>
            <a:r>
              <a:rPr lang="it-IT" sz="2800" b="1" dirty="0" smtClean="0"/>
              <a:t> at world </a:t>
            </a:r>
            <a:r>
              <a:rPr lang="it-IT" sz="2800" b="1" dirty="0" err="1" smtClean="0"/>
              <a:t>level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then</a:t>
            </a:r>
            <a:r>
              <a:rPr lang="it-IT" sz="2800" b="1" dirty="0" smtClean="0"/>
              <a:t>: </a:t>
            </a:r>
            <a:r>
              <a:rPr lang="it-IT" sz="2800" b="1" dirty="0" err="1" smtClean="0"/>
              <a:t>they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must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continuously</a:t>
            </a:r>
            <a:r>
              <a:rPr lang="it-IT" sz="2800" b="1" dirty="0" smtClean="0"/>
              <a:t> “</a:t>
            </a:r>
            <a:r>
              <a:rPr lang="it-IT" sz="2800" b="1" dirty="0" err="1" smtClean="0"/>
              <a:t>develop</a:t>
            </a:r>
            <a:r>
              <a:rPr lang="it-IT" sz="2800" b="1" dirty="0" smtClean="0"/>
              <a:t>”, “innovate”, “educate”: </a:t>
            </a:r>
            <a:r>
              <a:rPr lang="it-IT" sz="2800" b="1" dirty="0" err="1" smtClean="0"/>
              <a:t>these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parts</a:t>
            </a:r>
            <a:r>
              <a:rPr lang="it-IT" sz="2800" b="1" dirty="0" smtClean="0"/>
              <a:t> can </a:t>
            </a:r>
            <a:r>
              <a:rPr lang="it-IT" sz="2800" b="1" dirty="0" err="1" smtClean="0"/>
              <a:t>provide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economic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gains</a:t>
            </a:r>
            <a:r>
              <a:rPr lang="it-IT" sz="2800" b="1" dirty="0" smtClean="0"/>
              <a:t>.</a:t>
            </a:r>
          </a:p>
          <a:p>
            <a:r>
              <a:rPr lang="it-IT" sz="2800" b="1" dirty="0" smtClean="0"/>
              <a:t>International </a:t>
            </a:r>
            <a:r>
              <a:rPr lang="it-IT" sz="2800" b="1" dirty="0" err="1" smtClean="0"/>
              <a:t>RIs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need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special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qualities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be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attractive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need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please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many</a:t>
            </a:r>
            <a:r>
              <a:rPr lang="it-IT" sz="2800" b="1" dirty="0" smtClean="0"/>
              <a:t> “</a:t>
            </a:r>
            <a:r>
              <a:rPr lang="it-IT" sz="2800" b="1" dirty="0" err="1" smtClean="0"/>
              <a:t>stakeholders</a:t>
            </a:r>
            <a:r>
              <a:rPr lang="it-IT" sz="2800" b="1" dirty="0" smtClean="0"/>
              <a:t>”, </a:t>
            </a:r>
            <a:r>
              <a:rPr lang="it-IT" sz="2800" b="1" dirty="0" err="1" smtClean="0"/>
              <a:t>each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one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expecting</a:t>
            </a:r>
            <a:r>
              <a:rPr lang="it-IT" sz="2800" b="1" dirty="0" smtClean="0"/>
              <a:t> a </a:t>
            </a:r>
            <a:r>
              <a:rPr lang="it-IT" sz="2800" b="1" dirty="0" err="1" smtClean="0"/>
              <a:t>different</a:t>
            </a:r>
            <a:r>
              <a:rPr lang="it-IT" sz="2800" b="1" dirty="0" smtClean="0"/>
              <a:t> part/taste </a:t>
            </a:r>
            <a:r>
              <a:rPr lang="it-IT" sz="2800" b="1" dirty="0" err="1" smtClean="0"/>
              <a:t>of</a:t>
            </a:r>
            <a:r>
              <a:rPr lang="it-IT" sz="2800" b="1" dirty="0" smtClean="0"/>
              <a:t> the “pie”</a:t>
            </a:r>
          </a:p>
          <a:p>
            <a:r>
              <a:rPr lang="it-IT" sz="2800" b="1" dirty="0" smtClean="0"/>
              <a:t>Planning, </a:t>
            </a:r>
            <a:r>
              <a:rPr lang="it-IT" sz="2800" b="1" dirty="0" err="1" smtClean="0"/>
              <a:t>governing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managing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means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to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understand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all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stakeholders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respond</a:t>
            </a:r>
            <a:r>
              <a:rPr lang="it-IT" sz="2800" b="1" dirty="0" smtClean="0"/>
              <a:t> and account in the </a:t>
            </a:r>
            <a:r>
              <a:rPr lang="it-IT" sz="2800" b="1" dirty="0" err="1" smtClean="0"/>
              <a:t>most</a:t>
            </a:r>
            <a:r>
              <a:rPr lang="it-IT" sz="2800" b="1" dirty="0" smtClean="0"/>
              <a:t> complete and </a:t>
            </a:r>
            <a:r>
              <a:rPr lang="it-IT" sz="2800" b="1" dirty="0" err="1" smtClean="0"/>
              <a:t>effective</a:t>
            </a:r>
            <a:r>
              <a:rPr lang="it-IT" sz="2800" b="1" dirty="0" smtClean="0"/>
              <a:t> way: </a:t>
            </a:r>
            <a:r>
              <a:rPr lang="it-IT" sz="2800" b="1" dirty="0" err="1" smtClean="0"/>
              <a:t>therefore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RIs</a:t>
            </a:r>
            <a:r>
              <a:rPr lang="it-IT" sz="2800" b="1" dirty="0" smtClean="0"/>
              <a:t>  are </a:t>
            </a:r>
            <a:r>
              <a:rPr lang="it-IT" sz="2800" b="1" dirty="0" err="1" smtClean="0"/>
              <a:t>also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powerful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drivers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of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quality</a:t>
            </a:r>
            <a:r>
              <a:rPr lang="it-IT" sz="2800" b="1" dirty="0" smtClean="0"/>
              <a:t> in </a:t>
            </a:r>
            <a:r>
              <a:rPr lang="it-IT" sz="2800" b="1" dirty="0" smtClean="0">
                <a:solidFill>
                  <a:srgbClr val="FF0000"/>
                </a:solidFill>
              </a:rPr>
              <a:t>Management</a:t>
            </a:r>
            <a:r>
              <a:rPr lang="it-IT" sz="2800" b="1" dirty="0" smtClean="0"/>
              <a:t>!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443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22114"/>
          </a:xfrm>
        </p:spPr>
        <p:txBody>
          <a:bodyPr/>
          <a:lstStyle/>
          <a:p>
            <a:r>
              <a:rPr lang="it-IT" sz="3600" b="1" dirty="0" err="1" smtClean="0"/>
              <a:t>Development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Infrastructures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5159598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Some </a:t>
            </a:r>
            <a:r>
              <a:rPr lang="it-IT" dirty="0" err="1" smtClean="0"/>
              <a:t>infrastructures</a:t>
            </a:r>
            <a:r>
              <a:rPr lang="it-IT" dirty="0" smtClean="0"/>
              <a:t> </a:t>
            </a:r>
            <a:r>
              <a:rPr lang="it-IT" dirty="0" err="1" smtClean="0"/>
              <a:t>imply</a:t>
            </a:r>
            <a:r>
              <a:rPr lang="it-IT" dirty="0" smtClean="0"/>
              <a:t> (</a:t>
            </a:r>
            <a:r>
              <a:rPr lang="it-IT" dirty="0" err="1" smtClean="0"/>
              <a:t>mainly</a:t>
            </a:r>
            <a:r>
              <a:rPr lang="it-IT" dirty="0" smtClean="0"/>
              <a:t>) </a:t>
            </a:r>
            <a:r>
              <a:rPr lang="it-IT" dirty="0" err="1" smtClean="0"/>
              <a:t>Development</a:t>
            </a:r>
            <a:r>
              <a:rPr lang="it-IT" dirty="0" smtClean="0"/>
              <a:t> </a:t>
            </a:r>
            <a:r>
              <a:rPr lang="it-IT" dirty="0" err="1" smtClean="0"/>
              <a:t>activities</a:t>
            </a:r>
            <a:r>
              <a:rPr lang="it-IT" dirty="0" smtClean="0"/>
              <a:t>, </a:t>
            </a:r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often</a:t>
            </a:r>
            <a:r>
              <a:rPr lang="it-IT" dirty="0" smtClean="0"/>
              <a:t> are </a:t>
            </a:r>
            <a:r>
              <a:rPr lang="it-IT" dirty="0" err="1" smtClean="0"/>
              <a:t>called</a:t>
            </a:r>
            <a:r>
              <a:rPr lang="it-IT" dirty="0" smtClean="0"/>
              <a:t> </a:t>
            </a:r>
            <a:r>
              <a:rPr lang="it-IT" dirty="0" err="1" smtClean="0"/>
              <a:t>RIs</a:t>
            </a:r>
            <a:r>
              <a:rPr lang="it-IT" dirty="0" smtClean="0"/>
              <a:t> (and sold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such</a:t>
            </a:r>
            <a:r>
              <a:rPr lang="it-IT" dirty="0" smtClean="0"/>
              <a:t>):</a:t>
            </a:r>
          </a:p>
          <a:p>
            <a:pPr lvl="1"/>
            <a:r>
              <a:rPr lang="it-IT" dirty="0" smtClean="0"/>
              <a:t>The International </a:t>
            </a:r>
            <a:r>
              <a:rPr lang="it-IT" dirty="0" err="1" smtClean="0"/>
              <a:t>Space</a:t>
            </a:r>
            <a:r>
              <a:rPr lang="it-IT" dirty="0" smtClean="0"/>
              <a:t> Station and ITER</a:t>
            </a:r>
          </a:p>
          <a:p>
            <a:pPr lvl="1"/>
            <a:r>
              <a:rPr lang="it-IT" dirty="0" smtClean="0"/>
              <a:t>A Formula 1 </a:t>
            </a:r>
            <a:r>
              <a:rPr lang="it-IT" dirty="0" err="1" smtClean="0"/>
              <a:t>car</a:t>
            </a:r>
            <a:r>
              <a:rPr lang="it-IT" dirty="0" smtClean="0"/>
              <a:t> and </a:t>
            </a:r>
            <a:r>
              <a:rPr lang="it-IT" dirty="0" err="1" smtClean="0"/>
              <a:t>most</a:t>
            </a:r>
            <a:r>
              <a:rPr lang="it-IT" dirty="0" smtClean="0"/>
              <a:t> “test </a:t>
            </a:r>
            <a:r>
              <a:rPr lang="it-IT" dirty="0" err="1" smtClean="0"/>
              <a:t>facilities</a:t>
            </a:r>
            <a:r>
              <a:rPr lang="it-IT" dirty="0" smtClean="0"/>
              <a:t>” (e.g. </a:t>
            </a:r>
            <a:r>
              <a:rPr lang="it-IT" dirty="0" err="1" smtClean="0"/>
              <a:t>wind</a:t>
            </a:r>
            <a:r>
              <a:rPr lang="it-IT" dirty="0" smtClean="0"/>
              <a:t> </a:t>
            </a:r>
            <a:r>
              <a:rPr lang="it-IT" dirty="0" err="1" smtClean="0"/>
              <a:t>tunnells</a:t>
            </a:r>
            <a:r>
              <a:rPr lang="it-IT" dirty="0" smtClean="0"/>
              <a:t>, </a:t>
            </a:r>
            <a:r>
              <a:rPr lang="it-IT" dirty="0" err="1" smtClean="0"/>
              <a:t>simulation</a:t>
            </a:r>
            <a:r>
              <a:rPr lang="it-IT" dirty="0" smtClean="0"/>
              <a:t> </a:t>
            </a:r>
            <a:r>
              <a:rPr lang="it-IT" dirty="0" err="1" smtClean="0"/>
              <a:t>chambers</a:t>
            </a:r>
            <a:r>
              <a:rPr lang="it-IT" dirty="0" smtClean="0"/>
              <a:t>, </a:t>
            </a:r>
            <a:r>
              <a:rPr lang="it-IT" dirty="0" err="1" smtClean="0"/>
              <a:t>etc</a:t>
            </a:r>
            <a:r>
              <a:rPr lang="it-IT" dirty="0" smtClean="0"/>
              <a:t>)</a:t>
            </a:r>
          </a:p>
          <a:p>
            <a:pPr lvl="1"/>
            <a:r>
              <a:rPr lang="it-IT" dirty="0" smtClean="0"/>
              <a:t>A </a:t>
            </a:r>
            <a:r>
              <a:rPr lang="it-IT" dirty="0" err="1" smtClean="0"/>
              <a:t>joung</a:t>
            </a:r>
            <a:r>
              <a:rPr lang="it-IT" dirty="0" smtClean="0"/>
              <a:t> Marconi </a:t>
            </a:r>
            <a:r>
              <a:rPr lang="it-IT" dirty="0" err="1" smtClean="0"/>
              <a:t>developing</a:t>
            </a:r>
            <a:r>
              <a:rPr lang="it-IT" dirty="0" smtClean="0"/>
              <a:t> the </a:t>
            </a:r>
            <a:r>
              <a:rPr lang="it-IT" dirty="0" err="1" smtClean="0"/>
              <a:t>Radio…</a:t>
            </a:r>
            <a:endParaRPr lang="it-IT" dirty="0" smtClean="0"/>
          </a:p>
          <a:p>
            <a:pPr lvl="1"/>
            <a:r>
              <a:rPr lang="it-IT" dirty="0" err="1" smtClean="0"/>
              <a:t>Most</a:t>
            </a:r>
            <a:r>
              <a:rPr lang="it-IT" dirty="0" smtClean="0"/>
              <a:t> industrial “</a:t>
            </a:r>
            <a:r>
              <a:rPr lang="it-IT" dirty="0" err="1" smtClean="0"/>
              <a:t>applied</a:t>
            </a:r>
            <a:r>
              <a:rPr lang="it-IT" dirty="0" smtClean="0"/>
              <a:t> </a:t>
            </a:r>
            <a:r>
              <a:rPr lang="it-IT" dirty="0" err="1" smtClean="0"/>
              <a:t>research</a:t>
            </a:r>
            <a:r>
              <a:rPr lang="it-IT" dirty="0" smtClean="0"/>
              <a:t>” </a:t>
            </a:r>
            <a:r>
              <a:rPr lang="it-IT" dirty="0" err="1" smtClean="0"/>
              <a:t>is</a:t>
            </a:r>
            <a:r>
              <a:rPr lang="it-IT" dirty="0" smtClean="0"/>
              <a:t>, in </a:t>
            </a:r>
            <a:r>
              <a:rPr lang="it-IT" dirty="0" err="1" smtClean="0"/>
              <a:t>fact</a:t>
            </a:r>
            <a:r>
              <a:rPr lang="it-IT" dirty="0" smtClean="0"/>
              <a:t> “</a:t>
            </a:r>
            <a:r>
              <a:rPr lang="it-IT" dirty="0" err="1" smtClean="0"/>
              <a:t>development</a:t>
            </a:r>
            <a:r>
              <a:rPr lang="it-IT" dirty="0" smtClean="0"/>
              <a:t>”</a:t>
            </a:r>
          </a:p>
          <a:p>
            <a:pPr lvl="1">
              <a:buNone/>
            </a:pPr>
            <a:r>
              <a:rPr lang="it-IT" dirty="0" err="1" smtClean="0"/>
              <a:t>Its</a:t>
            </a:r>
            <a:r>
              <a:rPr lang="it-IT" dirty="0" smtClean="0"/>
              <a:t> </a:t>
            </a:r>
            <a:r>
              <a:rPr lang="it-IT" dirty="0" err="1" smtClean="0"/>
              <a:t>main</a:t>
            </a:r>
            <a:r>
              <a:rPr lang="it-IT" dirty="0" smtClean="0"/>
              <a:t> driver </a:t>
            </a:r>
            <a:r>
              <a:rPr lang="it-IT" dirty="0" err="1" smtClean="0"/>
              <a:t>is</a:t>
            </a:r>
            <a:r>
              <a:rPr lang="it-IT" dirty="0" smtClean="0"/>
              <a:t> “</a:t>
            </a:r>
            <a:r>
              <a:rPr lang="it-IT" dirty="0" err="1" smtClean="0"/>
              <a:t>relevance</a:t>
            </a:r>
            <a:r>
              <a:rPr lang="it-IT" dirty="0" smtClean="0"/>
              <a:t>”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well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quality</a:t>
            </a:r>
            <a:r>
              <a:rPr lang="it-IT" dirty="0" smtClean="0"/>
              <a:t>, </a:t>
            </a:r>
          </a:p>
          <a:p>
            <a:pPr lvl="1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RAMIRI2 Amsterdam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1505</Words>
  <Application>Microsoft Office PowerPoint</Application>
  <PresentationFormat>Presentazione su schermo (4:3)</PresentationFormat>
  <Paragraphs>283</Paragraphs>
  <Slides>16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Office Theme</vt:lpstr>
      <vt:lpstr>Diapositiva 1</vt:lpstr>
      <vt:lpstr>Definition of a Pan-EU RI (ESFRI)</vt:lpstr>
      <vt:lpstr>Why are we here?</vt:lpstr>
      <vt:lpstr>Research: what does it mean?</vt:lpstr>
      <vt:lpstr>Diapositiva 5</vt:lpstr>
      <vt:lpstr>Research, Development and Innovation: which drivers?</vt:lpstr>
      <vt:lpstr>Therefore…..</vt:lpstr>
      <vt:lpstr>Diapositiva 8</vt:lpstr>
      <vt:lpstr>Development Infrastructures</vt:lpstr>
      <vt:lpstr>Returns and Stakeholders</vt:lpstr>
      <vt:lpstr>Diapositiva 11</vt:lpstr>
      <vt:lpstr>Diapositiva 12</vt:lpstr>
      <vt:lpstr>Diapositiva 13</vt:lpstr>
      <vt:lpstr>Summary</vt:lpstr>
      <vt:lpstr>examples of “narrative”</vt:lpstr>
      <vt:lpstr>Diapositiva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</dc:creator>
  <cp:lastModifiedBy>carlo rizzuto</cp:lastModifiedBy>
  <cp:revision>68</cp:revision>
  <dcterms:created xsi:type="dcterms:W3CDTF">2009-03-17T09:59:14Z</dcterms:created>
  <dcterms:modified xsi:type="dcterms:W3CDTF">2012-03-11T21:57:06Z</dcterms:modified>
</cp:coreProperties>
</file>