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
  </p:notesMasterIdLst>
  <p:sldIdLst>
    <p:sldId id="264" r:id="rId2"/>
    <p:sldId id="265" r:id="rId3"/>
    <p:sldId id="266" r:id="rId4"/>
    <p:sldId id="267" r:id="rId5"/>
    <p:sldId id="268" r:id="rId6"/>
    <p:sldId id="269" r:id="rId7"/>
    <p:sldId id="270" r:id="rId8"/>
    <p:sldId id="271" r:id="rId9"/>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mn-ea"/>
        <a:cs typeface="Arial" charset="0"/>
      </a:defRPr>
    </a:lvl1pPr>
    <a:lvl2pPr marL="457200" algn="l" defTabSz="457200" rtl="0" fontAlgn="base">
      <a:spcBef>
        <a:spcPct val="0"/>
      </a:spcBef>
      <a:spcAft>
        <a:spcPct val="0"/>
      </a:spcAft>
      <a:defRPr kern="1200">
        <a:solidFill>
          <a:schemeClr val="tx1"/>
        </a:solidFill>
        <a:latin typeface="Arial" charset="0"/>
        <a:ea typeface="+mn-ea"/>
        <a:cs typeface="Arial" charset="0"/>
      </a:defRPr>
    </a:lvl2pPr>
    <a:lvl3pPr marL="914400" algn="l" defTabSz="457200" rtl="0" fontAlgn="base">
      <a:spcBef>
        <a:spcPct val="0"/>
      </a:spcBef>
      <a:spcAft>
        <a:spcPct val="0"/>
      </a:spcAft>
      <a:defRPr kern="1200">
        <a:solidFill>
          <a:schemeClr val="tx1"/>
        </a:solidFill>
        <a:latin typeface="Arial" charset="0"/>
        <a:ea typeface="+mn-ea"/>
        <a:cs typeface="Arial" charset="0"/>
      </a:defRPr>
    </a:lvl3pPr>
    <a:lvl4pPr marL="1371600" algn="l" defTabSz="457200" rtl="0" fontAlgn="base">
      <a:spcBef>
        <a:spcPct val="0"/>
      </a:spcBef>
      <a:spcAft>
        <a:spcPct val="0"/>
      </a:spcAft>
      <a:defRPr kern="1200">
        <a:solidFill>
          <a:schemeClr val="tx1"/>
        </a:solidFill>
        <a:latin typeface="Arial" charset="0"/>
        <a:ea typeface="+mn-ea"/>
        <a:cs typeface="Arial" charset="0"/>
      </a:defRPr>
    </a:lvl4pPr>
    <a:lvl5pPr marL="1828800" algn="l" defTabSz="457200"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56" autoAdjust="0"/>
    <p:restoredTop sz="94660"/>
  </p:normalViewPr>
  <p:slideViewPr>
    <p:cSldViewPr snapToObjects="1">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GB"/>
          </a:p>
        </p:txBody>
      </p:sp>
      <p:sp>
        <p:nvSpPr>
          <p:cNvPr id="1433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fld id="{86559FCA-4955-4402-A44A-08D15D87EA20}" type="datetimeFigureOut">
              <a:rPr lang="en-GB"/>
              <a:pPr>
                <a:defRPr/>
              </a:pPr>
              <a:t>24/11/2011</a:t>
            </a:fld>
            <a:endParaRPr lang="en-GB"/>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434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1434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GB"/>
          </a:p>
        </p:txBody>
      </p:sp>
      <p:sp>
        <p:nvSpPr>
          <p:cNvPr id="1434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62CD8317-1745-4F7B-B1C1-9E1126B00C7A}"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Rot="1" noChangeAspect="1" noChangeArrowheads="1" noTextEdit="1"/>
          </p:cNvSpPr>
          <p:nvPr>
            <p:ph type="sldImg"/>
          </p:nvPr>
        </p:nvSpPr>
        <p:spPr>
          <a:ln/>
        </p:spPr>
      </p:sp>
      <p:sp>
        <p:nvSpPr>
          <p:cNvPr id="17410"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60F700BD-A35E-438B-99EE-8A494988D345}" type="datetimeFigureOut">
              <a:rPr lang="en-US"/>
              <a:pPr>
                <a:defRPr/>
              </a:pPr>
              <a:t>11/24/2011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00C60E7-6CA5-48B2-A30A-507A6076310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6D7D480-8A6F-4325-B06A-2FA7300FA9AA}" type="datetimeFigureOut">
              <a:rPr lang="en-US"/>
              <a:pPr>
                <a:defRPr/>
              </a:pPr>
              <a:t>11/24/2011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F8E2DC7-1E1A-4E83-B9C2-D821FED17D99}"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B5C27C6-4554-46C7-899B-B2F2767E10EA}" type="datetimeFigureOut">
              <a:rPr lang="en-US"/>
              <a:pPr>
                <a:defRPr/>
              </a:pPr>
              <a:t>11/24/2011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8DB6B2C-DC81-4B8D-A454-FCCF40D8186A}"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BD9E583-55E2-437A-B5DB-C5B41982CA5E}" type="datetimeFigureOut">
              <a:rPr lang="en-US"/>
              <a:pPr>
                <a:defRPr/>
              </a:pPr>
              <a:t>11/24/2011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5B662EC-C160-4682-8DAB-3F639A57D8D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3811916B-E6A5-4497-B69D-128A0F2B340B}" type="datetimeFigureOut">
              <a:rPr lang="en-US"/>
              <a:pPr>
                <a:defRPr/>
              </a:pPr>
              <a:t>11/24/2011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D35302B-E392-4A18-9845-F3C292A860B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7D5F794E-0C6F-4FA2-A586-79288FEFAAF6}" type="datetimeFigureOut">
              <a:rPr lang="en-US"/>
              <a:pPr>
                <a:defRPr/>
              </a:pPr>
              <a:t>11/24/2011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F1E9DF9-4728-4734-B64D-F18C2B09291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2903C00F-778E-4BB6-8789-E77719B37CA8}" type="datetimeFigureOut">
              <a:rPr lang="en-US"/>
              <a:pPr>
                <a:defRPr/>
              </a:pPr>
              <a:t>11/24/2011</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B4A0254A-D6E9-410E-89A9-F9B627DCF1FD}"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C976D648-034A-46D6-B7E7-3FF0B898B6F9}" type="datetimeFigureOut">
              <a:rPr lang="en-US"/>
              <a:pPr>
                <a:defRPr/>
              </a:pPr>
              <a:t>11/24/2011</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C0F32A32-979C-4703-8A90-8788020E05E6}"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D5AC65B5-C115-4B68-9962-7DF1A9A5549F}" type="datetimeFigureOut">
              <a:rPr lang="en-US"/>
              <a:pPr>
                <a:defRPr/>
              </a:pPr>
              <a:t>11/24/2011</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5724C978-AF57-4E38-BB31-EB359C36782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11288EC-C9D0-4E65-9D7F-35FDD6F0D317}" type="datetimeFigureOut">
              <a:rPr lang="en-US"/>
              <a:pPr>
                <a:defRPr/>
              </a:pPr>
              <a:t>11/24/2011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2A7A253-650E-4DD0-8BE0-E8C89DE5D72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5D08EE5F-A19D-450B-B665-D5DF3238BC7D}" type="datetimeFigureOut">
              <a:rPr lang="en-US"/>
              <a:pPr>
                <a:defRPr/>
              </a:pPr>
              <a:t>11/24/2011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C545523-456B-48EB-9D37-7A8DA47D8FF9}"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endParaRPr lang="en-US"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5F282D49-CDB6-4714-BFF4-97FEBE468A06}" type="datetimeFigureOut">
              <a:rPr lang="en-US"/>
              <a:pPr>
                <a:defRPr/>
              </a:pPr>
              <a:t>11/24/2011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20024FAE-4239-4AF2-AA08-4A04FD900DDF}" type="slidenum">
              <a:rPr lang="en-US"/>
              <a:pPr>
                <a:defRPr/>
              </a:pPr>
              <a:t>‹#›</a:t>
            </a:fld>
            <a:endParaRPr lang="en-US"/>
          </a:p>
        </p:txBody>
      </p:sp>
      <p:pic>
        <p:nvPicPr>
          <p:cNvPr id="1031" name="Picture 6" descr="BG.jpg"/>
          <p:cNvPicPr>
            <a:picLocks noChangeAspect="1"/>
          </p:cNvPicPr>
          <p:nvPr userDrawn="1"/>
        </p:nvPicPr>
        <p:blipFill>
          <a:blip r:embed="rId13"/>
          <a:srcRect/>
          <a:stretch>
            <a:fillRect/>
          </a:stretch>
        </p:blipFill>
        <p:spPr bwMode="auto">
          <a:xfrm>
            <a:off x="-152400" y="3733800"/>
            <a:ext cx="9363075" cy="7010400"/>
          </a:xfrm>
          <a:prstGeom prst="rect">
            <a:avLst/>
          </a:prstGeom>
          <a:noFill/>
          <a:ln w="9525">
            <a:noFill/>
            <a:miter lim="800000"/>
            <a:headEnd/>
            <a:tailEnd/>
          </a:ln>
        </p:spPr>
      </p:pic>
      <p:pic>
        <p:nvPicPr>
          <p:cNvPr id="1032" name="Picture 7" descr="ramiri_lowres.jpg"/>
          <p:cNvPicPr>
            <a:picLocks noChangeAspect="1"/>
          </p:cNvPicPr>
          <p:nvPr userDrawn="1"/>
        </p:nvPicPr>
        <p:blipFill>
          <a:blip r:embed="rId14"/>
          <a:srcRect/>
          <a:stretch>
            <a:fillRect/>
          </a:stretch>
        </p:blipFill>
        <p:spPr bwMode="auto">
          <a:xfrm>
            <a:off x="76200" y="-609600"/>
            <a:ext cx="1981200" cy="20256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Calibri" pitchFamily="34" charset="0"/>
        </a:defRPr>
      </a:lvl2pPr>
      <a:lvl3pPr algn="ctr" defTabSz="457200" rtl="0" eaLnBrk="0" fontAlgn="base" hangingPunct="0">
        <a:spcBef>
          <a:spcPct val="0"/>
        </a:spcBef>
        <a:spcAft>
          <a:spcPct val="0"/>
        </a:spcAft>
        <a:defRPr sz="4400">
          <a:solidFill>
            <a:schemeClr val="tx1"/>
          </a:solidFill>
          <a:latin typeface="Calibri" pitchFamily="34" charset="0"/>
        </a:defRPr>
      </a:lvl3pPr>
      <a:lvl4pPr algn="ctr" defTabSz="457200" rtl="0" eaLnBrk="0" fontAlgn="base" hangingPunct="0">
        <a:spcBef>
          <a:spcPct val="0"/>
        </a:spcBef>
        <a:spcAft>
          <a:spcPct val="0"/>
        </a:spcAft>
        <a:defRPr sz="4400">
          <a:solidFill>
            <a:schemeClr val="tx1"/>
          </a:solidFill>
          <a:latin typeface="Calibri" pitchFamily="34" charset="0"/>
        </a:defRPr>
      </a:lvl4pPr>
      <a:lvl5pPr algn="ctr" defTabSz="457200" rtl="0" eaLnBrk="0" fontAlgn="base" hangingPunct="0">
        <a:spcBef>
          <a:spcPct val="0"/>
        </a:spcBef>
        <a:spcAft>
          <a:spcPct val="0"/>
        </a:spcAft>
        <a:defRPr sz="4400">
          <a:solidFill>
            <a:schemeClr val="tx1"/>
          </a:solidFill>
          <a:latin typeface="Calibri" pitchFamily="34"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p:cNvSpPr>
          <p:nvPr>
            <p:ph type="title"/>
          </p:nvPr>
        </p:nvSpPr>
        <p:spPr/>
        <p:txBody>
          <a:bodyPr/>
          <a:lstStyle/>
          <a:p>
            <a:r>
              <a:rPr lang="en-GB" sz="2800" dirty="0" smtClean="0"/>
              <a:t/>
            </a:r>
            <a:br>
              <a:rPr lang="en-GB" sz="2800" dirty="0" smtClean="0"/>
            </a:br>
            <a:r>
              <a:rPr lang="en-GB" sz="2800" b="1" dirty="0" smtClean="0"/>
              <a:t/>
            </a:r>
            <a:br>
              <a:rPr lang="en-GB" sz="2800" b="1" dirty="0" smtClean="0"/>
            </a:br>
            <a:endParaRPr lang="en-GB" sz="2800" dirty="0" smtClean="0"/>
          </a:p>
        </p:txBody>
      </p:sp>
      <p:sp>
        <p:nvSpPr>
          <p:cNvPr id="16386" name="Rectangle 3"/>
          <p:cNvSpPr>
            <a:spLocks noGrp="1"/>
          </p:cNvSpPr>
          <p:nvPr>
            <p:ph type="body" idx="1"/>
          </p:nvPr>
        </p:nvSpPr>
        <p:spPr>
          <a:xfrm>
            <a:off x="457200" y="1916113"/>
            <a:ext cx="8229600" cy="4941887"/>
          </a:xfrm>
        </p:spPr>
        <p:txBody>
          <a:bodyPr/>
          <a:lstStyle/>
          <a:p>
            <a:pPr algn="ctr">
              <a:lnSpc>
                <a:spcPct val="80000"/>
              </a:lnSpc>
              <a:buNone/>
            </a:pPr>
            <a:r>
              <a:rPr lang="en-US" sz="3600" b="1" dirty="0" smtClean="0"/>
              <a:t>Managing an established facility:</a:t>
            </a:r>
          </a:p>
          <a:p>
            <a:pPr algn="ctr">
              <a:lnSpc>
                <a:spcPct val="80000"/>
              </a:lnSpc>
              <a:buNone/>
            </a:pPr>
            <a:r>
              <a:rPr lang="en-US" sz="3600" b="1" dirty="0" smtClean="0"/>
              <a:t>Scenarios for group work</a:t>
            </a:r>
          </a:p>
          <a:p>
            <a:pPr algn="ctr">
              <a:lnSpc>
                <a:spcPct val="80000"/>
              </a:lnSpc>
              <a:buNone/>
            </a:pPr>
            <a:endParaRPr lang="en-US" sz="3600" b="1" dirty="0" smtClean="0"/>
          </a:p>
          <a:p>
            <a:pPr algn="ctr">
              <a:lnSpc>
                <a:spcPct val="80000"/>
              </a:lnSpc>
              <a:buNone/>
            </a:pPr>
            <a:endParaRPr lang="en-US" sz="3600" b="1" dirty="0" smtClean="0"/>
          </a:p>
          <a:p>
            <a:pPr algn="ctr">
              <a:lnSpc>
                <a:spcPct val="80000"/>
              </a:lnSpc>
              <a:buNone/>
            </a:pPr>
            <a:r>
              <a:rPr lang="en-US" sz="2400" b="1" dirty="0" smtClean="0"/>
              <a:t>Kimmo Koski</a:t>
            </a:r>
          </a:p>
          <a:p>
            <a:pPr algn="ctr">
              <a:lnSpc>
                <a:spcPct val="80000"/>
              </a:lnSpc>
              <a:buNone/>
            </a:pPr>
            <a:r>
              <a:rPr lang="en-US" sz="2400" b="1" dirty="0" smtClean="0"/>
              <a:t>26 October 2011</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Ground rules</a:t>
            </a:r>
            <a:endParaRPr lang="en-GB" dirty="0"/>
          </a:p>
        </p:txBody>
      </p:sp>
      <p:sp>
        <p:nvSpPr>
          <p:cNvPr id="3" name="Content Placeholder 2"/>
          <p:cNvSpPr>
            <a:spLocks noGrp="1"/>
          </p:cNvSpPr>
          <p:nvPr>
            <p:ph idx="1"/>
          </p:nvPr>
        </p:nvSpPr>
        <p:spPr/>
        <p:txBody>
          <a:bodyPr/>
          <a:lstStyle/>
          <a:p>
            <a:r>
              <a:rPr lang="en-US" sz="2800" dirty="0" smtClean="0"/>
              <a:t>Split into 5 groups, taking one scenario each</a:t>
            </a:r>
          </a:p>
          <a:p>
            <a:pPr>
              <a:buNone/>
            </a:pPr>
            <a:endParaRPr lang="en-US" sz="2800" dirty="0" smtClean="0"/>
          </a:p>
          <a:p>
            <a:r>
              <a:rPr lang="en-US" sz="2800" dirty="0" smtClean="0"/>
              <a:t>In each group, select the following three roles:</a:t>
            </a:r>
          </a:p>
          <a:p>
            <a:pPr lvl="1"/>
            <a:r>
              <a:rPr lang="en-US" dirty="0" smtClean="0"/>
              <a:t> a </a:t>
            </a:r>
            <a:r>
              <a:rPr lang="en-US" b="1" dirty="0" smtClean="0"/>
              <a:t>Chairperson,</a:t>
            </a:r>
            <a:r>
              <a:rPr lang="en-US" dirty="0" smtClean="0"/>
              <a:t> to coordinate the discussion</a:t>
            </a:r>
          </a:p>
          <a:p>
            <a:pPr lvl="1"/>
            <a:r>
              <a:rPr lang="en-US" dirty="0" smtClean="0"/>
              <a:t> a </a:t>
            </a:r>
            <a:r>
              <a:rPr lang="en-US" b="1" dirty="0" smtClean="0"/>
              <a:t>Secretary,</a:t>
            </a:r>
            <a:r>
              <a:rPr lang="en-US" dirty="0" smtClean="0"/>
              <a:t> to record the actions (minimum 5)</a:t>
            </a:r>
          </a:p>
          <a:p>
            <a:pPr lvl="1"/>
            <a:r>
              <a:rPr lang="en-US" dirty="0" smtClean="0"/>
              <a:t> a </a:t>
            </a:r>
            <a:r>
              <a:rPr lang="en-US" b="1" dirty="0" err="1" smtClean="0"/>
              <a:t>Rapporteur</a:t>
            </a:r>
            <a:r>
              <a:rPr lang="en-US" dirty="0" smtClean="0"/>
              <a:t>, to take notes about </a:t>
            </a:r>
            <a:r>
              <a:rPr lang="en-US" i="1" dirty="0" smtClean="0"/>
              <a:t>how the discussion proceeded</a:t>
            </a:r>
          </a:p>
          <a:p>
            <a:pPr lvl="1">
              <a:buNone/>
            </a:pPr>
            <a:endParaRPr lang="en-US" i="1" dirty="0" smtClean="0"/>
          </a:p>
          <a:p>
            <a:r>
              <a:rPr lang="en-US" sz="2800" dirty="0" smtClean="0"/>
              <a:t>Don’t forget that </a:t>
            </a:r>
            <a:r>
              <a:rPr lang="en-US" sz="2800" b="1" dirty="0" smtClean="0"/>
              <a:t>everyone</a:t>
            </a:r>
            <a:r>
              <a:rPr lang="en-US" sz="2800" dirty="0" smtClean="0"/>
              <a:t> in the group has an active role to play!</a:t>
            </a:r>
          </a:p>
          <a:p>
            <a:pPr>
              <a:buNone/>
            </a:pPr>
            <a:endParaRPr lang="en-US" dirty="0" smtClean="0"/>
          </a:p>
          <a:p>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Outcomes</a:t>
            </a:r>
            <a:endParaRPr lang="en-GB" dirty="0"/>
          </a:p>
        </p:txBody>
      </p:sp>
      <p:sp>
        <p:nvSpPr>
          <p:cNvPr id="3" name="Content Placeholder 2"/>
          <p:cNvSpPr>
            <a:spLocks noGrp="1"/>
          </p:cNvSpPr>
          <p:nvPr>
            <p:ph idx="1"/>
          </p:nvPr>
        </p:nvSpPr>
        <p:spPr/>
        <p:txBody>
          <a:bodyPr/>
          <a:lstStyle/>
          <a:p>
            <a:r>
              <a:rPr lang="en-US" sz="2600" dirty="0" smtClean="0"/>
              <a:t>You have 40 min for group discussion</a:t>
            </a:r>
          </a:p>
          <a:p>
            <a:r>
              <a:rPr lang="en-US" sz="2600" dirty="0" smtClean="0"/>
              <a:t>After 40 minutes, the ‘high-level executive delegation’ leaves the group to present to another group for 20 minutes</a:t>
            </a:r>
          </a:p>
          <a:p>
            <a:r>
              <a:rPr lang="en-US" sz="2600" dirty="0" smtClean="0"/>
              <a:t>The ‘high-level executive </a:t>
            </a:r>
            <a:r>
              <a:rPr lang="en-US" sz="2600" dirty="0" smtClean="0"/>
              <a:t>delegation’ </a:t>
            </a:r>
            <a:r>
              <a:rPr lang="en-US" sz="2600" dirty="0" smtClean="0"/>
              <a:t>consists of the Chair, Secretary and </a:t>
            </a:r>
            <a:r>
              <a:rPr lang="en-US" sz="2600" dirty="0" err="1" smtClean="0"/>
              <a:t>Rapporteur</a:t>
            </a:r>
            <a:endParaRPr lang="en-US" sz="2600" dirty="0" smtClean="0"/>
          </a:p>
          <a:p>
            <a:r>
              <a:rPr lang="en-US" sz="2600" dirty="0" smtClean="0"/>
              <a:t>There is then 15 minutes to ask Q&amp;A of the high-level delegation</a:t>
            </a:r>
          </a:p>
          <a:p>
            <a:r>
              <a:rPr lang="en-US" sz="2600" dirty="0" smtClean="0"/>
              <a:t> For the presentation of the results, please circulate in the following way: group 1 delegation goes to group 2; group 2 delegation goes to group 3 (etc.)</a:t>
            </a:r>
          </a:p>
          <a:p>
            <a:pPr>
              <a:buNone/>
            </a:pPr>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Scenario 1</a:t>
            </a:r>
            <a:endParaRPr lang="en-GB" dirty="0"/>
          </a:p>
        </p:txBody>
      </p:sp>
      <p:sp>
        <p:nvSpPr>
          <p:cNvPr id="3" name="Content Placeholder 2"/>
          <p:cNvSpPr>
            <a:spLocks noGrp="1"/>
          </p:cNvSpPr>
          <p:nvPr>
            <p:ph idx="1"/>
          </p:nvPr>
        </p:nvSpPr>
        <p:spPr/>
        <p:txBody>
          <a:bodyPr/>
          <a:lstStyle/>
          <a:p>
            <a:r>
              <a:rPr lang="en-US" sz="2000" dirty="0" smtClean="0"/>
              <a:t>This centralized facility, RI1, established in Austria, has a </a:t>
            </a:r>
            <a:r>
              <a:rPr lang="en-US" sz="2000" dirty="0" err="1" smtClean="0"/>
              <a:t>MoU</a:t>
            </a:r>
            <a:r>
              <a:rPr lang="en-US" sz="2000" dirty="0" smtClean="0"/>
              <a:t> (memorandum of understanding) signed by 6 other countries, each providing 10% of construction costs of 200 MEUR total in 2012-2014, in addition to hosting country’s 40%. </a:t>
            </a:r>
          </a:p>
          <a:p>
            <a:r>
              <a:rPr lang="en-US" sz="2000" dirty="0" smtClean="0"/>
              <a:t>Due to a change in government, one of the partner countries has withdrawn its participation and two others have requested to reduce their contribution by 5%. Nobody is willing to increase their cost.</a:t>
            </a:r>
          </a:p>
          <a:p>
            <a:r>
              <a:rPr lang="en-US" sz="2000" dirty="0" smtClean="0"/>
              <a:t>The facility is expected to begin operations latest January 2015. </a:t>
            </a:r>
          </a:p>
          <a:p>
            <a:r>
              <a:rPr lang="en-US" sz="2000" dirty="0" smtClean="0"/>
              <a:t>42 persons have been hired at the end of 2011 on a 5-year contract and 10 more are expected, per year, from 2012-2014. Construction planning has started and work has been contracted for building the RI, starting on January 2012.</a:t>
            </a:r>
          </a:p>
          <a:p>
            <a:r>
              <a:rPr lang="en-US" sz="2000" dirty="0" smtClean="0"/>
              <a:t>The operational cost from 2015 is expected to be 15 MEUR annually.</a:t>
            </a:r>
            <a:endParaRPr lang="en-US" sz="2000" smtClean="0"/>
          </a:p>
          <a:p>
            <a:pPr>
              <a:buNone/>
            </a:pPr>
            <a:endParaRPr lang="en-US" sz="2000" dirty="0" smtClean="0"/>
          </a:p>
          <a:p>
            <a:r>
              <a:rPr lang="en-US" sz="2000" b="1" i="1" dirty="0" smtClean="0"/>
              <a:t>What kind of actions you will take to solve the situation?</a:t>
            </a:r>
            <a:endParaRPr lang="en-GB"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Scenario 2</a:t>
            </a:r>
            <a:endParaRPr lang="en-GB" dirty="0"/>
          </a:p>
        </p:txBody>
      </p:sp>
      <p:sp>
        <p:nvSpPr>
          <p:cNvPr id="3" name="Content Placeholder 2"/>
          <p:cNvSpPr>
            <a:spLocks noGrp="1"/>
          </p:cNvSpPr>
          <p:nvPr>
            <p:ph idx="1"/>
          </p:nvPr>
        </p:nvSpPr>
        <p:spPr/>
        <p:txBody>
          <a:bodyPr/>
          <a:lstStyle/>
          <a:p>
            <a:r>
              <a:rPr lang="en-US" sz="2000" dirty="0" smtClean="0"/>
              <a:t>Distributed infrastructure RI2 has nodes in 5 countries and partners from 10. Running the infrastructure is heavily dependant on HPC (high-performance computing). </a:t>
            </a:r>
          </a:p>
          <a:p>
            <a:r>
              <a:rPr lang="en-US" sz="2000" dirty="0" smtClean="0"/>
              <a:t>The RI has until now been running the HPC facility in one of their partner organizations, but due to budget cuts there will be no more systems upgrades and the facility will become obsolete by 2014.</a:t>
            </a:r>
          </a:p>
          <a:p>
            <a:r>
              <a:rPr lang="en-US" sz="2000" dirty="0" smtClean="0"/>
              <a:t>Part of the load can be distributed to smaller systems which are available, but this helps only partially.</a:t>
            </a:r>
          </a:p>
          <a:p>
            <a:r>
              <a:rPr lang="en-US" sz="2000" dirty="0" smtClean="0"/>
              <a:t>The RI has successfully previously used PRACE resources through the peer review process, but there is no guarantee that these kind of resources will be available in the future and at the right time.</a:t>
            </a:r>
          </a:p>
          <a:p>
            <a:endParaRPr lang="en-US" sz="2000" b="1" i="1" dirty="0" smtClean="0"/>
          </a:p>
          <a:p>
            <a:r>
              <a:rPr lang="en-US" sz="2000" b="1" i="1" dirty="0" smtClean="0"/>
              <a:t>Draft an action plan to develop a solution. Which stakeholders you will contact and what will you propose?</a:t>
            </a:r>
          </a:p>
          <a:p>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Scenario 3</a:t>
            </a:r>
            <a:endParaRPr lang="en-GB" dirty="0"/>
          </a:p>
        </p:txBody>
      </p:sp>
      <p:sp>
        <p:nvSpPr>
          <p:cNvPr id="3" name="Content Placeholder 2"/>
          <p:cNvSpPr>
            <a:spLocks noGrp="1"/>
          </p:cNvSpPr>
          <p:nvPr>
            <p:ph idx="1"/>
          </p:nvPr>
        </p:nvSpPr>
        <p:spPr/>
        <p:txBody>
          <a:bodyPr/>
          <a:lstStyle/>
          <a:p>
            <a:r>
              <a:rPr lang="en-US" sz="2000" dirty="0" smtClean="0"/>
              <a:t>You are the council for a research infrastructure which has been in operation for 3 years. </a:t>
            </a:r>
          </a:p>
          <a:p>
            <a:r>
              <a:rPr lang="en-US" sz="2000" dirty="0" smtClean="0"/>
              <a:t>There has been a new, very high quality facility build in China, which, unexpectedly, is able to provide the same scientific environment at slightly lower quality, but at only half of the cost. </a:t>
            </a:r>
          </a:p>
          <a:p>
            <a:r>
              <a:rPr lang="en-US" sz="2000" dirty="0" smtClean="0"/>
              <a:t>The cost structure of your RI is 50% based on salaries of personnel. The rest is very much fixed, in aspects such as multi-year contracts for premises, network costs or software license agreements.</a:t>
            </a:r>
          </a:p>
          <a:p>
            <a:pPr>
              <a:buNone/>
            </a:pPr>
            <a:endParaRPr lang="en-US" sz="2000" dirty="0" smtClean="0"/>
          </a:p>
          <a:p>
            <a:r>
              <a:rPr lang="en-US" sz="2000" b="1" i="1" dirty="0" smtClean="0"/>
              <a:t>Have a council meeting and list the action points agreed to address the problems</a:t>
            </a:r>
          </a:p>
          <a:p>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Scenario 4</a:t>
            </a:r>
            <a:endParaRPr lang="en-GB" dirty="0"/>
          </a:p>
        </p:txBody>
      </p:sp>
      <p:sp>
        <p:nvSpPr>
          <p:cNvPr id="3" name="Content Placeholder 2"/>
          <p:cNvSpPr>
            <a:spLocks noGrp="1"/>
          </p:cNvSpPr>
          <p:nvPr>
            <p:ph idx="1"/>
          </p:nvPr>
        </p:nvSpPr>
        <p:spPr/>
        <p:txBody>
          <a:bodyPr/>
          <a:lstStyle/>
          <a:p>
            <a:r>
              <a:rPr lang="en-US" sz="2000" dirty="0" smtClean="0"/>
              <a:t>This research infrastructure (50 MEUR operation cost per year, 60 people employed) has been in operation for six years and has proven to be a success. </a:t>
            </a:r>
          </a:p>
          <a:p>
            <a:r>
              <a:rPr lang="en-US" sz="2000" dirty="0" smtClean="0"/>
              <a:t>Most of the scientific goals for the RI have already been met, four years ahead of schedule. Scientists are now busily looking for new problems to be solved using the RI, but it is not easy. Some of the collaboration partners have proposed the facility to be decommissioned in two years’ time.</a:t>
            </a:r>
          </a:p>
          <a:p>
            <a:endParaRPr lang="en-US" sz="2000" dirty="0" smtClean="0"/>
          </a:p>
          <a:p>
            <a:r>
              <a:rPr lang="en-US" sz="2000" b="1" i="1" dirty="0" smtClean="0"/>
              <a:t>What kind of challenges there needs to be considered when evaluating the possible next steps?</a:t>
            </a:r>
          </a:p>
          <a:p>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Scenario 5</a:t>
            </a:r>
            <a:endParaRPr lang="en-GB" dirty="0"/>
          </a:p>
        </p:txBody>
      </p:sp>
      <p:sp>
        <p:nvSpPr>
          <p:cNvPr id="3" name="Content Placeholder 2"/>
          <p:cNvSpPr>
            <a:spLocks noGrp="1"/>
          </p:cNvSpPr>
          <p:nvPr>
            <p:ph idx="1"/>
          </p:nvPr>
        </p:nvSpPr>
        <p:spPr/>
        <p:txBody>
          <a:bodyPr/>
          <a:lstStyle/>
          <a:p>
            <a:r>
              <a:rPr lang="en-US" sz="2000" dirty="0" smtClean="0"/>
              <a:t>This e-infrastructure-related RI has been running successfully for four years with EU project support, due to end in December 2012. </a:t>
            </a:r>
          </a:p>
          <a:p>
            <a:r>
              <a:rPr lang="en-US" sz="2000" dirty="0" smtClean="0"/>
              <a:t>The EU is pressing the RI to contribute increasingly to new projects and is feeding additional funding – but covering only 50% or the real costs.</a:t>
            </a:r>
          </a:p>
          <a:p>
            <a:r>
              <a:rPr lang="en-US" sz="2000" dirty="0" smtClean="0"/>
              <a:t>The RI needs to move to a sustainable state and the ERIC has been selected as the most suitable legal structure.</a:t>
            </a:r>
          </a:p>
          <a:p>
            <a:r>
              <a:rPr lang="en-US" sz="2000" dirty="0" smtClean="0"/>
              <a:t>The facility’s services (mostly data management and software development) are popular, and there are more international RI customers who are ready to pay for the services than the RI can sustain. </a:t>
            </a:r>
          </a:p>
          <a:p>
            <a:r>
              <a:rPr lang="en-US" sz="2000" dirty="0" smtClean="0"/>
              <a:t>The steering bodies have been satisfactory during the growth phase, but admit that it is difficult to monitor the additional activities which are developing.</a:t>
            </a:r>
          </a:p>
          <a:p>
            <a:pPr>
              <a:buNone/>
            </a:pPr>
            <a:endParaRPr lang="en-US" sz="2000" dirty="0" smtClean="0"/>
          </a:p>
          <a:p>
            <a:r>
              <a:rPr lang="en-US" sz="2000" b="1" i="1" dirty="0" smtClean="0"/>
              <a:t>What kind of actions should be carried out by the management and board to ensure optimal development, if any?</a:t>
            </a:r>
          </a:p>
          <a:p>
            <a:endParaRPr lang="en-GB"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1080</TotalTime>
  <Words>846</Words>
  <Application>Microsoft Office PowerPoint</Application>
  <PresentationFormat>On-screen Show (4:3)</PresentationFormat>
  <Paragraphs>56</Paragraphs>
  <Slides>8</Slides>
  <Notes>1</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  </vt:lpstr>
      <vt:lpstr>Ground rules</vt:lpstr>
      <vt:lpstr>Outcomes</vt:lpstr>
      <vt:lpstr>Scenario 1</vt:lpstr>
      <vt:lpstr>Scenario 2</vt:lpstr>
      <vt:lpstr>Scenario 3</vt:lpstr>
      <vt:lpstr>Scenario 4</vt:lpstr>
      <vt:lpstr>Scenario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Pete</dc:creator>
  <cp:lastModifiedBy>nwynterv</cp:lastModifiedBy>
  <cp:revision>17</cp:revision>
  <dcterms:created xsi:type="dcterms:W3CDTF">2009-03-17T09:59:14Z</dcterms:created>
  <dcterms:modified xsi:type="dcterms:W3CDTF">2011-11-24T21:22:51Z</dcterms:modified>
</cp:coreProperties>
</file>