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1386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1A3F-D6F3-4FC5-A4C8-0642DA89D32A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356350"/>
            <a:ext cx="3962400" cy="365125"/>
          </a:xfrm>
        </p:spPr>
        <p:txBody>
          <a:bodyPr/>
          <a:lstStyle/>
          <a:p>
            <a:r>
              <a:rPr lang="en-US" dirty="0" err="1" smtClean="0"/>
              <a:t>RAMIRI</a:t>
            </a:r>
            <a:r>
              <a:rPr lang="en-US" dirty="0" smtClean="0"/>
              <a:t> Session on Human Resources Trieste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5171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1A3F-D6F3-4FC5-A4C8-0642DA89D32A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584F0-FF28-45DA-9291-0EF299FEC3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4546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1A3F-D6F3-4FC5-A4C8-0642DA89D32A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584F0-FF28-45DA-9291-0EF299FEC3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966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1A3F-D6F3-4FC5-A4C8-0642DA89D32A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584F0-FF28-45DA-9291-0EF299FEC3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7697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1A3F-D6F3-4FC5-A4C8-0642DA89D32A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584F0-FF28-45DA-9291-0EF299FEC3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504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1A3F-D6F3-4FC5-A4C8-0642DA89D32A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584F0-FF28-45DA-9291-0EF299FEC3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4331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1A3F-D6F3-4FC5-A4C8-0642DA89D32A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584F0-FF28-45DA-9291-0EF299FEC3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9939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1A3F-D6F3-4FC5-A4C8-0642DA89D32A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584F0-FF28-45DA-9291-0EF299FEC3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5185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1A3F-D6F3-4FC5-A4C8-0642DA89D32A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584F0-FF28-45DA-9291-0EF299FEC3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8511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1A3F-D6F3-4FC5-A4C8-0642DA89D32A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584F0-FF28-45DA-9291-0EF299FEC3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2340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1A3F-D6F3-4FC5-A4C8-0642DA89D32A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584F0-FF28-45DA-9291-0EF299FEC3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908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11A3F-D6F3-4FC5-A4C8-0642DA89D32A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584F0-FF28-45DA-9291-0EF299FEC3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4946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10400" y="45530"/>
            <a:ext cx="2057400" cy="1891638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 idx="4294967295"/>
          </p:nvPr>
        </p:nvSpPr>
        <p:spPr>
          <a:xfrm>
            <a:off x="672152" y="2692257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Blueprint for Human Resources in </a:t>
            </a:r>
            <a:r>
              <a:rPr lang="en-US" dirty="0" err="1" smtClean="0"/>
              <a:t>EuroQuake</a:t>
            </a:r>
            <a:r>
              <a:rPr lang="en-US" dirty="0" smtClean="0"/>
              <a:t>/</a:t>
            </a:r>
            <a:r>
              <a:rPr lang="en-US" dirty="0" err="1" smtClean="0"/>
              <a:t>EuroLang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08750"/>
            <a:ext cx="2133600" cy="365125"/>
          </a:xfrm>
        </p:spPr>
        <p:txBody>
          <a:bodyPr/>
          <a:lstStyle/>
          <a:p>
            <a:fld id="{65E11A3F-D6F3-4FC5-A4C8-0642DA89D32A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508750"/>
            <a:ext cx="3962400" cy="365125"/>
          </a:xfrm>
        </p:spPr>
        <p:txBody>
          <a:bodyPr/>
          <a:lstStyle/>
          <a:p>
            <a:r>
              <a:rPr lang="en-US" dirty="0" err="1" smtClean="0"/>
              <a:t>RAMIRI</a:t>
            </a:r>
            <a:r>
              <a:rPr lang="en-US" dirty="0" smtClean="0"/>
              <a:t> Session on Human Resources Trieste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4956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ounded Rectangle 83"/>
          <p:cNvSpPr/>
          <p:nvPr/>
        </p:nvSpPr>
        <p:spPr>
          <a:xfrm>
            <a:off x="0" y="2511188"/>
            <a:ext cx="9149688" cy="2709839"/>
          </a:xfrm>
          <a:prstGeom prst="roundRect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08750"/>
            <a:ext cx="2133600" cy="365125"/>
          </a:xfrm>
        </p:spPr>
        <p:txBody>
          <a:bodyPr/>
          <a:lstStyle/>
          <a:p>
            <a:fld id="{65E11A3F-D6F3-4FC5-A4C8-0642DA89D32A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508750"/>
            <a:ext cx="3962400" cy="365125"/>
          </a:xfrm>
        </p:spPr>
        <p:txBody>
          <a:bodyPr/>
          <a:lstStyle/>
          <a:p>
            <a:r>
              <a:rPr lang="en-US" dirty="0" err="1" smtClean="0"/>
              <a:t>RAMIRI</a:t>
            </a:r>
            <a:r>
              <a:rPr lang="en-US" dirty="0" smtClean="0"/>
              <a:t> Session on Human Resources Trieste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-25750"/>
            <a:ext cx="9149688" cy="1049332"/>
            <a:chOff x="0" y="-12102"/>
            <a:chExt cx="9149688" cy="77569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311488" y="-12102"/>
              <a:ext cx="838200" cy="775690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0" y="6570"/>
              <a:ext cx="8331584" cy="757018"/>
            </a:xfrm>
            <a:prstGeom prst="rect">
              <a:avLst/>
            </a:prstGeom>
            <a:gradFill flip="none" rotWithShape="1">
              <a:gsLst>
                <a:gs pos="0">
                  <a:srgbClr val="008080">
                    <a:shade val="30000"/>
                    <a:satMod val="115000"/>
                  </a:srgbClr>
                </a:gs>
                <a:gs pos="50000">
                  <a:srgbClr val="008080">
                    <a:shade val="67500"/>
                    <a:satMod val="115000"/>
                  </a:srgbClr>
                </a:gs>
                <a:gs pos="100000">
                  <a:srgbClr val="008080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68741" y="126824"/>
            <a:ext cx="23775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The Ideas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7022" y="1139029"/>
            <a:ext cx="87009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err="1" smtClean="0"/>
              <a:t>EuroQuake</a:t>
            </a:r>
            <a:r>
              <a:rPr lang="en-US" sz="2400" dirty="0" smtClean="0"/>
              <a:t>/</a:t>
            </a:r>
            <a:r>
              <a:rPr lang="en-US" sz="2400" dirty="0" err="1" smtClean="0"/>
              <a:t>EuroLang</a:t>
            </a:r>
            <a:r>
              <a:rPr lang="en-US" sz="2400" dirty="0" smtClean="0"/>
              <a:t>: two distributed research infrastructures to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be built - one in the area of seismology and one in linguistics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Task: Blueprint for Human Resources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6554" y="5371155"/>
            <a:ext cx="18392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data &amp; tool</a:t>
            </a:r>
          </a:p>
          <a:p>
            <a:pPr algn="ctr"/>
            <a:r>
              <a:rPr lang="en-US" dirty="0" smtClean="0"/>
              <a:t>creators</a:t>
            </a:r>
          </a:p>
          <a:p>
            <a:pPr algn="ctr"/>
            <a:r>
              <a:rPr lang="en-US" dirty="0" smtClean="0"/>
              <a:t>(many creators,</a:t>
            </a:r>
          </a:p>
          <a:p>
            <a:pPr algn="ctr"/>
            <a:r>
              <a:rPr lang="en-US" dirty="0" smtClean="0"/>
              <a:t>separate funding)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-28834" y="3936407"/>
            <a:ext cx="23299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data management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and processing centers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5 hubs</a:t>
            </a:r>
          </a:p>
        </p:txBody>
      </p:sp>
      <p:grpSp>
        <p:nvGrpSpPr>
          <p:cNvPr id="73" name="Group 72"/>
          <p:cNvGrpSpPr/>
          <p:nvPr/>
        </p:nvGrpSpPr>
        <p:grpSpPr>
          <a:xfrm>
            <a:off x="2971606" y="5386314"/>
            <a:ext cx="5177054" cy="859810"/>
            <a:chOff x="3134434" y="5263482"/>
            <a:chExt cx="5177054" cy="859810"/>
          </a:xfrm>
        </p:grpSpPr>
        <p:grpSp>
          <p:nvGrpSpPr>
            <p:cNvPr id="39" name="Group 38"/>
            <p:cNvGrpSpPr/>
            <p:nvPr/>
          </p:nvGrpSpPr>
          <p:grpSpPr>
            <a:xfrm>
              <a:off x="3134434" y="5263482"/>
              <a:ext cx="1208779" cy="741529"/>
              <a:chOff x="3134434" y="5481850"/>
              <a:chExt cx="1208779" cy="741529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3348249" y="6045958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3134434" y="5482777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3134435" y="5779826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3737211" y="5957248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3525670" y="5481850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3988371" y="5529617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614381" y="5793475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4165792" y="5805943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 flipH="1">
              <a:off x="4353923" y="5353288"/>
              <a:ext cx="1208779" cy="741529"/>
              <a:chOff x="3134434" y="5481850"/>
              <a:chExt cx="1208779" cy="741529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3348249" y="6045958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3134434" y="5482777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3134435" y="5779826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737211" y="5957248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3525670" y="5481850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3988371" y="5529617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3614381" y="5793475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4165792" y="5805943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 flipV="1">
              <a:off x="5830528" y="5279403"/>
              <a:ext cx="1208779" cy="741529"/>
              <a:chOff x="3134434" y="5481850"/>
              <a:chExt cx="1208779" cy="741529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3348249" y="6045958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3134434" y="5482777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3134435" y="5779826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3737211" y="5957248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3525670" y="5481850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3988371" y="5529617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3614381" y="5793475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4165792" y="5805943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 flipH="1" flipV="1">
              <a:off x="7102709" y="5381763"/>
              <a:ext cx="1208779" cy="741529"/>
              <a:chOff x="3134434" y="5481850"/>
              <a:chExt cx="1208779" cy="741529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3348249" y="6045958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3134434" y="5482777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3134435" y="5779826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3737211" y="5957248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3525670" y="5481850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3988371" y="5529617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3614381" y="5793475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4165792" y="5805943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4" name="Group 73"/>
          <p:cNvGrpSpPr/>
          <p:nvPr/>
        </p:nvGrpSpPr>
        <p:grpSpPr>
          <a:xfrm>
            <a:off x="3063917" y="3948960"/>
            <a:ext cx="4992432" cy="694646"/>
            <a:chOff x="3348249" y="4017200"/>
            <a:chExt cx="4992432" cy="694646"/>
          </a:xfrm>
        </p:grpSpPr>
        <p:sp>
          <p:nvSpPr>
            <p:cNvPr id="67" name="Oval 66"/>
            <p:cNvSpPr/>
            <p:nvPr/>
          </p:nvSpPr>
          <p:spPr>
            <a:xfrm>
              <a:off x="3348249" y="4140747"/>
              <a:ext cx="1183095" cy="444901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4728201" y="4017200"/>
              <a:ext cx="1183095" cy="444901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5950419" y="4266945"/>
              <a:ext cx="1183095" cy="444901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7157586" y="4044495"/>
              <a:ext cx="1183095" cy="444901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432510" y="2714386"/>
            <a:ext cx="14073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Coordination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ERIC</a:t>
            </a:r>
          </a:p>
        </p:txBody>
      </p:sp>
      <p:sp>
        <p:nvSpPr>
          <p:cNvPr id="72" name="Oval 71"/>
          <p:cNvSpPr/>
          <p:nvPr/>
        </p:nvSpPr>
        <p:spPr>
          <a:xfrm>
            <a:off x="4541575" y="2815100"/>
            <a:ext cx="2037117" cy="44490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Up Arrow 74"/>
          <p:cNvSpPr/>
          <p:nvPr/>
        </p:nvSpPr>
        <p:spPr>
          <a:xfrm>
            <a:off x="5085972" y="4681180"/>
            <a:ext cx="1013905" cy="689975"/>
          </a:xfrm>
          <a:prstGeom prst="upArrow">
            <a:avLst/>
          </a:prstGeom>
          <a:solidFill>
            <a:schemeClr val="accent6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Up Arrow 77"/>
          <p:cNvSpPr/>
          <p:nvPr/>
        </p:nvSpPr>
        <p:spPr>
          <a:xfrm>
            <a:off x="4874268" y="3333421"/>
            <a:ext cx="698104" cy="471607"/>
          </a:xfrm>
          <a:prstGeom prst="upArrow">
            <a:avLst/>
          </a:prstGeom>
          <a:solidFill>
            <a:schemeClr val="accent6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Up Arrow 78"/>
          <p:cNvSpPr/>
          <p:nvPr/>
        </p:nvSpPr>
        <p:spPr>
          <a:xfrm flipV="1">
            <a:off x="5559530" y="3401661"/>
            <a:ext cx="698104" cy="471607"/>
          </a:xfrm>
          <a:prstGeom prst="upArrow">
            <a:avLst/>
          </a:prstGeom>
          <a:solidFill>
            <a:schemeClr val="accent6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3272818" y="4761845"/>
            <a:ext cx="1762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data aggregation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6204592" y="4761845"/>
            <a:ext cx="1869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tool consolidation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999328" y="3411854"/>
            <a:ext cx="1829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influence, control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203347" y="3411854"/>
            <a:ext cx="290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harmonization, management</a:t>
            </a:r>
          </a:p>
        </p:txBody>
      </p:sp>
    </p:spTree>
    <p:extLst>
      <p:ext uri="{BB962C8B-B14F-4D97-AF65-F5344CB8AC3E}">
        <p14:creationId xmlns:p14="http://schemas.microsoft.com/office/powerpoint/2010/main" xmlns="" val="34975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08750"/>
            <a:ext cx="2133600" cy="365125"/>
          </a:xfrm>
        </p:spPr>
        <p:txBody>
          <a:bodyPr/>
          <a:lstStyle/>
          <a:p>
            <a:fld id="{65E11A3F-D6F3-4FC5-A4C8-0642DA89D32A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508750"/>
            <a:ext cx="3962400" cy="365125"/>
          </a:xfrm>
        </p:spPr>
        <p:txBody>
          <a:bodyPr/>
          <a:lstStyle/>
          <a:p>
            <a:r>
              <a:rPr lang="en-US" dirty="0" err="1" smtClean="0"/>
              <a:t>RAMIRI</a:t>
            </a:r>
            <a:r>
              <a:rPr lang="en-US" dirty="0" smtClean="0"/>
              <a:t> Session on Human Resources Trieste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-25750"/>
            <a:ext cx="9149688" cy="1049332"/>
            <a:chOff x="0" y="-12102"/>
            <a:chExt cx="9149688" cy="77569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311488" y="-12102"/>
              <a:ext cx="838200" cy="775690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0" y="6570"/>
              <a:ext cx="8331584" cy="757018"/>
            </a:xfrm>
            <a:prstGeom prst="rect">
              <a:avLst/>
            </a:prstGeom>
            <a:gradFill flip="none" rotWithShape="1">
              <a:gsLst>
                <a:gs pos="0">
                  <a:srgbClr val="008080">
                    <a:shade val="30000"/>
                    <a:satMod val="115000"/>
                  </a:srgbClr>
                </a:gs>
                <a:gs pos="50000">
                  <a:srgbClr val="008080">
                    <a:shade val="67500"/>
                    <a:satMod val="115000"/>
                  </a:srgbClr>
                </a:gs>
                <a:gs pos="100000">
                  <a:srgbClr val="008080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68741" y="126824"/>
            <a:ext cx="347248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The Questions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7022" y="1289157"/>
            <a:ext cx="8050987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which types of experts are needed?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what kind of contracts to be given (duration, level)?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which kind of recruitment process to be chosen?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what kind of selection process?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which strategies for motivation, engagement, identification, </a:t>
            </a:r>
          </a:p>
          <a:p>
            <a:r>
              <a:rPr lang="en-US" sz="2400" dirty="0" smtClean="0"/>
              <a:t>      productivity?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what can be influenced by leadership?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how to achieve coherence and collaborative atmosphere?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which evaluation methods?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how to identify and solve problems within staff?</a:t>
            </a:r>
          </a:p>
          <a:p>
            <a:endParaRPr lang="en-US" sz="800" dirty="0" smtClean="0"/>
          </a:p>
          <a:p>
            <a:r>
              <a:rPr lang="en-US" sz="2400" dirty="0" smtClean="0">
                <a:solidFill>
                  <a:srgbClr val="008080"/>
                </a:solidFill>
              </a:rPr>
              <a:t>Meta-Questions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8080"/>
                </a:solidFill>
              </a:rPr>
              <a:t>are there important differences dependent on countries?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8080"/>
                </a:solidFill>
              </a:rPr>
              <a:t>are there differences between </a:t>
            </a:r>
            <a:r>
              <a:rPr lang="en-US" sz="2400" dirty="0" err="1" smtClean="0">
                <a:solidFill>
                  <a:srgbClr val="008080"/>
                </a:solidFill>
              </a:rPr>
              <a:t>EuroQuake</a:t>
            </a:r>
            <a:r>
              <a:rPr lang="en-US" sz="2400" dirty="0" smtClean="0">
                <a:solidFill>
                  <a:srgbClr val="008080"/>
                </a:solidFill>
              </a:rPr>
              <a:t>/</a:t>
            </a:r>
            <a:r>
              <a:rPr lang="en-US" sz="2400" dirty="0" err="1" smtClean="0">
                <a:solidFill>
                  <a:srgbClr val="008080"/>
                </a:solidFill>
              </a:rPr>
              <a:t>EuroLang</a:t>
            </a:r>
            <a:r>
              <a:rPr lang="en-US" sz="2400" dirty="0" smtClean="0">
                <a:solidFill>
                  <a:srgbClr val="008080"/>
                </a:solidFill>
              </a:rPr>
              <a:t>?</a:t>
            </a:r>
            <a:endParaRPr lang="en-US" sz="2400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927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08750"/>
            <a:ext cx="2133600" cy="365125"/>
          </a:xfrm>
        </p:spPr>
        <p:txBody>
          <a:bodyPr/>
          <a:lstStyle/>
          <a:p>
            <a:fld id="{65E11A3F-D6F3-4FC5-A4C8-0642DA89D32A}" type="datetimeFigureOut">
              <a:rPr lang="en-US" smtClean="0"/>
              <a:pPr/>
              <a:t>10/24/2011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508750"/>
            <a:ext cx="3962400" cy="365125"/>
          </a:xfrm>
        </p:spPr>
        <p:txBody>
          <a:bodyPr/>
          <a:lstStyle/>
          <a:p>
            <a:r>
              <a:rPr lang="en-US" dirty="0" err="1" smtClean="0"/>
              <a:t>RAMIRI</a:t>
            </a:r>
            <a:r>
              <a:rPr lang="en-US" dirty="0" smtClean="0"/>
              <a:t> Session on Human Resources Trieste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-25750"/>
            <a:ext cx="9149688" cy="1049332"/>
            <a:chOff x="0" y="-12102"/>
            <a:chExt cx="9149688" cy="77569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311488" y="-12102"/>
              <a:ext cx="838200" cy="775690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0" y="6570"/>
              <a:ext cx="8331584" cy="757018"/>
            </a:xfrm>
            <a:prstGeom prst="rect">
              <a:avLst/>
            </a:prstGeom>
            <a:gradFill flip="none" rotWithShape="1">
              <a:gsLst>
                <a:gs pos="0">
                  <a:srgbClr val="008080">
                    <a:shade val="30000"/>
                    <a:satMod val="115000"/>
                  </a:srgbClr>
                </a:gs>
                <a:gs pos="50000">
                  <a:srgbClr val="008080">
                    <a:shade val="67500"/>
                    <a:satMod val="115000"/>
                  </a:srgbClr>
                </a:gs>
                <a:gs pos="100000">
                  <a:srgbClr val="008080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68741" y="126824"/>
            <a:ext cx="21459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The Task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7022" y="1289157"/>
            <a:ext cx="8496685" cy="406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the two </a:t>
            </a:r>
            <a:r>
              <a:rPr lang="en-US" sz="2400" dirty="0" err="1" smtClean="0"/>
              <a:t>ERICs</a:t>
            </a:r>
            <a:r>
              <a:rPr lang="en-US" sz="2400" dirty="0" smtClean="0"/>
              <a:t> need to be setup, i.e. the 5 data/processing hubs </a:t>
            </a:r>
          </a:p>
          <a:p>
            <a:r>
              <a:rPr lang="en-US" sz="2400" dirty="0" smtClean="0"/>
              <a:t>      and the ERIC layer need to have appropriate personnel </a:t>
            </a:r>
          </a:p>
          <a:p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a preparation group has been established to come up with a </a:t>
            </a:r>
          </a:p>
          <a:p>
            <a:r>
              <a:rPr lang="en-US" sz="2400" dirty="0" smtClean="0"/>
              <a:t>      blueprint for staffing and measures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you are the management group and need to come up with an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advice for the Establishment Boards</a:t>
            </a:r>
          </a:p>
          <a:p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do not look primarily at costs, although lean structures are very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important to keep the costs as low as possible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95047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267</Words>
  <Application>Microsoft Office PowerPoint</Application>
  <PresentationFormat>On-screen Show (4:3)</PresentationFormat>
  <Paragraphs>53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Blueprint for Human Resources in EuroQuake/EuroLang</vt:lpstr>
      <vt:lpstr>Slide 2</vt:lpstr>
      <vt:lpstr>Slide 3</vt:lpstr>
      <vt:lpstr>Slide 4</vt:lpstr>
    </vt:vector>
  </TitlesOfParts>
  <Company>MPI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Blueprint for Human Resources in EuroQuake/EuroLang</dc:title>
  <dc:creator>Peter Wittenburg</dc:creator>
  <cp:lastModifiedBy>nwynterv</cp:lastModifiedBy>
  <cp:revision>7</cp:revision>
  <dcterms:created xsi:type="dcterms:W3CDTF">2011-10-22T07:57:26Z</dcterms:created>
  <dcterms:modified xsi:type="dcterms:W3CDTF">2011-10-24T16:32:31Z</dcterms:modified>
</cp:coreProperties>
</file>