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97" r:id="rId3"/>
    <p:sldId id="398" r:id="rId4"/>
    <p:sldId id="400" r:id="rId5"/>
    <p:sldId id="401" r:id="rId6"/>
    <p:sldId id="402" r:id="rId7"/>
    <p:sldId id="410" r:id="rId8"/>
    <p:sldId id="399" r:id="rId9"/>
    <p:sldId id="411" r:id="rId10"/>
    <p:sldId id="412" r:id="rId11"/>
    <p:sldId id="416" r:id="rId12"/>
    <p:sldId id="414" r:id="rId13"/>
    <p:sldId id="417" r:id="rId14"/>
    <p:sldId id="418" r:id="rId15"/>
    <p:sldId id="437" r:id="rId16"/>
    <p:sldId id="420" r:id="rId17"/>
    <p:sldId id="424" r:id="rId18"/>
    <p:sldId id="421" r:id="rId19"/>
    <p:sldId id="435" r:id="rId20"/>
    <p:sldId id="440" r:id="rId21"/>
    <p:sldId id="436" r:id="rId22"/>
    <p:sldId id="429" r:id="rId23"/>
    <p:sldId id="430" r:id="rId24"/>
    <p:sldId id="434" r:id="rId25"/>
    <p:sldId id="438" r:id="rId26"/>
    <p:sldId id="425" r:id="rId27"/>
    <p:sldId id="439" r:id="rId28"/>
    <p:sldId id="431" r:id="rId29"/>
    <p:sldId id="281" r:id="rId30"/>
  </p:sldIdLst>
  <p:sldSz cx="9906000" cy="6858000" type="A4"/>
  <p:notesSz cx="7099300" cy="10234613"/>
  <p:defaultTextStyle>
    <a:defPPr>
      <a:defRPr lang="de-DE"/>
    </a:defPPr>
    <a:lvl1pPr algn="l" defTabSz="892175"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46088" indent="11113" algn="l" defTabSz="892175"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892175" indent="22225" algn="l" defTabSz="892175"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38263" indent="33338" algn="l" defTabSz="892175"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785938" indent="42863" algn="l" defTabSz="892175"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585A"/>
    <a:srgbClr val="DDDDDD"/>
    <a:srgbClr val="001339"/>
    <a:srgbClr val="D6D7D8"/>
    <a:srgbClr val="CBCCCE"/>
    <a:srgbClr val="00487E"/>
    <a:srgbClr val="D8D9DA"/>
    <a:srgbClr val="4784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9825" autoAdjust="0"/>
  </p:normalViewPr>
  <p:slideViewPr>
    <p:cSldViewPr snapToGrid="0">
      <p:cViewPr>
        <p:scale>
          <a:sx n="100" d="100"/>
          <a:sy n="100" d="100"/>
        </p:scale>
        <p:origin x="-222" y="-72"/>
      </p:cViewPr>
      <p:guideLst>
        <p:guide orient="horz" pos="1607"/>
        <p:guide orient="horz" pos="3544"/>
        <p:guide orient="horz" pos="3556"/>
        <p:guide orient="horz" pos="1946"/>
        <p:guide pos="403"/>
        <p:guide pos="746"/>
        <p:guide pos="1185"/>
        <p:guide pos="895"/>
        <p:guide pos="3148"/>
      </p:guideLst>
    </p:cSldViewPr>
  </p:slideViewPr>
  <p:outlineViewPr>
    <p:cViewPr>
      <p:scale>
        <a:sx n="33" d="100"/>
        <a:sy n="33" d="100"/>
      </p:scale>
      <p:origin x="0" y="21720"/>
    </p:cViewPr>
  </p:outlineViewPr>
  <p:notesTextViewPr>
    <p:cViewPr>
      <p:scale>
        <a:sx n="150" d="100"/>
        <a:sy n="15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20Ulfs%20SSD:Users:ulf:Downloads:Meilensteintrendanalyse.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20Ulfs%20SSD:Users:ulf:Desktop:Costaudit_W7-X_100909_Aktuell.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18"/>
  <c:chart>
    <c:plotArea>
      <c:layout/>
      <c:barChart>
        <c:barDir val="col"/>
        <c:grouping val="stacked"/>
        <c:ser>
          <c:idx val="0"/>
          <c:order val="0"/>
          <c:tx>
            <c:strRef>
              <c:f>Tabelle1!$B$1</c:f>
              <c:strCache>
                <c:ptCount val="1"/>
                <c:pt idx="0">
                  <c:v>Datenreihe 1</c:v>
                </c:pt>
              </c:strCache>
            </c:strRef>
          </c:tx>
          <c:spPr>
            <a:solidFill>
              <a:schemeClr val="bg1">
                <a:lumMod val="65000"/>
              </a:schemeClr>
            </a:solidFill>
            <a:ln>
              <a:solidFill>
                <a:schemeClr val="bg1">
                  <a:lumMod val="65000"/>
                </a:schemeClr>
              </a:solidFill>
            </a:ln>
            <a:effectLst/>
          </c:spPr>
          <c:dLbls>
            <c:dLbl>
              <c:idx val="0"/>
              <c:layout/>
              <c:spPr/>
              <c:txPr>
                <a:bodyPr/>
                <a:lstStyle/>
                <a:p>
                  <a:pPr>
                    <a:defRPr lang="de-DE" sz="1200"/>
                  </a:pPr>
                  <a:endParaRPr lang="en-US"/>
                </a:p>
              </c:txPr>
              <c:dLblPos val="ctr"/>
              <c:showVal val="1"/>
            </c:dLbl>
            <c:dLbl>
              <c:idx val="1"/>
              <c:spPr/>
              <c:txPr>
                <a:bodyPr/>
                <a:lstStyle/>
                <a:p>
                  <a:pPr>
                    <a:defRPr lang="de-DE" sz="1200"/>
                  </a:pPr>
                  <a:endParaRPr lang="en-US"/>
                </a:p>
              </c:txPr>
              <c:dLblPos val="ctr"/>
              <c:showVal val="1"/>
            </c:dLbl>
            <c:dLbl>
              <c:idx val="2"/>
              <c:layout/>
              <c:spPr/>
              <c:txPr>
                <a:bodyPr/>
                <a:lstStyle/>
                <a:p>
                  <a:pPr>
                    <a:defRPr lang="de-DE" sz="1200"/>
                  </a:pPr>
                  <a:endParaRPr lang="en-US"/>
                </a:p>
              </c:txPr>
              <c:dLblPos val="ctr"/>
              <c:showVal val="1"/>
            </c:dLbl>
            <c:dLbl>
              <c:idx val="3"/>
              <c:layout/>
              <c:spPr/>
              <c:txPr>
                <a:bodyPr/>
                <a:lstStyle/>
                <a:p>
                  <a:pPr>
                    <a:defRPr lang="de-DE" sz="1200"/>
                  </a:pPr>
                  <a:endParaRPr lang="en-US"/>
                </a:p>
              </c:txPr>
              <c:dLblPos val="ctr"/>
              <c:showVal val="1"/>
            </c:dLbl>
            <c:dLbl>
              <c:idx val="4"/>
              <c:layout/>
              <c:spPr/>
              <c:txPr>
                <a:bodyPr/>
                <a:lstStyle/>
                <a:p>
                  <a:pPr>
                    <a:defRPr lang="de-DE" sz="1200"/>
                  </a:pPr>
                  <a:endParaRPr lang="en-US"/>
                </a:p>
              </c:txPr>
              <c:showVal val="1"/>
            </c:dLbl>
            <c:delete val="1"/>
          </c:dLbls>
          <c:cat>
            <c:strRef>
              <c:f>Tabelle1!$A$2:$A$6</c:f>
              <c:strCache>
                <c:ptCount val="5"/>
                <c:pt idx="0">
                  <c:v>USA Average_x000d_ (1966-1978)</c:v>
                </c:pt>
                <c:pt idx="2">
                  <c:v>Olkiluoto 3_x000d_ (Finnland)</c:v>
                </c:pt>
                <c:pt idx="3">
                  <c:v>Flamanville 3_x000d_ (France)</c:v>
                </c:pt>
                <c:pt idx="4">
                  <c:v>South Texas 3&amp;4_x000d_planned (U.S.)</c:v>
                </c:pt>
              </c:strCache>
            </c:strRef>
          </c:cat>
          <c:val>
            <c:numRef>
              <c:f>Tabelle1!$B$2:$B$6</c:f>
              <c:numCache>
                <c:formatCode>General</c:formatCode>
                <c:ptCount val="5"/>
                <c:pt idx="0" formatCode="#,##0">
                  <c:v>759</c:v>
                </c:pt>
                <c:pt idx="2" formatCode="#,##0">
                  <c:v>2063</c:v>
                </c:pt>
                <c:pt idx="3" formatCode="#,##0">
                  <c:v>2063</c:v>
                </c:pt>
                <c:pt idx="4" formatCode="#,##0">
                  <c:v>3004</c:v>
                </c:pt>
              </c:numCache>
            </c:numRef>
          </c:val>
        </c:ser>
        <c:ser>
          <c:idx val="1"/>
          <c:order val="1"/>
          <c:tx>
            <c:strRef>
              <c:f>Tabelle1!$C$1</c:f>
              <c:strCache>
                <c:ptCount val="1"/>
                <c:pt idx="0">
                  <c:v>Datenreihe 2</c:v>
                </c:pt>
              </c:strCache>
            </c:strRef>
          </c:tx>
          <c:spPr>
            <a:noFill/>
            <a:ln>
              <a:solidFill>
                <a:schemeClr val="bg1">
                  <a:lumMod val="50000"/>
                </a:schemeClr>
              </a:solidFill>
            </a:ln>
            <a:effectLst/>
          </c:spPr>
          <c:dLbls>
            <c:dLbl>
              <c:idx val="0"/>
              <c:layout/>
              <c:spPr/>
              <c:txPr>
                <a:bodyPr/>
                <a:lstStyle/>
                <a:p>
                  <a:pPr>
                    <a:defRPr lang="de-DE" sz="1200"/>
                  </a:pPr>
                  <a:endParaRPr lang="en-US"/>
                </a:p>
              </c:txPr>
              <c:dLblPos val="ctr"/>
              <c:showVal val="1"/>
            </c:dLbl>
            <c:dLbl>
              <c:idx val="1"/>
              <c:spPr/>
              <c:txPr>
                <a:bodyPr/>
                <a:lstStyle/>
                <a:p>
                  <a:pPr>
                    <a:defRPr lang="de-DE" sz="1200"/>
                  </a:pPr>
                  <a:endParaRPr lang="en-US"/>
                </a:p>
              </c:txPr>
              <c:dLblPos val="ctr"/>
              <c:showVal val="1"/>
            </c:dLbl>
            <c:dLbl>
              <c:idx val="2"/>
              <c:layout/>
              <c:spPr/>
              <c:txPr>
                <a:bodyPr/>
                <a:lstStyle/>
                <a:p>
                  <a:pPr>
                    <a:defRPr lang="de-DE" sz="1200"/>
                  </a:pPr>
                  <a:endParaRPr lang="en-US"/>
                </a:p>
              </c:txPr>
              <c:dLblPos val="ctr"/>
              <c:showVal val="1"/>
            </c:dLbl>
            <c:dLbl>
              <c:idx val="3"/>
              <c:layout/>
              <c:spPr/>
              <c:txPr>
                <a:bodyPr/>
                <a:lstStyle/>
                <a:p>
                  <a:pPr>
                    <a:defRPr lang="de-DE" sz="1200"/>
                  </a:pPr>
                  <a:endParaRPr lang="en-US"/>
                </a:p>
              </c:txPr>
              <c:dLblPos val="ctr"/>
              <c:showVal val="1"/>
            </c:dLbl>
            <c:dLbl>
              <c:idx val="4"/>
              <c:layout/>
              <c:spPr/>
              <c:txPr>
                <a:bodyPr/>
                <a:lstStyle/>
                <a:p>
                  <a:pPr>
                    <a:defRPr lang="de-DE" sz="1200"/>
                  </a:pPr>
                  <a:endParaRPr lang="en-US"/>
                </a:p>
              </c:txPr>
              <c:showVal val="1"/>
            </c:dLbl>
            <c:delete val="1"/>
          </c:dLbls>
          <c:cat>
            <c:strRef>
              <c:f>Tabelle1!$A$2:$A$6</c:f>
              <c:strCache>
                <c:ptCount val="5"/>
                <c:pt idx="0">
                  <c:v>USA Average_x000d_ (1966-1978)</c:v>
                </c:pt>
                <c:pt idx="2">
                  <c:v>Olkiluoto 3_x000d_ (Finnland)</c:v>
                </c:pt>
                <c:pt idx="3">
                  <c:v>Flamanville 3_x000d_ (France)</c:v>
                </c:pt>
                <c:pt idx="4">
                  <c:v>South Texas 3&amp;4_x000d_planned (U.S.)</c:v>
                </c:pt>
              </c:strCache>
            </c:strRef>
          </c:cat>
          <c:val>
            <c:numRef>
              <c:f>Tabelle1!$C$2:$C$6</c:f>
              <c:numCache>
                <c:formatCode>General</c:formatCode>
                <c:ptCount val="5"/>
                <c:pt idx="0" formatCode="#,##0">
                  <c:v>1636</c:v>
                </c:pt>
                <c:pt idx="2" formatCode="#,##0">
                  <c:v>1250</c:v>
                </c:pt>
                <c:pt idx="3" formatCode="#,##0">
                  <c:v>1062</c:v>
                </c:pt>
                <c:pt idx="4" formatCode="#,##0">
                  <c:v>957</c:v>
                </c:pt>
              </c:numCache>
            </c:numRef>
          </c:val>
        </c:ser>
        <c:dLbls/>
        <c:gapWidth val="75"/>
        <c:overlap val="100"/>
        <c:axId val="187655680"/>
        <c:axId val="187657216"/>
      </c:barChart>
      <c:catAx>
        <c:axId val="187655680"/>
        <c:scaling>
          <c:orientation val="minMax"/>
        </c:scaling>
        <c:axPos val="b"/>
        <c:numFmt formatCode="General" sourceLinked="1"/>
        <c:majorTickMark val="none"/>
        <c:tickLblPos val="nextTo"/>
        <c:spPr>
          <a:ln w="3176">
            <a:solidFill>
              <a:srgbClr val="808080"/>
            </a:solidFill>
            <a:prstDash val="solid"/>
          </a:ln>
        </c:spPr>
        <c:txPr>
          <a:bodyPr/>
          <a:lstStyle/>
          <a:p>
            <a:pPr>
              <a:defRPr lang="de-DE" sz="1200">
                <a:solidFill>
                  <a:srgbClr val="001339"/>
                </a:solidFill>
              </a:defRPr>
            </a:pPr>
            <a:endParaRPr lang="en-US"/>
          </a:p>
        </c:txPr>
        <c:crossAx val="187657216"/>
        <c:crosses val="autoZero"/>
        <c:auto val="1"/>
        <c:lblAlgn val="ctr"/>
        <c:lblOffset val="100"/>
      </c:catAx>
      <c:valAx>
        <c:axId val="187657216"/>
        <c:scaling>
          <c:orientation val="minMax"/>
        </c:scaling>
        <c:delete val="1"/>
        <c:axPos val="l"/>
        <c:numFmt formatCode="#,##0" sourceLinked="1"/>
        <c:tickLblPos val="none"/>
        <c:crossAx val="187655680"/>
        <c:crosses val="autoZero"/>
        <c:crossBetween val="between"/>
      </c:valAx>
      <c:spPr>
        <a:solidFill>
          <a:srgbClr val="FFFFFF"/>
        </a:solidFill>
        <a:ln w="25410">
          <a:noFill/>
        </a:ln>
      </c:spPr>
    </c:plotArea>
    <c:plotVisOnly val="1"/>
    <c:dispBlanksAs val="gap"/>
  </c:chart>
  <c:spPr>
    <a:solidFill>
      <a:srgbClr val="FFFFFF"/>
    </a:solidFill>
    <a:ln w="3176">
      <a:noFill/>
      <a:prstDash val="solid"/>
    </a:ln>
  </c:spPr>
  <c:txPr>
    <a:bodyPr/>
    <a:lstStyle/>
    <a:p>
      <a:pPr>
        <a:defRPr sz="1801"/>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01641366734551"/>
          <c:y val="0.19754196861849999"/>
          <c:w val="0.85925500748077921"/>
          <c:h val="0.76350184145476607"/>
        </c:manualLayout>
      </c:layout>
      <c:lineChart>
        <c:grouping val="standard"/>
        <c:ser>
          <c:idx val="0"/>
          <c:order val="0"/>
          <c:tx>
            <c:strRef>
              <c:f>'Eingabe Trendanalyse'!#BEZUG!</c:f>
              <c:strCache>
                <c:ptCount val="1"/>
                <c:pt idx="0">
                  <c:v>#REF!</c:v>
                </c:pt>
              </c:strCache>
            </c:strRef>
          </c:tx>
          <c:spPr>
            <a:ln w="25400">
              <a:solidFill>
                <a:srgbClr val="666699"/>
              </a:solidFill>
              <a:prstDash val="solid"/>
            </a:ln>
          </c:spPr>
          <c:marker>
            <c:symbol val="x"/>
            <c:size val="7"/>
            <c:spPr>
              <a:solidFill>
                <a:srgbClr val="4572A7"/>
              </a:solidFill>
              <a:ln>
                <a:solidFill>
                  <a:srgbClr val="666699"/>
                </a:solidFill>
                <a:prstDash val="solid"/>
              </a:ln>
            </c:spPr>
          </c:marker>
          <c:cat>
            <c:numRef>
              <c:f>'Eingabe Trendanalyse'!$C$12:$J$12</c:f>
              <c:numCache>
                <c:formatCode>m/d/yy</c:formatCode>
                <c:ptCount val="8"/>
                <c:pt idx="0">
                  <c:v>39417</c:v>
                </c:pt>
                <c:pt idx="1">
                  <c:v>39448</c:v>
                </c:pt>
                <c:pt idx="2">
                  <c:v>39479</c:v>
                </c:pt>
                <c:pt idx="3">
                  <c:v>39508</c:v>
                </c:pt>
                <c:pt idx="4">
                  <c:v>39539</c:v>
                </c:pt>
                <c:pt idx="5">
                  <c:v>39569</c:v>
                </c:pt>
                <c:pt idx="6">
                  <c:v>39600</c:v>
                </c:pt>
                <c:pt idx="7">
                  <c:v>39630</c:v>
                </c:pt>
              </c:numCache>
            </c:numRef>
          </c:cat>
          <c:val>
            <c:numRef>
              <c:f>'Eingabe Trendanalyse'!#BEZUG!</c:f>
              <c:numCache>
                <c:formatCode>General</c:formatCode>
                <c:ptCount val="1"/>
                <c:pt idx="0">
                  <c:v>1</c:v>
                </c:pt>
              </c:numCache>
            </c:numRef>
          </c:val>
        </c:ser>
        <c:ser>
          <c:idx val="1"/>
          <c:order val="1"/>
          <c:tx>
            <c:strRef>
              <c:f>'Eingabe Trendanalyse'!#BEZUG!</c:f>
              <c:strCache>
                <c:ptCount val="1"/>
                <c:pt idx="0">
                  <c:v>#REF!</c:v>
                </c:pt>
              </c:strCache>
            </c:strRef>
          </c:tx>
          <c:spPr>
            <a:ln w="25400">
              <a:solidFill>
                <a:srgbClr val="000000"/>
              </a:solidFill>
              <a:prstDash val="solid"/>
            </a:ln>
          </c:spPr>
          <c:marker>
            <c:symbol val="x"/>
            <c:size val="7"/>
            <c:spPr>
              <a:solidFill>
                <a:srgbClr val="AA4643"/>
              </a:solidFill>
              <a:ln>
                <a:solidFill>
                  <a:srgbClr val="000000"/>
                </a:solidFill>
                <a:prstDash val="solid"/>
              </a:ln>
            </c:spPr>
          </c:marker>
          <c:cat>
            <c:numRef>
              <c:f>'Eingabe Trendanalyse'!$C$12:$J$12</c:f>
              <c:numCache>
                <c:formatCode>m/d/yy</c:formatCode>
                <c:ptCount val="8"/>
                <c:pt idx="0">
                  <c:v>39417</c:v>
                </c:pt>
                <c:pt idx="1">
                  <c:v>39448</c:v>
                </c:pt>
                <c:pt idx="2">
                  <c:v>39479</c:v>
                </c:pt>
                <c:pt idx="3">
                  <c:v>39508</c:v>
                </c:pt>
                <c:pt idx="4">
                  <c:v>39539</c:v>
                </c:pt>
                <c:pt idx="5">
                  <c:v>39569</c:v>
                </c:pt>
                <c:pt idx="6">
                  <c:v>39600</c:v>
                </c:pt>
                <c:pt idx="7">
                  <c:v>39630</c:v>
                </c:pt>
              </c:numCache>
            </c:numRef>
          </c:cat>
          <c:val>
            <c:numRef>
              <c:f>'Eingabe Trendanalyse'!#BEZUG!</c:f>
              <c:numCache>
                <c:formatCode>General</c:formatCode>
                <c:ptCount val="1"/>
                <c:pt idx="0">
                  <c:v>1</c:v>
                </c:pt>
              </c:numCache>
            </c:numRef>
          </c:val>
        </c:ser>
        <c:ser>
          <c:idx val="2"/>
          <c:order val="2"/>
          <c:tx>
            <c:strRef>
              <c:f>'Eingabe Trendanalyse'!#BEZUG!</c:f>
              <c:strCache>
                <c:ptCount val="1"/>
                <c:pt idx="0">
                  <c:v>#REF!</c:v>
                </c:pt>
              </c:strCache>
            </c:strRef>
          </c:tx>
          <c:spPr>
            <a:ln w="25400">
              <a:solidFill>
                <a:srgbClr val="90713A"/>
              </a:solidFill>
              <a:prstDash val="solid"/>
            </a:ln>
          </c:spPr>
          <c:marker>
            <c:symbol val="x"/>
            <c:size val="8"/>
            <c:spPr>
              <a:solidFill>
                <a:srgbClr val="89A54E"/>
              </a:solidFill>
              <a:ln>
                <a:solidFill>
                  <a:srgbClr val="90713A"/>
                </a:solidFill>
                <a:prstDash val="solid"/>
              </a:ln>
            </c:spPr>
          </c:marker>
          <c:cat>
            <c:numRef>
              <c:f>'Eingabe Trendanalyse'!$C$12:$J$12</c:f>
              <c:numCache>
                <c:formatCode>m/d/yy</c:formatCode>
                <c:ptCount val="8"/>
                <c:pt idx="0">
                  <c:v>39417</c:v>
                </c:pt>
                <c:pt idx="1">
                  <c:v>39448</c:v>
                </c:pt>
                <c:pt idx="2">
                  <c:v>39479</c:v>
                </c:pt>
                <c:pt idx="3">
                  <c:v>39508</c:v>
                </c:pt>
                <c:pt idx="4">
                  <c:v>39539</c:v>
                </c:pt>
                <c:pt idx="5">
                  <c:v>39569</c:v>
                </c:pt>
                <c:pt idx="6">
                  <c:v>39600</c:v>
                </c:pt>
                <c:pt idx="7">
                  <c:v>39630</c:v>
                </c:pt>
              </c:numCache>
            </c:numRef>
          </c:cat>
          <c:val>
            <c:numRef>
              <c:f>'Eingabe Trendanalyse'!#BEZUG!</c:f>
              <c:numCache>
                <c:formatCode>General</c:formatCode>
                <c:ptCount val="1"/>
                <c:pt idx="0">
                  <c:v>1</c:v>
                </c:pt>
              </c:numCache>
            </c:numRef>
          </c:val>
        </c:ser>
        <c:ser>
          <c:idx val="3"/>
          <c:order val="3"/>
          <c:tx>
            <c:strRef>
              <c:f>'Eingabe Trendanalyse'!#BEZUG!</c:f>
              <c:strCache>
                <c:ptCount val="1"/>
                <c:pt idx="0">
                  <c:v>#REF!</c:v>
                </c:pt>
              </c:strCache>
            </c:strRef>
          </c:tx>
          <c:spPr>
            <a:ln w="25400">
              <a:solidFill>
                <a:srgbClr val="666699"/>
              </a:solidFill>
              <a:prstDash val="solid"/>
            </a:ln>
          </c:spPr>
          <c:marker>
            <c:symbol val="x"/>
            <c:size val="8"/>
            <c:spPr>
              <a:solidFill>
                <a:srgbClr val="71588F"/>
              </a:solidFill>
              <a:ln>
                <a:solidFill>
                  <a:srgbClr val="666699"/>
                </a:solidFill>
                <a:prstDash val="solid"/>
              </a:ln>
            </c:spPr>
          </c:marker>
          <c:cat>
            <c:numRef>
              <c:f>'Eingabe Trendanalyse'!$C$12:$J$12</c:f>
              <c:numCache>
                <c:formatCode>m/d/yy</c:formatCode>
                <c:ptCount val="8"/>
                <c:pt idx="0">
                  <c:v>39417</c:v>
                </c:pt>
                <c:pt idx="1">
                  <c:v>39448</c:v>
                </c:pt>
                <c:pt idx="2">
                  <c:v>39479</c:v>
                </c:pt>
                <c:pt idx="3">
                  <c:v>39508</c:v>
                </c:pt>
                <c:pt idx="4">
                  <c:v>39539</c:v>
                </c:pt>
                <c:pt idx="5">
                  <c:v>39569</c:v>
                </c:pt>
                <c:pt idx="6">
                  <c:v>39600</c:v>
                </c:pt>
                <c:pt idx="7">
                  <c:v>39630</c:v>
                </c:pt>
              </c:numCache>
            </c:numRef>
          </c:cat>
          <c:val>
            <c:numRef>
              <c:f>'Eingabe Trendanalyse'!#BEZUG!</c:f>
              <c:numCache>
                <c:formatCode>General</c:formatCode>
                <c:ptCount val="1"/>
                <c:pt idx="0">
                  <c:v>1</c:v>
                </c:pt>
              </c:numCache>
            </c:numRef>
          </c:val>
        </c:ser>
        <c:ser>
          <c:idx val="5"/>
          <c:order val="4"/>
          <c:tx>
            <c:strRef>
              <c:f>'Eingabe Trendanalyse'!$B$14</c:f>
              <c:strCache>
                <c:ptCount val="1"/>
                <c:pt idx="0">
                  <c:v>Optimistic planning</c:v>
                </c:pt>
              </c:strCache>
            </c:strRef>
          </c:tx>
          <c:spPr>
            <a:ln w="25400">
              <a:solidFill>
                <a:srgbClr val="FF9900"/>
              </a:solidFill>
              <a:prstDash val="solid"/>
            </a:ln>
          </c:spPr>
          <c:marker>
            <c:symbol val="x"/>
            <c:size val="7"/>
            <c:spPr>
              <a:solidFill>
                <a:srgbClr val="DB843D"/>
              </a:solidFill>
              <a:ln>
                <a:solidFill>
                  <a:srgbClr val="FF9900"/>
                </a:solidFill>
                <a:prstDash val="solid"/>
              </a:ln>
            </c:spPr>
          </c:marker>
          <c:cat>
            <c:numRef>
              <c:f>'Eingabe Trendanalyse'!$C$12:$J$12</c:f>
              <c:numCache>
                <c:formatCode>m/d/yy</c:formatCode>
                <c:ptCount val="8"/>
                <c:pt idx="0">
                  <c:v>39417</c:v>
                </c:pt>
                <c:pt idx="1">
                  <c:v>39448</c:v>
                </c:pt>
                <c:pt idx="2">
                  <c:v>39479</c:v>
                </c:pt>
                <c:pt idx="3">
                  <c:v>39508</c:v>
                </c:pt>
                <c:pt idx="4">
                  <c:v>39539</c:v>
                </c:pt>
                <c:pt idx="5">
                  <c:v>39569</c:v>
                </c:pt>
                <c:pt idx="6">
                  <c:v>39600</c:v>
                </c:pt>
                <c:pt idx="7">
                  <c:v>39630</c:v>
                </c:pt>
              </c:numCache>
            </c:numRef>
          </c:cat>
          <c:val>
            <c:numRef>
              <c:f>'Eingabe Trendanalyse'!$C$14:$J$14</c:f>
              <c:numCache>
                <c:formatCode>m/d/yy</c:formatCode>
                <c:ptCount val="8"/>
                <c:pt idx="0">
                  <c:v>39539</c:v>
                </c:pt>
                <c:pt idx="1">
                  <c:v>39539</c:v>
                </c:pt>
                <c:pt idx="2">
                  <c:v>39548</c:v>
                </c:pt>
                <c:pt idx="3">
                  <c:v>39573</c:v>
                </c:pt>
                <c:pt idx="4">
                  <c:v>39588</c:v>
                </c:pt>
                <c:pt idx="5">
                  <c:v>39595</c:v>
                </c:pt>
                <c:pt idx="6">
                  <c:v>39610</c:v>
                </c:pt>
                <c:pt idx="7">
                  <c:v>39630</c:v>
                </c:pt>
              </c:numCache>
            </c:numRef>
          </c:val>
        </c:ser>
        <c:ser>
          <c:idx val="6"/>
          <c:order val="5"/>
          <c:tx>
            <c:strRef>
              <c:f>'Eingabe Trendanalyse'!$B$15</c:f>
              <c:strCache>
                <c:ptCount val="1"/>
                <c:pt idx="0">
                  <c:v>Good planning</c:v>
                </c:pt>
              </c:strCache>
            </c:strRef>
          </c:tx>
          <c:spPr>
            <a:ln w="25400">
              <a:solidFill>
                <a:srgbClr val="000000"/>
              </a:solidFill>
              <a:prstDash val="solid"/>
            </a:ln>
          </c:spPr>
          <c:marker>
            <c:symbol val="x"/>
            <c:size val="7"/>
            <c:spPr>
              <a:solidFill>
                <a:srgbClr val="93A9CF"/>
              </a:solidFill>
              <a:ln>
                <a:solidFill>
                  <a:srgbClr val="000000"/>
                </a:solidFill>
                <a:prstDash val="solid"/>
              </a:ln>
            </c:spPr>
          </c:marker>
          <c:cat>
            <c:numRef>
              <c:f>'Eingabe Trendanalyse'!$C$12:$J$12</c:f>
              <c:numCache>
                <c:formatCode>m/d/yy</c:formatCode>
                <c:ptCount val="8"/>
                <c:pt idx="0">
                  <c:v>39417</c:v>
                </c:pt>
                <c:pt idx="1">
                  <c:v>39448</c:v>
                </c:pt>
                <c:pt idx="2">
                  <c:v>39479</c:v>
                </c:pt>
                <c:pt idx="3">
                  <c:v>39508</c:v>
                </c:pt>
                <c:pt idx="4">
                  <c:v>39539</c:v>
                </c:pt>
                <c:pt idx="5">
                  <c:v>39569</c:v>
                </c:pt>
                <c:pt idx="6">
                  <c:v>39600</c:v>
                </c:pt>
                <c:pt idx="7">
                  <c:v>39630</c:v>
                </c:pt>
              </c:numCache>
            </c:numRef>
          </c:cat>
          <c:val>
            <c:numRef>
              <c:f>'Eingabe Trendanalyse'!$C$15:$J$15</c:f>
              <c:numCache>
                <c:formatCode>m/d/yy</c:formatCode>
                <c:ptCount val="8"/>
                <c:pt idx="0">
                  <c:v>39630</c:v>
                </c:pt>
                <c:pt idx="1">
                  <c:v>39630</c:v>
                </c:pt>
                <c:pt idx="2">
                  <c:v>39627</c:v>
                </c:pt>
                <c:pt idx="3">
                  <c:v>39630</c:v>
                </c:pt>
                <c:pt idx="4">
                  <c:v>39643</c:v>
                </c:pt>
                <c:pt idx="5">
                  <c:v>39634</c:v>
                </c:pt>
                <c:pt idx="6">
                  <c:v>39631</c:v>
                </c:pt>
                <c:pt idx="7">
                  <c:v>39630</c:v>
                </c:pt>
              </c:numCache>
            </c:numRef>
          </c:val>
        </c:ser>
        <c:dLbls/>
        <c:marker val="1"/>
        <c:axId val="182953472"/>
        <c:axId val="182955008"/>
      </c:lineChart>
      <c:dateAx>
        <c:axId val="182953472"/>
        <c:scaling>
          <c:orientation val="minMax"/>
        </c:scaling>
        <c:axPos val="t"/>
        <c:numFmt formatCode="[$-409]mmm\-yy;@" sourceLinked="0"/>
        <c:tickLblPos val="nextTo"/>
        <c:spPr>
          <a:ln w="3175">
            <a:solidFill>
              <a:srgbClr val="808080"/>
            </a:solidFill>
            <a:prstDash val="solid"/>
          </a:ln>
        </c:spPr>
        <c:txPr>
          <a:bodyPr rot="-2700000"/>
          <a:lstStyle/>
          <a:p>
            <a:pPr>
              <a:defRPr sz="1200">
                <a:latin typeface="Arial"/>
              </a:defRPr>
            </a:pPr>
            <a:endParaRPr lang="en-US"/>
          </a:p>
        </c:txPr>
        <c:crossAx val="182955008"/>
        <c:crosses val="max"/>
        <c:auto val="1"/>
        <c:lblOffset val="100"/>
        <c:baseTimeUnit val="months"/>
      </c:dateAx>
      <c:valAx>
        <c:axId val="182955008"/>
        <c:scaling>
          <c:orientation val="minMax"/>
          <c:max val="39700"/>
          <c:min val="39500"/>
        </c:scaling>
        <c:axPos val="l"/>
        <c:majorGridlines>
          <c:spPr>
            <a:ln w="3175">
              <a:solidFill>
                <a:srgbClr val="969696"/>
              </a:solidFill>
              <a:prstDash val="lgDash"/>
            </a:ln>
          </c:spPr>
        </c:majorGridlines>
        <c:numFmt formatCode="[$-409]mmm\-yy;@" sourceLinked="0"/>
        <c:tickLblPos val="nextTo"/>
        <c:spPr>
          <a:ln w="3175">
            <a:solidFill>
              <a:srgbClr val="808080"/>
            </a:solidFill>
            <a:prstDash val="solid"/>
          </a:ln>
        </c:spPr>
        <c:txPr>
          <a:bodyPr anchor="b" anchorCtr="1"/>
          <a:lstStyle/>
          <a:p>
            <a:pPr>
              <a:defRPr sz="1200">
                <a:latin typeface=""/>
              </a:defRPr>
            </a:pPr>
            <a:endParaRPr lang="en-US"/>
          </a:p>
        </c:txPr>
        <c:crossAx val="182953472"/>
        <c:crosses val="autoZero"/>
        <c:crossBetween val="between"/>
        <c:majorUnit val="30"/>
      </c:valAx>
      <c:spPr>
        <a:solidFill>
          <a:srgbClr val="FFFFFF"/>
        </a:solidFill>
        <a:ln w="25400">
          <a:noFill/>
        </a:ln>
      </c:spPr>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67495691356164511"/>
          <c:y val="0.65670398591883605"/>
          <c:w val="0.29823578793292704"/>
          <c:h val="0.25652777601415905"/>
        </c:manualLayout>
      </c:layout>
      <c:spPr>
        <a:noFill/>
        <a:ln w="25400">
          <a:noFill/>
        </a:ln>
      </c:spPr>
      <c:txPr>
        <a:bodyPr lIns="2" anchor="ctr" anchorCtr="0">
          <a:spAutoFit/>
        </a:bodyPr>
        <a:lstStyle/>
        <a:p>
          <a:pPr>
            <a:defRPr sz="1200" baseline="0">
              <a:latin typeface="Arial"/>
            </a:defRPr>
          </a:pPr>
          <a:endParaRPr lang="en-US"/>
        </a:p>
      </c:txPr>
    </c:legend>
    <c:plotVisOnly val="1"/>
    <c:dispBlanksAs val="gap"/>
  </c:chart>
  <c:spPr>
    <a:solidFill>
      <a:srgbClr val="FFFFFF"/>
    </a:solidFill>
    <a:ln w="9525">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autoTitleDeleted val="1"/>
    <c:plotArea>
      <c:layout/>
      <c:scatterChart>
        <c:scatterStyle val="lineMarker"/>
        <c:ser>
          <c:idx val="0"/>
          <c:order val="0"/>
          <c:tx>
            <c:v>Meilensteintrendanalyse</c:v>
          </c:tx>
          <c:xVal>
            <c:numRef>
              <c:f>'Wendelstein 7-X'!$B$8:$T$8</c:f>
              <c:numCache>
                <c:formatCode>mmm\-yy</c:formatCode>
                <c:ptCount val="19"/>
                <c:pt idx="0">
                  <c:v>34305</c:v>
                </c:pt>
                <c:pt idx="1">
                  <c:v>35506</c:v>
                </c:pt>
                <c:pt idx="2">
                  <c:v>35914</c:v>
                </c:pt>
                <c:pt idx="3">
                  <c:v>36266</c:v>
                </c:pt>
                <c:pt idx="4">
                  <c:v>36447</c:v>
                </c:pt>
                <c:pt idx="5">
                  <c:v>37021</c:v>
                </c:pt>
                <c:pt idx="6">
                  <c:v>37323</c:v>
                </c:pt>
                <c:pt idx="7">
                  <c:v>37529</c:v>
                </c:pt>
                <c:pt idx="8">
                  <c:v>37699</c:v>
                </c:pt>
                <c:pt idx="9">
                  <c:v>37860</c:v>
                </c:pt>
                <c:pt idx="10">
                  <c:v>37864</c:v>
                </c:pt>
                <c:pt idx="11">
                  <c:v>38063</c:v>
                </c:pt>
                <c:pt idx="12">
                  <c:v>38287</c:v>
                </c:pt>
                <c:pt idx="13">
                  <c:v>38441</c:v>
                </c:pt>
                <c:pt idx="14">
                  <c:v>38651</c:v>
                </c:pt>
                <c:pt idx="15">
                  <c:v>38807</c:v>
                </c:pt>
                <c:pt idx="16">
                  <c:v>39025</c:v>
                </c:pt>
                <c:pt idx="17">
                  <c:v>39151</c:v>
                </c:pt>
                <c:pt idx="18" formatCode="m/d/yy">
                  <c:v>39361</c:v>
                </c:pt>
              </c:numCache>
            </c:numRef>
          </c:xVal>
          <c:yVal>
            <c:numRef>
              <c:f>'Wendelstein 7-X'!$B$10:$T$10</c:f>
              <c:numCache>
                <c:formatCode>mm/dd/yy;@</c:formatCode>
                <c:ptCount val="19"/>
                <c:pt idx="0">
                  <c:v>37255</c:v>
                </c:pt>
                <c:pt idx="1">
                  <c:v>37255</c:v>
                </c:pt>
                <c:pt idx="2">
                  <c:v>37985</c:v>
                </c:pt>
                <c:pt idx="3">
                  <c:v>39081</c:v>
                </c:pt>
                <c:pt idx="4">
                  <c:v>39081</c:v>
                </c:pt>
                <c:pt idx="5">
                  <c:v>39081</c:v>
                </c:pt>
                <c:pt idx="6">
                  <c:v>40177</c:v>
                </c:pt>
                <c:pt idx="7">
                  <c:v>40908</c:v>
                </c:pt>
                <c:pt idx="8">
                  <c:v>40908</c:v>
                </c:pt>
                <c:pt idx="9">
                  <c:v>41090</c:v>
                </c:pt>
                <c:pt idx="10">
                  <c:v>40312</c:v>
                </c:pt>
                <c:pt idx="11">
                  <c:v>40312</c:v>
                </c:pt>
                <c:pt idx="12">
                  <c:v>40312</c:v>
                </c:pt>
                <c:pt idx="13">
                  <c:v>40365</c:v>
                </c:pt>
                <c:pt idx="14">
                  <c:v>40396</c:v>
                </c:pt>
                <c:pt idx="15">
                  <c:v>40405</c:v>
                </c:pt>
                <c:pt idx="16">
                  <c:v>40402</c:v>
                </c:pt>
                <c:pt idx="17">
                  <c:v>40402</c:v>
                </c:pt>
                <c:pt idx="18">
                  <c:v>40417</c:v>
                </c:pt>
              </c:numCache>
            </c:numRef>
          </c:yVal>
        </c:ser>
        <c:dLbls/>
        <c:axId val="182975488"/>
        <c:axId val="183145216"/>
      </c:scatterChart>
      <c:valAx>
        <c:axId val="182975488"/>
        <c:scaling>
          <c:orientation val="minMax"/>
          <c:max val="39420"/>
          <c:min val="35080"/>
        </c:scaling>
        <c:axPos val="b"/>
        <c:numFmt formatCode="yyyy" sourceLinked="0"/>
        <c:tickLblPos val="nextTo"/>
        <c:txPr>
          <a:bodyPr rot="0" vert="horz"/>
          <a:lstStyle/>
          <a:p>
            <a:pPr>
              <a:defRPr sz="1000" b="0" i="0" u="none" strike="noStrike" baseline="0">
                <a:solidFill>
                  <a:srgbClr val="000000"/>
                </a:solidFill>
                <a:latin typeface="Arial"/>
                <a:ea typeface="Calibri"/>
                <a:cs typeface="Arial"/>
              </a:defRPr>
            </a:pPr>
            <a:endParaRPr lang="en-US"/>
          </a:p>
        </c:txPr>
        <c:crossAx val="183145216"/>
        <c:crosses val="autoZero"/>
        <c:crossBetween val="midCat"/>
        <c:majorUnit val="365"/>
        <c:minorUnit val="73"/>
      </c:valAx>
      <c:valAx>
        <c:axId val="183145216"/>
        <c:scaling>
          <c:orientation val="minMax"/>
          <c:max val="41255"/>
          <c:min val="36910"/>
        </c:scaling>
        <c:axPos val="l"/>
        <c:numFmt formatCode="\ yyyy" sourceLinked="0"/>
        <c:tickLblPos val="nextTo"/>
        <c:txPr>
          <a:bodyPr/>
          <a:lstStyle/>
          <a:p>
            <a:pPr>
              <a:defRPr>
                <a:latin typeface="Arial"/>
                <a:cs typeface="Arial"/>
              </a:defRPr>
            </a:pPr>
            <a:endParaRPr lang="en-US"/>
          </a:p>
        </c:txPr>
        <c:crossAx val="182975488"/>
        <c:crosses val="autoZero"/>
        <c:crossBetween val="midCat"/>
        <c:majorUnit val="365"/>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0.63885</cdr:x>
      <cdr:y>0.17609</cdr:y>
    </cdr:from>
    <cdr:to>
      <cdr:x>0.74612</cdr:x>
      <cdr:y>0.26711</cdr:y>
    </cdr:to>
    <cdr:sp macro="" textlink="">
      <cdr:nvSpPr>
        <cdr:cNvPr id="2" name="Oval 1"/>
        <cdr:cNvSpPr/>
      </cdr:nvSpPr>
      <cdr:spPr>
        <a:xfrm xmlns:a="http://schemas.openxmlformats.org/drawingml/2006/main">
          <a:off x="4217317" y="619389"/>
          <a:ext cx="708411" cy="319593"/>
        </a:xfrm>
        <a:prstGeom xmlns:a="http://schemas.openxmlformats.org/drawingml/2006/main" prst="ellipse">
          <a:avLst/>
        </a:prstGeom>
        <a:noFill xmlns:a="http://schemas.openxmlformats.org/drawingml/2006/main"/>
        <a:ln xmlns:a="http://schemas.openxmlformats.org/drawingml/2006/main" w="12700" cap="flat" cmpd="sng" algn="ctr">
          <a:solidFill>
            <a:srgbClr val="FF0000"/>
          </a:solidFill>
          <a:prstDash val="solid"/>
          <a:round/>
          <a:headEnd type="none" w="med" len="med"/>
          <a:tailEnd type="none" w="med" len="me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de-DE"/>
          </a:defPPr>
          <a:lvl1pPr marL="0" algn="l" defTabSz="893008" rtl="0" eaLnBrk="1" latinLnBrk="0" hangingPunct="1">
            <a:defRPr sz="1800" kern="1200">
              <a:solidFill>
                <a:srgbClr val="FFFFFF"/>
              </a:solidFill>
              <a:latin typeface="Arial"/>
            </a:defRPr>
          </a:lvl1pPr>
          <a:lvl2pPr marL="446504" algn="l" defTabSz="893008" rtl="0" eaLnBrk="1" latinLnBrk="0" hangingPunct="1">
            <a:defRPr sz="1800" kern="1200">
              <a:solidFill>
                <a:srgbClr val="FFFFFF"/>
              </a:solidFill>
              <a:latin typeface="Arial"/>
            </a:defRPr>
          </a:lvl2pPr>
          <a:lvl3pPr marL="893008" algn="l" defTabSz="893008" rtl="0" eaLnBrk="1" latinLnBrk="0" hangingPunct="1">
            <a:defRPr sz="1800" kern="1200">
              <a:solidFill>
                <a:srgbClr val="FFFFFF"/>
              </a:solidFill>
              <a:latin typeface="Arial"/>
            </a:defRPr>
          </a:lvl3pPr>
          <a:lvl4pPr marL="1339513" algn="l" defTabSz="893008" rtl="0" eaLnBrk="1" latinLnBrk="0" hangingPunct="1">
            <a:defRPr sz="1800" kern="1200">
              <a:solidFill>
                <a:srgbClr val="FFFFFF"/>
              </a:solidFill>
              <a:latin typeface="Arial"/>
            </a:defRPr>
          </a:lvl4pPr>
          <a:lvl5pPr marL="1786016" algn="l" defTabSz="893008" rtl="0" eaLnBrk="1" latinLnBrk="0" hangingPunct="1">
            <a:defRPr sz="1800" kern="1200">
              <a:solidFill>
                <a:srgbClr val="FFFFFF"/>
              </a:solidFill>
              <a:latin typeface="Arial"/>
            </a:defRPr>
          </a:lvl5pPr>
          <a:lvl6pPr marL="2232521" algn="l" defTabSz="893008" rtl="0" eaLnBrk="1" latinLnBrk="0" hangingPunct="1">
            <a:defRPr sz="1800" kern="1200">
              <a:solidFill>
                <a:srgbClr val="FFFFFF"/>
              </a:solidFill>
              <a:latin typeface="Arial"/>
            </a:defRPr>
          </a:lvl6pPr>
          <a:lvl7pPr marL="2679024" algn="l" defTabSz="893008" rtl="0" eaLnBrk="1" latinLnBrk="0" hangingPunct="1">
            <a:defRPr sz="1800" kern="1200">
              <a:solidFill>
                <a:srgbClr val="FFFFFF"/>
              </a:solidFill>
              <a:latin typeface="Arial"/>
            </a:defRPr>
          </a:lvl7pPr>
          <a:lvl8pPr marL="3125529" algn="l" defTabSz="893008" rtl="0" eaLnBrk="1" latinLnBrk="0" hangingPunct="1">
            <a:defRPr sz="1800" kern="1200">
              <a:solidFill>
                <a:srgbClr val="FFFFFF"/>
              </a:solidFill>
              <a:latin typeface="Arial"/>
            </a:defRPr>
          </a:lvl8pPr>
          <a:lvl9pPr marL="3572033" algn="l" defTabSz="893008" rtl="0" eaLnBrk="1" latinLnBrk="0" hangingPunct="1">
            <a:defRPr sz="1800" kern="1200">
              <a:solidFill>
                <a:srgbClr val="FFFFFF"/>
              </a:solidFill>
              <a:latin typeface="Arial"/>
            </a:defRPr>
          </a:lvl9pPr>
        </a:lstStyle>
        <a:p xmlns:a="http://schemas.openxmlformats.org/drawingml/2006/main">
          <a:pPr algn="ctr"/>
          <a:r>
            <a:rPr lang="de-DE" sz="1200" b="1" dirty="0" smtClean="0">
              <a:solidFill>
                <a:srgbClr val="FF0000"/>
              </a:solidFill>
            </a:rPr>
            <a:t>+51%</a:t>
          </a:r>
          <a:endParaRPr lang="de-DE" sz="12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0.29429</cdr:x>
      <cdr:y>0.09293</cdr:y>
    </cdr:from>
    <cdr:to>
      <cdr:x>0.58734</cdr:x>
      <cdr:y>0.16146</cdr:y>
    </cdr:to>
    <cdr:sp macro="" textlink="">
      <cdr:nvSpPr>
        <cdr:cNvPr id="2" name="Textfeld 1"/>
        <cdr:cNvSpPr txBox="1"/>
      </cdr:nvSpPr>
      <cdr:spPr>
        <a:xfrm xmlns:a="http://schemas.openxmlformats.org/drawingml/2006/main">
          <a:off x="2050775" y="380569"/>
          <a:ext cx="2042133" cy="28063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de-DE"/>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B639B108-3F39-E546-A6F1-3AFA9D7E24F7}" type="datetimeFigureOut">
              <a:rPr lang="de-DE" smtClean="0"/>
              <a:pPr/>
              <a:t>24.10.2011</a:t>
            </a:fld>
            <a:endParaRPr lang="en-GB"/>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DBEDF2C-B2A2-9746-9982-E40DEF914CAE}" type="slidenum">
              <a:rPr lang="en-GB" smtClean="0"/>
              <a:pPr/>
              <a:t>‹#›</a:t>
            </a:fld>
            <a:endParaRPr lang="en-GB"/>
          </a:p>
        </p:txBody>
      </p:sp>
    </p:spTree>
    <p:extLst>
      <p:ext uri="{BB962C8B-B14F-4D97-AF65-F5344CB8AC3E}">
        <p14:creationId xmlns:p14="http://schemas.microsoft.com/office/powerpoint/2010/main" xmlns="" val="42635316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6725" tIns="48363" rIns="96725" bIns="48363" rtlCol="0"/>
          <a:lstStyle>
            <a:lvl1pPr algn="l" defTabSz="893008" fontAlgn="auto">
              <a:spcBef>
                <a:spcPts val="0"/>
              </a:spcBef>
              <a:spcAft>
                <a:spcPts val="0"/>
              </a:spcAft>
              <a:defRPr sz="1300" dirty="0">
                <a:latin typeface="+mn-lt"/>
                <a:ea typeface="+mn-ea"/>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6725" tIns="48363" rIns="96725" bIns="48363" rtlCol="0"/>
          <a:lstStyle>
            <a:lvl1pPr algn="r" defTabSz="893008" fontAlgn="auto">
              <a:spcBef>
                <a:spcPts val="0"/>
              </a:spcBef>
              <a:spcAft>
                <a:spcPts val="0"/>
              </a:spcAft>
              <a:defRPr sz="1300" smtClean="0">
                <a:latin typeface="+mn-lt"/>
                <a:ea typeface="+mn-ea"/>
                <a:cs typeface="+mn-cs"/>
              </a:defRPr>
            </a:lvl1pPr>
          </a:lstStyle>
          <a:p>
            <a:pPr>
              <a:defRPr/>
            </a:pPr>
            <a:fld id="{4E3D593C-342C-734F-BDF8-75EF0937C8BD}" type="datetime1">
              <a:rPr lang="de-DE"/>
              <a:pPr>
                <a:defRPr/>
              </a:pPr>
              <a:t>24.10.2011</a:t>
            </a:fld>
            <a:endParaRPr lang="de-DE" dirty="0"/>
          </a:p>
        </p:txBody>
      </p:sp>
      <p:sp>
        <p:nvSpPr>
          <p:cNvPr id="4" name="Folienbildplatzhalter 3"/>
          <p:cNvSpPr>
            <a:spLocks noGrp="1" noRot="1" noChangeAspect="1"/>
          </p:cNvSpPr>
          <p:nvPr>
            <p:ph type="sldImg" idx="2"/>
          </p:nvPr>
        </p:nvSpPr>
        <p:spPr>
          <a:xfrm>
            <a:off x="773113" y="762000"/>
            <a:ext cx="5553075" cy="3844925"/>
          </a:xfrm>
          <a:prstGeom prst="rect">
            <a:avLst/>
          </a:prstGeom>
          <a:noFill/>
          <a:ln w="12700">
            <a:solidFill>
              <a:prstClr val="black"/>
            </a:solidFill>
          </a:ln>
        </p:spPr>
        <p:txBody>
          <a:bodyPr vert="horz" lIns="96725" tIns="48363" rIns="96725" bIns="48363" rtlCol="0" anchor="ctr"/>
          <a:lstStyle/>
          <a:p>
            <a:pPr lvl="0"/>
            <a:endParaRPr lang="de-DE" noProof="0" dirty="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6725" tIns="48363" rIns="96725" bIns="48363"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850"/>
            <a:ext cx="3076575" cy="511175"/>
          </a:xfrm>
          <a:prstGeom prst="rect">
            <a:avLst/>
          </a:prstGeom>
        </p:spPr>
        <p:txBody>
          <a:bodyPr vert="horz" lIns="96725" tIns="48363" rIns="96725" bIns="48363" rtlCol="0" anchor="b"/>
          <a:lstStyle>
            <a:lvl1pPr algn="l" defTabSz="893008" fontAlgn="auto">
              <a:spcBef>
                <a:spcPts val="0"/>
              </a:spcBef>
              <a:spcAft>
                <a:spcPts val="0"/>
              </a:spcAft>
              <a:defRPr sz="1300" dirty="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6725" tIns="48363" rIns="96725" bIns="48363" rtlCol="0" anchor="b"/>
          <a:lstStyle>
            <a:lvl1pPr algn="r" defTabSz="893008" fontAlgn="auto">
              <a:spcBef>
                <a:spcPts val="0"/>
              </a:spcBef>
              <a:spcAft>
                <a:spcPts val="0"/>
              </a:spcAft>
              <a:defRPr sz="1300" smtClean="0">
                <a:latin typeface="+mn-lt"/>
                <a:ea typeface="+mn-ea"/>
                <a:cs typeface="+mn-cs"/>
              </a:defRPr>
            </a:lvl1pPr>
          </a:lstStyle>
          <a:p>
            <a:pPr>
              <a:defRPr/>
            </a:pPr>
            <a:fld id="{E51779A2-1D49-914F-BC39-E9BA7D23763B}" type="slidenum">
              <a:rPr lang="de-DE"/>
              <a:pPr>
                <a:defRPr/>
              </a:pPr>
              <a:t>‹#›</a:t>
            </a:fld>
            <a:endParaRPr lang="de-DE" dirty="0"/>
          </a:p>
        </p:txBody>
      </p:sp>
    </p:spTree>
    <p:extLst>
      <p:ext uri="{BB962C8B-B14F-4D97-AF65-F5344CB8AC3E}">
        <p14:creationId xmlns:p14="http://schemas.microsoft.com/office/powerpoint/2010/main" xmlns="" val="949076332"/>
      </p:ext>
    </p:extLst>
  </p:cSld>
  <p:clrMap bg1="lt1" tx1="dk1" bg2="lt2" tx2="dk2" accent1="accent1" accent2="accent2" accent3="accent3" accent4="accent4" accent5="accent5" accent6="accent6" hlink="hlink" folHlink="folHlink"/>
  <p:hf hdr="0" ftr="0" dt="0"/>
  <p:notesStyle>
    <a:lvl1pPr algn="l" defTabSz="892175" rtl="0" fontAlgn="base">
      <a:spcBef>
        <a:spcPct val="30000"/>
      </a:spcBef>
      <a:spcAft>
        <a:spcPct val="0"/>
      </a:spcAft>
      <a:defRPr sz="1100" kern="1200">
        <a:solidFill>
          <a:schemeClr val="tx1"/>
        </a:solidFill>
        <a:latin typeface="+mn-lt"/>
        <a:ea typeface="ＭＳ Ｐゴシック" charset="-128"/>
        <a:cs typeface="ＭＳ Ｐゴシック" charset="-128"/>
      </a:defRPr>
    </a:lvl1pPr>
    <a:lvl2pPr marL="446088" algn="l" defTabSz="892175" rtl="0" fontAlgn="base">
      <a:spcBef>
        <a:spcPct val="30000"/>
      </a:spcBef>
      <a:spcAft>
        <a:spcPct val="0"/>
      </a:spcAft>
      <a:defRPr sz="1100" kern="1200">
        <a:solidFill>
          <a:schemeClr val="tx1"/>
        </a:solidFill>
        <a:latin typeface="+mn-lt"/>
        <a:ea typeface="ＭＳ Ｐゴシック" charset="-128"/>
        <a:cs typeface="+mn-cs"/>
      </a:defRPr>
    </a:lvl2pPr>
    <a:lvl3pPr marL="892175" algn="l" defTabSz="892175" rtl="0" fontAlgn="base">
      <a:spcBef>
        <a:spcPct val="30000"/>
      </a:spcBef>
      <a:spcAft>
        <a:spcPct val="0"/>
      </a:spcAft>
      <a:defRPr sz="1100" kern="1200">
        <a:solidFill>
          <a:schemeClr val="tx1"/>
        </a:solidFill>
        <a:latin typeface="+mn-lt"/>
        <a:ea typeface="ＭＳ Ｐゴシック" charset="-128"/>
        <a:cs typeface="+mn-cs"/>
      </a:defRPr>
    </a:lvl3pPr>
    <a:lvl4pPr marL="1338263" algn="l" defTabSz="892175" rtl="0" fontAlgn="base">
      <a:spcBef>
        <a:spcPct val="30000"/>
      </a:spcBef>
      <a:spcAft>
        <a:spcPct val="0"/>
      </a:spcAft>
      <a:defRPr sz="1100" kern="1200">
        <a:solidFill>
          <a:schemeClr val="tx1"/>
        </a:solidFill>
        <a:latin typeface="+mn-lt"/>
        <a:ea typeface="ＭＳ Ｐゴシック" charset="-128"/>
        <a:cs typeface="+mn-cs"/>
      </a:defRPr>
    </a:lvl4pPr>
    <a:lvl5pPr marL="1785938" algn="l" defTabSz="892175" rtl="0" fontAlgn="base">
      <a:spcBef>
        <a:spcPct val="30000"/>
      </a:spcBef>
      <a:spcAft>
        <a:spcPct val="0"/>
      </a:spcAft>
      <a:defRPr sz="1100" kern="1200">
        <a:solidFill>
          <a:schemeClr val="tx1"/>
        </a:solidFill>
        <a:latin typeface="+mn-lt"/>
        <a:ea typeface="ＭＳ Ｐゴシック" charset="-128"/>
        <a:cs typeface="+mn-cs"/>
      </a:defRPr>
    </a:lvl5pPr>
    <a:lvl6pPr marL="2232521" algn="l" defTabSz="893008" rtl="0" eaLnBrk="1" latinLnBrk="0" hangingPunct="1">
      <a:defRPr sz="1100" kern="1200">
        <a:solidFill>
          <a:schemeClr val="tx1"/>
        </a:solidFill>
        <a:latin typeface="+mn-lt"/>
        <a:ea typeface="+mn-ea"/>
        <a:cs typeface="+mn-cs"/>
      </a:defRPr>
    </a:lvl6pPr>
    <a:lvl7pPr marL="2679024" algn="l" defTabSz="893008" rtl="0" eaLnBrk="1" latinLnBrk="0" hangingPunct="1">
      <a:defRPr sz="1100" kern="1200">
        <a:solidFill>
          <a:schemeClr val="tx1"/>
        </a:solidFill>
        <a:latin typeface="+mn-lt"/>
        <a:ea typeface="+mn-ea"/>
        <a:cs typeface="+mn-cs"/>
      </a:defRPr>
    </a:lvl7pPr>
    <a:lvl8pPr marL="3125529" algn="l" defTabSz="893008" rtl="0" eaLnBrk="1" latinLnBrk="0" hangingPunct="1">
      <a:defRPr sz="1100" kern="1200">
        <a:solidFill>
          <a:schemeClr val="tx1"/>
        </a:solidFill>
        <a:latin typeface="+mn-lt"/>
        <a:ea typeface="+mn-ea"/>
        <a:cs typeface="+mn-cs"/>
      </a:defRPr>
    </a:lvl8pPr>
    <a:lvl9pPr marL="3572033" algn="l" defTabSz="89300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p:cNvSpPr>
          <p:nvPr>
            <p:ph type="sldImg"/>
          </p:nvPr>
        </p:nvSpPr>
        <p:spPr bwMode="auto">
          <a:noFill/>
          <a:ln>
            <a:solidFill>
              <a:srgbClr val="000000"/>
            </a:solidFill>
            <a:miter lim="800000"/>
            <a:headEnd/>
            <a:tailEnd/>
          </a:ln>
        </p:spPr>
      </p:sp>
      <p:sp>
        <p:nvSpPr>
          <p:cNvPr id="7171" name="Notizenplatzhalt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892175" rtl="0" eaLnBrk="1" fontAlgn="base" latinLnBrk="0" hangingPunct="1">
              <a:lnSpc>
                <a:spcPct val="100000"/>
              </a:lnSpc>
              <a:spcBef>
                <a:spcPct val="0"/>
              </a:spcBef>
              <a:spcAft>
                <a:spcPct val="0"/>
              </a:spcAft>
              <a:buClrTx/>
              <a:buSzTx/>
              <a:buFontTx/>
              <a:buNone/>
              <a:tabLst/>
              <a:defRPr/>
            </a:pPr>
            <a:r>
              <a:rPr lang="en-GB" sz="1400" baseline="0" dirty="0" smtClean="0"/>
              <a:t>Dear Gentlemen,</a:t>
            </a:r>
          </a:p>
          <a:p>
            <a:pPr marL="0" marR="0" indent="0" algn="l" defTabSz="892175" rtl="0" eaLnBrk="1" fontAlgn="base" latinLnBrk="0" hangingPunct="1">
              <a:lnSpc>
                <a:spcPct val="100000"/>
              </a:lnSpc>
              <a:spcBef>
                <a:spcPct val="0"/>
              </a:spcBef>
              <a:spcAft>
                <a:spcPct val="0"/>
              </a:spcAft>
              <a:buClrTx/>
              <a:buSzTx/>
              <a:buFontTx/>
              <a:buNone/>
              <a:tabLst/>
              <a:defRPr/>
            </a:pPr>
            <a:r>
              <a:rPr lang="de-DE" sz="1400" baseline="0" dirty="0" smtClean="0"/>
              <a:t>W</a:t>
            </a:r>
            <a:r>
              <a:rPr lang="en-GB" sz="1400" baseline="0" dirty="0" err="1" smtClean="0"/>
              <a:t>hy</a:t>
            </a:r>
            <a:r>
              <a:rPr lang="en-GB" sz="1400" baseline="0" dirty="0" smtClean="0"/>
              <a:t> do we have to talk about key success factors in the construction management of large Research Infrastructures or </a:t>
            </a:r>
            <a:r>
              <a:rPr lang="en-GB" sz="1400" baseline="0" dirty="0" err="1" smtClean="0"/>
              <a:t>RIs</a:t>
            </a:r>
            <a:r>
              <a:rPr lang="en-GB" sz="1400" baseline="0" dirty="0" smtClean="0"/>
              <a:t>?</a:t>
            </a:r>
          </a:p>
          <a:p>
            <a:pPr>
              <a:spcBef>
                <a:spcPct val="0"/>
              </a:spcBef>
            </a:pPr>
            <a:endParaRPr lang="en-GB" dirty="0"/>
          </a:p>
        </p:txBody>
      </p:sp>
      <p:sp>
        <p:nvSpPr>
          <p:cNvPr id="7172"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2175" fontAlgn="base">
              <a:spcBef>
                <a:spcPct val="0"/>
              </a:spcBef>
              <a:spcAft>
                <a:spcPct val="0"/>
              </a:spcAft>
            </a:pPr>
            <a:fld id="{A5F79247-DC6F-E542-80CD-BA11B22738AF}" type="slidenum">
              <a:rPr lang="de-DE">
                <a:ea typeface="ＭＳ Ｐゴシック" charset="-128"/>
                <a:cs typeface="ＭＳ Ｐゴシック" charset="-128"/>
              </a:rPr>
              <a:pPr defTabSz="892175" fontAlgn="base">
                <a:spcBef>
                  <a:spcPct val="0"/>
                </a:spcBef>
                <a:spcAft>
                  <a:spcPct val="0"/>
                </a:spcAft>
              </a:pPr>
              <a:t>1</a:t>
            </a:fld>
            <a:endParaRPr lang="de-DE">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17ECF9B-BD44-42D2-8614-5C0130D360D4}" type="slidenum">
              <a:rPr lang="de-DE" smtClean="0"/>
              <a:pPr/>
              <a:t>21</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p:cNvSpPr>
          <p:nvPr>
            <p:ph type="sldImg"/>
          </p:nvPr>
        </p:nvSpPr>
        <p:spPr bwMode="auto">
          <a:noFill/>
          <a:ln>
            <a:solidFill>
              <a:srgbClr val="000000"/>
            </a:solidFill>
            <a:miter lim="800000"/>
            <a:headEnd/>
            <a:tailEnd/>
          </a:ln>
        </p:spPr>
      </p:sp>
      <p:sp>
        <p:nvSpPr>
          <p:cNvPr id="6041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6042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92175" fontAlgn="base">
              <a:spcBef>
                <a:spcPct val="0"/>
              </a:spcBef>
              <a:spcAft>
                <a:spcPct val="0"/>
              </a:spcAft>
            </a:pPr>
            <a:fld id="{C3972DD4-8049-EC44-88F6-43B3B90B8059}" type="slidenum">
              <a:rPr lang="de-DE">
                <a:ea typeface="ＭＳ Ｐゴシック" charset="-128"/>
                <a:cs typeface="ＭＳ Ｐゴシック" charset="-128"/>
              </a:rPr>
              <a:pPr defTabSz="892175" fontAlgn="base">
                <a:spcBef>
                  <a:spcPct val="0"/>
                </a:spcBef>
                <a:spcAft>
                  <a:spcPct val="0"/>
                </a:spcAft>
              </a:pPr>
              <a:t>29</a:t>
            </a:fld>
            <a:endParaRPr lang="de-DE">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smtClean="0"/>
              <a:t>Wolfgang Meissner</a:t>
            </a:r>
            <a:endParaRPr lang="de-DE"/>
          </a:p>
        </p:txBody>
      </p:sp>
      <p:sp>
        <p:nvSpPr>
          <p:cNvPr id="4" name="Datumsplatzhalter 3"/>
          <p:cNvSpPr>
            <a:spLocks noGrp="1"/>
          </p:cNvSpPr>
          <p:nvPr>
            <p:ph type="dt" sz="half" idx="11"/>
          </p:nvPr>
        </p:nvSpPr>
        <p:spPr>
          <a:xfrm>
            <a:off x="838199" y="6356350"/>
            <a:ext cx="2471681" cy="365125"/>
          </a:xfrm>
        </p:spPr>
        <p:txBody>
          <a:bodyPr/>
          <a:lstStyle/>
          <a:p>
            <a:pPr>
              <a:defRPr/>
            </a:pPr>
            <a:r>
              <a:rPr lang="de-DE" smtClean="0"/>
              <a:t>24.10.11</a:t>
            </a:r>
            <a:endParaRPr lang="de-DE" dirty="0"/>
          </a:p>
        </p:txBody>
      </p:sp>
      <p:sp>
        <p:nvSpPr>
          <p:cNvPr id="5" name="Foliennummernplatzhalter 4"/>
          <p:cNvSpPr>
            <a:spLocks noGrp="1"/>
          </p:cNvSpPr>
          <p:nvPr>
            <p:ph type="sldNum" sz="quarter" idx="12"/>
          </p:nvPr>
        </p:nvSpPr>
        <p:spPr/>
        <p:txBody>
          <a:bodyPr/>
          <a:lstStyle/>
          <a:p>
            <a:pPr>
              <a:defRPr/>
            </a:pPr>
            <a:fld id="{586D6B23-F4D4-A14E-B222-B495F286F755}" type="slidenum">
              <a:rPr lang="de-DE" smtClean="0"/>
              <a:pPr>
                <a:defRPr/>
              </a:pPr>
              <a:t>‹#›</a:t>
            </a:fld>
            <a:endParaRPr lang="de-DE" dirty="0"/>
          </a:p>
        </p:txBody>
      </p:sp>
      <p:sp>
        <p:nvSpPr>
          <p:cNvPr id="6" name="Titel 5"/>
          <p:cNvSpPr>
            <a:spLocks noGrp="1"/>
          </p:cNvSpPr>
          <p:nvPr>
            <p:ph type="title"/>
          </p:nvPr>
        </p:nvSpPr>
        <p:spPr>
          <a:xfrm>
            <a:off x="495300" y="1557338"/>
            <a:ext cx="8915400" cy="1143000"/>
          </a:xfrm>
          <a:prstGeom prst="rect">
            <a:avLst/>
          </a:prstGeom>
        </p:spPr>
        <p:txBody>
          <a:bodyPr vert="horz"/>
          <a:lstStyle>
            <a:lvl1pPr>
              <a:defRPr sz="3600">
                <a:latin typeface="+mn-lt"/>
              </a:defRPr>
            </a:lvl1pPr>
          </a:lstStyle>
          <a:p>
            <a:r>
              <a:rPr lang="de-DE" dirty="0" smtClean="0"/>
              <a:t>Mastertitelformat bearbeiten</a:t>
            </a:r>
            <a:endParaRPr lang="en-US" dirty="0"/>
          </a:p>
        </p:txBody>
      </p:sp>
      <p:sp>
        <p:nvSpPr>
          <p:cNvPr id="8" name="Textplatzhalter 7"/>
          <p:cNvSpPr>
            <a:spLocks noGrp="1"/>
          </p:cNvSpPr>
          <p:nvPr>
            <p:ph type="body" sz="quarter" idx="13"/>
          </p:nvPr>
        </p:nvSpPr>
        <p:spPr>
          <a:xfrm>
            <a:off x="1320800" y="3009900"/>
            <a:ext cx="7277100" cy="2679700"/>
          </a:xfrm>
          <a:prstGeom prst="rect">
            <a:avLst/>
          </a:prstGeom>
        </p:spPr>
        <p:txBody>
          <a:bodyPr vert="horz"/>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264494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6" name="Datumsplatzhalter 4"/>
          <p:cNvSpPr>
            <a:spLocks noGrp="1"/>
          </p:cNvSpPr>
          <p:nvPr>
            <p:ph type="dt" sz="half" idx="10"/>
          </p:nvPr>
        </p:nvSpPr>
        <p:spPr/>
        <p:txBody>
          <a:bodyPr anchor="ctr"/>
          <a:lstStyle>
            <a:lvl1pPr>
              <a:defRPr smtClean="0">
                <a:solidFill>
                  <a:srgbClr val="58585A"/>
                </a:solidFill>
              </a:defRPr>
            </a:lvl1pPr>
          </a:lstStyle>
          <a:p>
            <a:pPr>
              <a:defRPr/>
            </a:pPr>
            <a:r>
              <a:rPr lang="de-DE" smtClean="0"/>
              <a:t>24.10.11</a:t>
            </a:r>
            <a:endParaRPr lang="de-DE" dirty="0"/>
          </a:p>
        </p:txBody>
      </p:sp>
      <p:sp>
        <p:nvSpPr>
          <p:cNvPr id="7" name="Fußzeilenplatzhalter 8"/>
          <p:cNvSpPr>
            <a:spLocks noGrp="1"/>
          </p:cNvSpPr>
          <p:nvPr>
            <p:ph type="ftr" sz="quarter" idx="11"/>
          </p:nvPr>
        </p:nvSpPr>
        <p:spPr/>
        <p:txBody>
          <a:bodyPr/>
          <a:lstStyle>
            <a:lvl1pPr>
              <a:defRPr dirty="0">
                <a:solidFill>
                  <a:srgbClr val="58585A"/>
                </a:solidFill>
              </a:defRPr>
            </a:lvl1pPr>
          </a:lstStyle>
          <a:p>
            <a:pPr>
              <a:defRPr/>
            </a:pPr>
            <a:r>
              <a:rPr lang="de-DE" smtClean="0"/>
              <a:t>Wolfgang Meissner</a:t>
            </a:r>
            <a:endParaRPr lang="de-DE"/>
          </a:p>
        </p:txBody>
      </p:sp>
      <p:sp>
        <p:nvSpPr>
          <p:cNvPr id="8" name="Foliennummernplatzhalter 11"/>
          <p:cNvSpPr>
            <a:spLocks noGrp="1"/>
          </p:cNvSpPr>
          <p:nvPr>
            <p:ph type="sldNum" sz="quarter" idx="12"/>
          </p:nvPr>
        </p:nvSpPr>
        <p:spPr/>
        <p:txBody>
          <a:bodyPr/>
          <a:lstStyle>
            <a:lvl1pPr>
              <a:defRPr smtClean="0">
                <a:solidFill>
                  <a:srgbClr val="58585A"/>
                </a:solidFill>
              </a:defRPr>
            </a:lvl1pPr>
          </a:lstStyle>
          <a:p>
            <a:pPr>
              <a:defRPr/>
            </a:pPr>
            <a:fld id="{BAAFB459-BFC9-A146-A75B-4C6E30B26876}" type="slidenum">
              <a:rPr lang="de-DE"/>
              <a:pPr>
                <a:defRPr/>
              </a:pPr>
              <a:t>‹#›</a:t>
            </a:fld>
            <a:endParaRPr lang="de-DE" dirty="0"/>
          </a:p>
        </p:txBody>
      </p:sp>
      <p:sp>
        <p:nvSpPr>
          <p:cNvPr id="9" name="Inhaltsplatzhalter 8"/>
          <p:cNvSpPr>
            <a:spLocks noGrp="1"/>
          </p:cNvSpPr>
          <p:nvPr>
            <p:ph sz="quarter" idx="13"/>
          </p:nvPr>
        </p:nvSpPr>
        <p:spPr>
          <a:xfrm>
            <a:off x="469900" y="2209800"/>
            <a:ext cx="8978900" cy="4089400"/>
          </a:xfrm>
          <a:prstGeom prst="rect">
            <a:avLst/>
          </a:prstGeom>
        </p:spPr>
        <p:txBody>
          <a:bodyPr vert="horz"/>
          <a:lstStyle>
            <a:lvl1pPr marL="333375" indent="-333375">
              <a:buFont typeface="Wingdings" charset="2"/>
              <a:buChar char="Ø"/>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4" name="Titel 13"/>
          <p:cNvSpPr>
            <a:spLocks noGrp="1"/>
          </p:cNvSpPr>
          <p:nvPr>
            <p:ph type="title" hasCustomPrompt="1"/>
          </p:nvPr>
        </p:nvSpPr>
        <p:spPr>
          <a:xfrm>
            <a:off x="266700" y="945308"/>
            <a:ext cx="8242300" cy="731091"/>
          </a:xfrm>
          <a:prstGeom prst="rect">
            <a:avLst/>
          </a:prstGeom>
        </p:spPr>
        <p:txBody>
          <a:bodyPr vert="horz"/>
          <a:lstStyle>
            <a:lvl1pPr algn="l">
              <a:defRPr sz="1800" baseline="0">
                <a:latin typeface="+mn-lt"/>
              </a:defRPr>
            </a:lvl1pPr>
          </a:lstStyle>
          <a:p>
            <a:r>
              <a:rPr lang="de-DE" dirty="0" smtClean="0"/>
              <a:t>Action title</a:t>
            </a:r>
            <a:endParaRPr lang="en-US" dirty="0"/>
          </a:p>
        </p:txBody>
      </p:sp>
      <p:sp>
        <p:nvSpPr>
          <p:cNvPr id="16" name="Textplatzhalter 15"/>
          <p:cNvSpPr>
            <a:spLocks noGrp="1"/>
          </p:cNvSpPr>
          <p:nvPr>
            <p:ph type="body" sz="quarter" idx="14" hasCustomPrompt="1"/>
          </p:nvPr>
        </p:nvSpPr>
        <p:spPr>
          <a:xfrm>
            <a:off x="469900" y="1752600"/>
            <a:ext cx="8039100" cy="368300"/>
          </a:xfrm>
          <a:prstGeom prst="rect">
            <a:avLst/>
          </a:prstGeom>
        </p:spPr>
        <p:txBody>
          <a:bodyPr vert="horz"/>
          <a:lstStyle>
            <a:lvl1pPr marL="0" indent="0">
              <a:buNone/>
              <a:defRPr sz="1800" b="1"/>
            </a:lvl1pPr>
          </a:lstStyle>
          <a:p>
            <a:pPr lvl="0"/>
            <a:r>
              <a:rPr lang="de-DE" dirty="0" err="1" smtClean="0"/>
              <a:t>Subtitle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chmal">
    <p:spTree>
      <p:nvGrpSpPr>
        <p:cNvPr id="1" name=""/>
        <p:cNvGrpSpPr/>
        <p:nvPr/>
      </p:nvGrpSpPr>
      <p:grpSpPr>
        <a:xfrm>
          <a:off x="0" y="0"/>
          <a:ext cx="0" cy="0"/>
          <a:chOff x="0" y="0"/>
          <a:chExt cx="0" cy="0"/>
        </a:xfrm>
      </p:grpSpPr>
      <p:sp>
        <p:nvSpPr>
          <p:cNvPr id="6" name="Datumsplatzhalter 4"/>
          <p:cNvSpPr>
            <a:spLocks noGrp="1"/>
          </p:cNvSpPr>
          <p:nvPr>
            <p:ph type="dt" sz="half" idx="10"/>
          </p:nvPr>
        </p:nvSpPr>
        <p:spPr/>
        <p:txBody>
          <a:bodyPr anchor="ctr"/>
          <a:lstStyle>
            <a:lvl1pPr>
              <a:defRPr smtClean="0">
                <a:solidFill>
                  <a:srgbClr val="58585A"/>
                </a:solidFill>
              </a:defRPr>
            </a:lvl1pPr>
          </a:lstStyle>
          <a:p>
            <a:pPr>
              <a:defRPr/>
            </a:pPr>
            <a:r>
              <a:rPr lang="de-DE" smtClean="0"/>
              <a:t>24.10.11</a:t>
            </a:r>
            <a:endParaRPr lang="de-DE" dirty="0" smtClean="0"/>
          </a:p>
        </p:txBody>
      </p:sp>
      <p:sp>
        <p:nvSpPr>
          <p:cNvPr id="7" name="Fußzeilenplatzhalter 8"/>
          <p:cNvSpPr>
            <a:spLocks noGrp="1"/>
          </p:cNvSpPr>
          <p:nvPr>
            <p:ph type="ftr" sz="quarter" idx="11"/>
          </p:nvPr>
        </p:nvSpPr>
        <p:spPr/>
        <p:txBody>
          <a:bodyPr/>
          <a:lstStyle>
            <a:lvl1pPr>
              <a:defRPr dirty="0">
                <a:solidFill>
                  <a:srgbClr val="58585A"/>
                </a:solidFill>
              </a:defRPr>
            </a:lvl1pPr>
          </a:lstStyle>
          <a:p>
            <a:pPr>
              <a:defRPr/>
            </a:pPr>
            <a:r>
              <a:rPr lang="de-DE" smtClean="0"/>
              <a:t>Wolfgang Meissner</a:t>
            </a:r>
            <a:endParaRPr lang="de-DE"/>
          </a:p>
        </p:txBody>
      </p:sp>
      <p:sp>
        <p:nvSpPr>
          <p:cNvPr id="8" name="Foliennummernplatzhalter 11"/>
          <p:cNvSpPr>
            <a:spLocks noGrp="1"/>
          </p:cNvSpPr>
          <p:nvPr>
            <p:ph type="sldNum" sz="quarter" idx="12"/>
          </p:nvPr>
        </p:nvSpPr>
        <p:spPr/>
        <p:txBody>
          <a:bodyPr/>
          <a:lstStyle>
            <a:lvl1pPr>
              <a:defRPr smtClean="0">
                <a:solidFill>
                  <a:srgbClr val="58585A"/>
                </a:solidFill>
              </a:defRPr>
            </a:lvl1pPr>
          </a:lstStyle>
          <a:p>
            <a:pPr>
              <a:defRPr/>
            </a:pPr>
            <a:fld id="{BAAFB459-BFC9-A146-A75B-4C6E30B26876}" type="slidenum">
              <a:rPr lang="de-DE"/>
              <a:pPr>
                <a:defRPr/>
              </a:pPr>
              <a:t>‹#›</a:t>
            </a:fld>
            <a:endParaRPr lang="de-DE" dirty="0"/>
          </a:p>
        </p:txBody>
      </p:sp>
      <p:sp>
        <p:nvSpPr>
          <p:cNvPr id="9" name="Inhaltsplatzhalter 8"/>
          <p:cNvSpPr>
            <a:spLocks noGrp="1"/>
          </p:cNvSpPr>
          <p:nvPr>
            <p:ph sz="quarter" idx="13"/>
          </p:nvPr>
        </p:nvSpPr>
        <p:spPr>
          <a:xfrm>
            <a:off x="939800" y="2209800"/>
            <a:ext cx="8039100" cy="4089400"/>
          </a:xfrm>
          <a:prstGeom prst="rect">
            <a:avLst/>
          </a:prstGeom>
        </p:spPr>
        <p:txBody>
          <a:bodyPr vert="horz"/>
          <a:lstStyle>
            <a:lvl1pPr marL="333375" indent="-333375">
              <a:buFont typeface="Wingdings" charset="2"/>
              <a:buChar char="Ø"/>
              <a:defRPr sz="16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4" name="Titel 13"/>
          <p:cNvSpPr>
            <a:spLocks noGrp="1"/>
          </p:cNvSpPr>
          <p:nvPr>
            <p:ph type="title" hasCustomPrompt="1"/>
          </p:nvPr>
        </p:nvSpPr>
        <p:spPr>
          <a:xfrm>
            <a:off x="266700" y="945308"/>
            <a:ext cx="8216900" cy="731091"/>
          </a:xfrm>
          <a:prstGeom prst="rect">
            <a:avLst/>
          </a:prstGeom>
        </p:spPr>
        <p:txBody>
          <a:bodyPr vert="horz"/>
          <a:lstStyle>
            <a:lvl1pPr algn="l">
              <a:defRPr sz="1800" baseline="0">
                <a:latin typeface="+mn-lt"/>
              </a:defRPr>
            </a:lvl1pPr>
          </a:lstStyle>
          <a:p>
            <a:r>
              <a:rPr lang="de-DE" dirty="0" smtClean="0"/>
              <a:t>Action title</a:t>
            </a:r>
            <a:endParaRPr lang="en-US" dirty="0"/>
          </a:p>
        </p:txBody>
      </p:sp>
      <p:sp>
        <p:nvSpPr>
          <p:cNvPr id="16" name="Textplatzhalter 15"/>
          <p:cNvSpPr>
            <a:spLocks noGrp="1"/>
          </p:cNvSpPr>
          <p:nvPr>
            <p:ph type="body" sz="quarter" idx="14" hasCustomPrompt="1"/>
          </p:nvPr>
        </p:nvSpPr>
        <p:spPr>
          <a:xfrm>
            <a:off x="945784" y="1752600"/>
            <a:ext cx="7912832" cy="368300"/>
          </a:xfrm>
          <a:prstGeom prst="rect">
            <a:avLst/>
          </a:prstGeom>
        </p:spPr>
        <p:txBody>
          <a:bodyPr vert="horz"/>
          <a:lstStyle>
            <a:lvl1pPr marL="0" indent="0">
              <a:buNone/>
              <a:defRPr sz="1800" b="1"/>
            </a:lvl1pPr>
          </a:lstStyle>
          <a:p>
            <a:pPr lvl="0"/>
            <a:r>
              <a:rPr lang="de-DE" dirty="0" err="1" smtClean="0"/>
              <a:t>Subtitle</a:t>
            </a:r>
            <a:endParaRPr lang="en-US" dirty="0"/>
          </a:p>
        </p:txBody>
      </p:sp>
    </p:spTree>
    <p:extLst>
      <p:ext uri="{BB962C8B-B14F-4D97-AF65-F5344CB8AC3E}">
        <p14:creationId xmlns:p14="http://schemas.microsoft.com/office/powerpoint/2010/main" xmlns="" val="981918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Gliederung links">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09530" y="1298679"/>
            <a:ext cx="3786187" cy="1058751"/>
          </a:xfrm>
          <a:prstGeom prst="rect">
            <a:avLst/>
          </a:prstGeom>
          <a:noFill/>
        </p:spPr>
        <p:txBody>
          <a:bodyPr wrap="square" rtlCol="0">
            <a:spAutoFit/>
          </a:bodyPr>
          <a:lstStyle>
            <a:lvl1pPr marL="0" algn="l" defTabSz="893008" rtl="0" eaLnBrk="1" latinLnBrk="0" hangingPunct="1">
              <a:buNone/>
              <a:defRPr lang="de-DE" sz="1000" b="1" kern="1200" smtClean="0">
                <a:solidFill>
                  <a:srgbClr val="58585A"/>
                </a:solidFill>
                <a:latin typeface="Arial" pitchFamily="34" charset="0"/>
                <a:ea typeface="+mn-ea"/>
                <a:cs typeface="Arial" pitchFamily="34" charset="0"/>
              </a:defRPr>
            </a:lvl1pPr>
            <a:lvl2pPr marL="0" algn="l" defTabSz="893008" rtl="0" eaLnBrk="1" latinLnBrk="0" hangingPunct="1">
              <a:defRPr lang="de-DE" sz="1000" b="1" kern="1200" smtClean="0">
                <a:solidFill>
                  <a:srgbClr val="001339"/>
                </a:solidFill>
                <a:latin typeface="Arial" pitchFamily="34" charset="0"/>
                <a:ea typeface="+mn-ea"/>
                <a:cs typeface="Arial" pitchFamily="34" charset="0"/>
              </a:defRPr>
            </a:lvl2pPr>
            <a:lvl3pPr marL="0" algn="l" defTabSz="893008" rtl="0" eaLnBrk="1" latinLnBrk="0" hangingPunct="1">
              <a:defRPr lang="de-DE" sz="1000" b="1" kern="1200" smtClean="0">
                <a:solidFill>
                  <a:srgbClr val="001339"/>
                </a:solidFill>
                <a:latin typeface="Arial" pitchFamily="34" charset="0"/>
                <a:ea typeface="+mn-ea"/>
                <a:cs typeface="Arial" pitchFamily="34" charset="0"/>
              </a:defRPr>
            </a:lvl3pPr>
            <a:lvl4pPr marL="0" algn="l" defTabSz="893008" rtl="0" eaLnBrk="1" latinLnBrk="0" hangingPunct="1">
              <a:defRPr lang="de-DE" sz="1000" b="1" kern="1200" smtClean="0">
                <a:solidFill>
                  <a:srgbClr val="001339"/>
                </a:solidFill>
                <a:latin typeface="Arial" pitchFamily="34" charset="0"/>
                <a:ea typeface="+mn-ea"/>
                <a:cs typeface="Arial" pitchFamily="34" charset="0"/>
              </a:defRPr>
            </a:lvl4pPr>
            <a:lvl5pPr marL="0" algn="l" defTabSz="893008" rtl="0" eaLnBrk="1" latinLnBrk="0" hangingPunct="1">
              <a:defRPr lang="de-DE" sz="1000" b="1" kern="1200" dirty="0" smtClean="0">
                <a:solidFill>
                  <a:srgbClr val="001339"/>
                </a:solidFill>
                <a:latin typeface="Arial" pitchFamily="34" charset="0"/>
                <a:ea typeface="+mn-ea"/>
                <a:cs typeface="Arial" pitchFamily="34" charset="0"/>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13" name="Textplatzhalter 16"/>
          <p:cNvSpPr>
            <a:spLocks noGrp="1"/>
          </p:cNvSpPr>
          <p:nvPr>
            <p:ph type="body" sz="quarter" idx="14"/>
          </p:nvPr>
        </p:nvSpPr>
        <p:spPr>
          <a:xfrm>
            <a:off x="3452802" y="1357298"/>
            <a:ext cx="6858000" cy="1372683"/>
          </a:xfrm>
          <a:prstGeom prst="rect">
            <a:avLst/>
          </a:prstGeom>
          <a:noFill/>
        </p:spPr>
        <p:txBody>
          <a:bodyPr wrap="square" rtlCol="0">
            <a:spAutoFit/>
          </a:bodyPr>
          <a:lstStyle>
            <a:lvl1pPr algn="l" defTabSz="893008" rtl="0" eaLnBrk="1" latinLnBrk="0" hangingPunct="1">
              <a:buNone/>
              <a:tabLst>
                <a:tab pos="0" algn="l"/>
              </a:tabLst>
              <a:defRPr lang="de-DE" sz="1600" b="1" kern="1200" smtClean="0">
                <a:solidFill>
                  <a:schemeClr val="tx1"/>
                </a:solidFill>
                <a:latin typeface="+mj-lt"/>
                <a:ea typeface="+mn-ea"/>
                <a:cs typeface="+mn-cs"/>
              </a:defRPr>
            </a:lvl1pPr>
            <a:lvl2pPr algn="l" defTabSz="893008" rtl="0" eaLnBrk="1" latinLnBrk="0" hangingPunct="1">
              <a:tabLst>
                <a:tab pos="0" algn="l"/>
              </a:tabLst>
              <a:defRPr lang="de-DE" sz="1400" b="1" kern="1200" smtClean="0">
                <a:solidFill>
                  <a:srgbClr val="58585A"/>
                </a:solidFill>
                <a:latin typeface="+mn-lt"/>
                <a:ea typeface="+mn-ea"/>
                <a:cs typeface="+mn-cs"/>
              </a:defRPr>
            </a:lvl2pPr>
            <a:lvl3pPr algn="l" defTabSz="893008" rtl="0" eaLnBrk="1" latinLnBrk="0" hangingPunct="1">
              <a:tabLst>
                <a:tab pos="0" algn="l"/>
              </a:tabLst>
              <a:defRPr lang="de-DE" sz="1400" b="1" kern="1200" smtClean="0">
                <a:solidFill>
                  <a:srgbClr val="58585A"/>
                </a:solidFill>
                <a:latin typeface="+mn-lt"/>
                <a:ea typeface="+mn-ea"/>
                <a:cs typeface="+mn-cs"/>
              </a:defRPr>
            </a:lvl3pPr>
            <a:lvl4pPr algn="l" defTabSz="893008" rtl="0" eaLnBrk="1" latinLnBrk="0" hangingPunct="1">
              <a:tabLst>
                <a:tab pos="0" algn="l"/>
              </a:tabLst>
              <a:defRPr lang="de-DE" sz="1400" b="1" kern="1200" smtClean="0">
                <a:solidFill>
                  <a:srgbClr val="58585A"/>
                </a:solidFill>
                <a:latin typeface="+mn-lt"/>
                <a:ea typeface="+mn-ea"/>
                <a:cs typeface="+mn-cs"/>
              </a:defRPr>
            </a:lvl4pPr>
            <a:lvl5pPr algn="l" defTabSz="893008" rtl="0" eaLnBrk="1" latinLnBrk="0" hangingPunct="1">
              <a:tabLst>
                <a:tab pos="0" algn="l"/>
              </a:tabLst>
              <a:defRPr lang="de-DE" sz="1400" b="1" kern="1200" dirty="0" smtClean="0">
                <a:solidFill>
                  <a:srgbClr val="58585A"/>
                </a:solidFill>
                <a:latin typeface="+mn-lt"/>
                <a:ea typeface="+mn-ea"/>
                <a:cs typeface="+mn-cs"/>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oliennummernplatzhalter 4"/>
          <p:cNvSpPr>
            <a:spLocks noGrp="1"/>
          </p:cNvSpPr>
          <p:nvPr>
            <p:ph type="sldNum" sz="quarter" idx="15"/>
          </p:nvPr>
        </p:nvSpPr>
        <p:spPr>
          <a:xfrm>
            <a:off x="7415213" y="6286500"/>
            <a:ext cx="2311400" cy="365125"/>
          </a:xfrm>
        </p:spPr>
        <p:txBody>
          <a:bodyPr/>
          <a:lstStyle>
            <a:lvl1pPr>
              <a:defRPr/>
            </a:lvl1pPr>
          </a:lstStyle>
          <a:p>
            <a:pPr>
              <a:defRPr/>
            </a:pPr>
            <a:fld id="{E9D29E92-3BAF-4646-ADAF-7ABEA86EE742}" type="slidenum">
              <a:rPr lang="de-DE"/>
              <a:pPr>
                <a:defRPr/>
              </a:pPr>
              <a:t>‹#›</a:t>
            </a:fld>
            <a:endParaRPr lang="de-DE" dirty="0"/>
          </a:p>
        </p:txBody>
      </p:sp>
      <p:sp>
        <p:nvSpPr>
          <p:cNvPr id="5" name="Datumsplatzhalter 3"/>
          <p:cNvSpPr>
            <a:spLocks noGrp="1"/>
          </p:cNvSpPr>
          <p:nvPr>
            <p:ph type="dt" sz="half" idx="16"/>
          </p:nvPr>
        </p:nvSpPr>
        <p:spPr>
          <a:xfrm>
            <a:off x="863600" y="6300010"/>
            <a:ext cx="2311400" cy="365125"/>
          </a:xfrm>
        </p:spPr>
        <p:txBody>
          <a:bodyPr/>
          <a:lstStyle>
            <a:lvl1pPr>
              <a:defRPr/>
            </a:lvl1pPr>
          </a:lstStyle>
          <a:p>
            <a:pPr>
              <a:defRPr/>
            </a:pPr>
            <a:r>
              <a:rPr lang="de-DE" smtClean="0"/>
              <a:t>24.10.11</a:t>
            </a:r>
            <a:endParaRPr lang="de-DE"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gefolie 1">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452438" y="1298679"/>
            <a:ext cx="3786187" cy="1058751"/>
          </a:xfrm>
          <a:prstGeom prst="rect">
            <a:avLst/>
          </a:prstGeom>
          <a:noFill/>
        </p:spPr>
        <p:txBody>
          <a:bodyPr wrap="square" rtlCol="0">
            <a:spAutoFit/>
          </a:bodyPr>
          <a:lstStyle>
            <a:lvl1pPr marL="0" algn="l" defTabSz="893008" rtl="0" eaLnBrk="1" latinLnBrk="0" hangingPunct="1">
              <a:buNone/>
              <a:defRPr lang="de-DE" sz="1000" b="1" kern="1200" smtClean="0">
                <a:solidFill>
                  <a:srgbClr val="001339"/>
                </a:solidFill>
                <a:latin typeface="Arial" pitchFamily="34" charset="0"/>
                <a:ea typeface="+mn-ea"/>
                <a:cs typeface="Arial" pitchFamily="34" charset="0"/>
              </a:defRPr>
            </a:lvl1pPr>
            <a:lvl2pPr marL="0" algn="l" defTabSz="893008" rtl="0" eaLnBrk="1" latinLnBrk="0" hangingPunct="1">
              <a:defRPr lang="de-DE" sz="1000" b="1" kern="1200" smtClean="0">
                <a:solidFill>
                  <a:srgbClr val="001339"/>
                </a:solidFill>
                <a:latin typeface="Arial" pitchFamily="34" charset="0"/>
                <a:ea typeface="+mn-ea"/>
                <a:cs typeface="Arial" pitchFamily="34" charset="0"/>
              </a:defRPr>
            </a:lvl2pPr>
            <a:lvl3pPr marL="0" algn="l" defTabSz="893008" rtl="0" eaLnBrk="1" latinLnBrk="0" hangingPunct="1">
              <a:defRPr lang="de-DE" sz="1000" b="1" kern="1200" smtClean="0">
                <a:solidFill>
                  <a:srgbClr val="001339"/>
                </a:solidFill>
                <a:latin typeface="Arial" pitchFamily="34" charset="0"/>
                <a:ea typeface="+mn-ea"/>
                <a:cs typeface="Arial" pitchFamily="34" charset="0"/>
              </a:defRPr>
            </a:lvl3pPr>
            <a:lvl4pPr marL="0" algn="l" defTabSz="893008" rtl="0" eaLnBrk="1" latinLnBrk="0" hangingPunct="1">
              <a:defRPr lang="de-DE" sz="1000" b="1" kern="1200" smtClean="0">
                <a:solidFill>
                  <a:srgbClr val="001339"/>
                </a:solidFill>
                <a:latin typeface="Arial" pitchFamily="34" charset="0"/>
                <a:ea typeface="+mn-ea"/>
                <a:cs typeface="Arial" pitchFamily="34" charset="0"/>
              </a:defRPr>
            </a:lvl4pPr>
            <a:lvl5pPr marL="0" algn="l" defTabSz="893008" rtl="0" eaLnBrk="1" latinLnBrk="0" hangingPunct="1">
              <a:defRPr lang="de-DE" sz="1000" b="1" kern="1200" dirty="0" smtClean="0">
                <a:solidFill>
                  <a:srgbClr val="001339"/>
                </a:solidFill>
                <a:latin typeface="Arial" pitchFamily="34" charset="0"/>
                <a:ea typeface="+mn-ea"/>
                <a:cs typeface="Arial" pitchFamily="34" charset="0"/>
              </a:defRPr>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17" name="Textplatzhalter 16"/>
          <p:cNvSpPr>
            <a:spLocks noGrp="1"/>
          </p:cNvSpPr>
          <p:nvPr>
            <p:ph type="body" sz="quarter" idx="14"/>
          </p:nvPr>
        </p:nvSpPr>
        <p:spPr>
          <a:xfrm>
            <a:off x="3452802" y="1357298"/>
            <a:ext cx="6858000" cy="1372683"/>
          </a:xfrm>
          <a:prstGeom prst="rect">
            <a:avLst/>
          </a:prstGeom>
          <a:noFill/>
        </p:spPr>
        <p:txBody>
          <a:bodyPr wrap="square" rtlCol="0">
            <a:spAutoFit/>
          </a:bodyPr>
          <a:lstStyle>
            <a:lvl1pPr algn="l" defTabSz="893008" rtl="0" eaLnBrk="1" latinLnBrk="0" hangingPunct="1">
              <a:buNone/>
              <a:tabLst>
                <a:tab pos="0" algn="l"/>
              </a:tabLst>
              <a:defRPr lang="de-DE" sz="1600" b="1" kern="1200" smtClean="0">
                <a:solidFill>
                  <a:schemeClr val="tx1"/>
                </a:solidFill>
                <a:latin typeface="+mj-lt"/>
                <a:ea typeface="+mn-ea"/>
                <a:cs typeface="+mn-cs"/>
              </a:defRPr>
            </a:lvl1pPr>
            <a:lvl2pPr algn="l" defTabSz="893008" rtl="0" eaLnBrk="1" latinLnBrk="0" hangingPunct="1">
              <a:tabLst>
                <a:tab pos="0" algn="l"/>
              </a:tabLst>
              <a:defRPr lang="de-DE" sz="1400" b="1" kern="1200" smtClean="0">
                <a:solidFill>
                  <a:srgbClr val="58585A"/>
                </a:solidFill>
                <a:latin typeface="+mn-lt"/>
                <a:ea typeface="+mn-ea"/>
                <a:cs typeface="+mn-cs"/>
              </a:defRPr>
            </a:lvl2pPr>
            <a:lvl3pPr algn="l" defTabSz="893008" rtl="0" eaLnBrk="1" latinLnBrk="0" hangingPunct="1">
              <a:tabLst>
                <a:tab pos="0" algn="l"/>
              </a:tabLst>
              <a:defRPr lang="de-DE" sz="1400" b="1" kern="1200" smtClean="0">
                <a:solidFill>
                  <a:srgbClr val="58585A"/>
                </a:solidFill>
                <a:latin typeface="+mn-lt"/>
                <a:ea typeface="+mn-ea"/>
                <a:cs typeface="+mn-cs"/>
              </a:defRPr>
            </a:lvl3pPr>
            <a:lvl4pPr algn="l" defTabSz="893008" rtl="0" eaLnBrk="1" latinLnBrk="0" hangingPunct="1">
              <a:tabLst>
                <a:tab pos="0" algn="l"/>
              </a:tabLst>
              <a:defRPr lang="de-DE" sz="1400" b="1" kern="1200" smtClean="0">
                <a:solidFill>
                  <a:srgbClr val="58585A"/>
                </a:solidFill>
                <a:latin typeface="+mn-lt"/>
                <a:ea typeface="+mn-ea"/>
                <a:cs typeface="+mn-cs"/>
              </a:defRPr>
            </a:lvl4pPr>
            <a:lvl5pPr algn="l" defTabSz="893008" rtl="0" eaLnBrk="1" latinLnBrk="0" hangingPunct="1">
              <a:tabLst>
                <a:tab pos="0" algn="l"/>
              </a:tabLst>
              <a:defRPr lang="de-DE" sz="1400" b="1" kern="1200" dirty="0" smtClean="0">
                <a:solidFill>
                  <a:srgbClr val="58585A"/>
                </a:solidFill>
                <a:latin typeface="+mn-lt"/>
                <a:ea typeface="+mn-ea"/>
                <a:cs typeface="+mn-cs"/>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Datumsplatzhalter 3"/>
          <p:cNvSpPr>
            <a:spLocks noGrp="1"/>
          </p:cNvSpPr>
          <p:nvPr>
            <p:ph type="dt" sz="half" idx="15"/>
          </p:nvPr>
        </p:nvSpPr>
        <p:spPr>
          <a:xfrm>
            <a:off x="863600" y="6300010"/>
            <a:ext cx="2311400" cy="365125"/>
          </a:xfrm>
        </p:spPr>
        <p:txBody>
          <a:bodyPr/>
          <a:lstStyle>
            <a:lvl1pPr>
              <a:defRPr/>
            </a:lvl1pPr>
          </a:lstStyle>
          <a:p>
            <a:pPr>
              <a:defRPr/>
            </a:pPr>
            <a:r>
              <a:rPr lang="de-DE" smtClean="0"/>
              <a:t>24.10.11</a:t>
            </a:r>
            <a:endParaRPr lang="de-DE" dirty="0" smtClean="0"/>
          </a:p>
        </p:txBody>
      </p:sp>
      <p:sp>
        <p:nvSpPr>
          <p:cNvPr id="9" name="Foliennummernplatzhalter 4"/>
          <p:cNvSpPr>
            <a:spLocks noGrp="1"/>
          </p:cNvSpPr>
          <p:nvPr>
            <p:ph type="sldNum" sz="quarter" idx="16"/>
          </p:nvPr>
        </p:nvSpPr>
        <p:spPr>
          <a:xfrm>
            <a:off x="7099300" y="6286500"/>
            <a:ext cx="2311400" cy="365125"/>
          </a:xfrm>
        </p:spPr>
        <p:txBody>
          <a:bodyPr/>
          <a:lstStyle>
            <a:lvl1pPr>
              <a:defRPr/>
            </a:lvl1pPr>
          </a:lstStyle>
          <a:p>
            <a:pPr>
              <a:defRPr/>
            </a:pPr>
            <a:fld id="{3671910D-E6B4-8C4D-B321-C4B7A6C85614}" type="slidenum">
              <a:rPr lang="de-DE"/>
              <a:pPr>
                <a:defRPr/>
              </a:pPr>
              <a:t>‹#›</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ußzeilenplatzhalter 8"/>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defTabSz="893008" fontAlgn="auto">
              <a:spcBef>
                <a:spcPts val="0"/>
              </a:spcBef>
              <a:spcAft>
                <a:spcPts val="0"/>
              </a:spcAft>
              <a:defRPr sz="1200" dirty="0">
                <a:solidFill>
                  <a:schemeClr val="tx1">
                    <a:tint val="75000"/>
                  </a:schemeClr>
                </a:solidFill>
                <a:latin typeface="+mn-lt"/>
                <a:ea typeface="+mn-ea"/>
                <a:cs typeface="+mn-cs"/>
              </a:defRPr>
            </a:lvl1pPr>
          </a:lstStyle>
          <a:p>
            <a:pPr>
              <a:defRPr/>
            </a:pPr>
            <a:r>
              <a:rPr lang="de-DE" smtClean="0"/>
              <a:t>Wolfgang Meissner</a:t>
            </a:r>
            <a:endParaRPr lang="de-DE" dirty="0"/>
          </a:p>
        </p:txBody>
      </p:sp>
      <p:sp>
        <p:nvSpPr>
          <p:cNvPr id="10" name="Datumsplatzhalter 9"/>
          <p:cNvSpPr>
            <a:spLocks noGrp="1"/>
          </p:cNvSpPr>
          <p:nvPr>
            <p:ph type="dt" sz="half" idx="2"/>
          </p:nvPr>
        </p:nvSpPr>
        <p:spPr>
          <a:xfrm>
            <a:off x="838200" y="6356350"/>
            <a:ext cx="2468183" cy="365125"/>
          </a:xfrm>
          <a:prstGeom prst="rect">
            <a:avLst/>
          </a:prstGeom>
        </p:spPr>
        <p:txBody>
          <a:bodyPr vert="horz" lIns="91440" tIns="45720" rIns="91440" bIns="45720" rtlCol="0" anchor="ctr"/>
          <a:lstStyle>
            <a:lvl1pPr algn="l" defTabSz="893008" fontAlgn="auto">
              <a:spcBef>
                <a:spcPts val="0"/>
              </a:spcBef>
              <a:spcAft>
                <a:spcPts val="0"/>
              </a:spcAft>
              <a:defRPr sz="1200" smtClean="0">
                <a:solidFill>
                  <a:schemeClr val="tx1">
                    <a:tint val="75000"/>
                  </a:schemeClr>
                </a:solidFill>
                <a:latin typeface="+mn-lt"/>
                <a:ea typeface="+mn-ea"/>
                <a:cs typeface="+mn-cs"/>
              </a:defRPr>
            </a:lvl1pPr>
          </a:lstStyle>
          <a:p>
            <a:pPr>
              <a:defRPr/>
            </a:pPr>
            <a:r>
              <a:rPr lang="de-DE" smtClean="0"/>
              <a:t>24.10.11</a:t>
            </a:r>
            <a:endParaRPr lang="de-DE" dirty="0"/>
          </a:p>
        </p:txBody>
      </p:sp>
      <p:sp>
        <p:nvSpPr>
          <p:cNvPr id="11" name="Foliennummernplatzhalter 10"/>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defTabSz="893008" fontAlgn="auto">
              <a:spcBef>
                <a:spcPts val="0"/>
              </a:spcBef>
              <a:spcAft>
                <a:spcPts val="0"/>
              </a:spcAft>
              <a:defRPr sz="1200" smtClean="0">
                <a:solidFill>
                  <a:schemeClr val="tx1">
                    <a:tint val="75000"/>
                  </a:schemeClr>
                </a:solidFill>
                <a:latin typeface="+mn-lt"/>
                <a:ea typeface="+mn-ea"/>
                <a:cs typeface="+mn-cs"/>
              </a:defRPr>
            </a:lvl1pPr>
          </a:lstStyle>
          <a:p>
            <a:pPr>
              <a:defRPr/>
            </a:pPr>
            <a:fld id="{586D6B23-F4D4-A14E-B222-B495F286F755}" type="slidenum">
              <a:rPr lang="de-DE"/>
              <a:pPr>
                <a:defRPr/>
              </a:pPr>
              <a:t>‹#›</a:t>
            </a:fld>
            <a:endParaRPr lang="de-DE" dirty="0"/>
          </a:p>
        </p:txBody>
      </p:sp>
      <p:pic>
        <p:nvPicPr>
          <p:cNvPr id="5" name="Picture 4"/>
          <p:cNvPicPr>
            <a:picLocks noChangeAspect="1" noChangeArrowheads="1"/>
          </p:cNvPicPr>
          <p:nvPr userDrawn="1"/>
        </p:nvPicPr>
        <p:blipFill>
          <a:blip r:embed="rId7" cstate="print"/>
          <a:srcRect/>
          <a:stretch>
            <a:fillRect/>
          </a:stretch>
        </p:blipFill>
        <p:spPr bwMode="auto">
          <a:xfrm>
            <a:off x="0" y="0"/>
            <a:ext cx="9906000" cy="857250"/>
          </a:xfrm>
          <a:prstGeom prst="rect">
            <a:avLst/>
          </a:prstGeom>
          <a:noFill/>
          <a:ln w="9525">
            <a:noFill/>
            <a:miter lim="800000"/>
            <a:headEnd/>
            <a:tailEnd/>
          </a:ln>
        </p:spPr>
      </p:pic>
      <p:sp>
        <p:nvSpPr>
          <p:cNvPr id="7" name="Textfeld 6"/>
          <p:cNvSpPr txBox="1"/>
          <p:nvPr userDrawn="1"/>
        </p:nvSpPr>
        <p:spPr>
          <a:xfrm>
            <a:off x="4667250" y="474663"/>
            <a:ext cx="4714875" cy="368300"/>
          </a:xfrm>
          <a:prstGeom prst="rect">
            <a:avLst/>
          </a:prstGeom>
          <a:noFill/>
        </p:spPr>
        <p:txBody>
          <a:bodyPr>
            <a:prstTxWarp prst="textNoShape">
              <a:avLst/>
            </a:prstTxWarp>
            <a:spAutoFit/>
          </a:bodyPr>
          <a:lstStyle/>
          <a:p>
            <a:pPr algn="r"/>
            <a:r>
              <a:rPr lang="de-DE" dirty="0" err="1" smtClean="0">
                <a:solidFill>
                  <a:schemeClr val="bg1"/>
                </a:solidFill>
                <a:latin typeface="Times New Roman" charset="0"/>
              </a:rPr>
              <a:t>Trieste</a:t>
            </a:r>
            <a:r>
              <a:rPr lang="de-DE" dirty="0" smtClean="0">
                <a:solidFill>
                  <a:schemeClr val="bg1"/>
                </a:solidFill>
                <a:latin typeface="Times New Roman" charset="0"/>
              </a:rPr>
              <a:t>, </a:t>
            </a:r>
            <a:r>
              <a:rPr lang="de-DE" dirty="0" err="1" smtClean="0">
                <a:solidFill>
                  <a:schemeClr val="bg1"/>
                </a:solidFill>
                <a:latin typeface="Times New Roman" charset="0"/>
              </a:rPr>
              <a:t>October</a:t>
            </a:r>
            <a:r>
              <a:rPr lang="de-DE" dirty="0" smtClean="0">
                <a:solidFill>
                  <a:schemeClr val="bg1"/>
                </a:solidFill>
                <a:latin typeface="Times New Roman" charset="0"/>
              </a:rPr>
              <a:t> 24</a:t>
            </a:r>
            <a:r>
              <a:rPr lang="de-DE" baseline="30000" dirty="0" smtClean="0">
                <a:solidFill>
                  <a:schemeClr val="bg1"/>
                </a:solidFill>
                <a:latin typeface="Times New Roman" charset="0"/>
              </a:rPr>
              <a:t>th</a:t>
            </a:r>
            <a:r>
              <a:rPr lang="de-DE" dirty="0">
                <a:solidFill>
                  <a:schemeClr val="bg1"/>
                </a:solidFill>
                <a:latin typeface="Times New Roman" charset="0"/>
              </a:rPr>
              <a:t>, </a:t>
            </a:r>
            <a:r>
              <a:rPr lang="de-DE" dirty="0" smtClean="0">
                <a:solidFill>
                  <a:schemeClr val="bg1"/>
                </a:solidFill>
                <a:latin typeface="Times New Roman" charset="0"/>
              </a:rPr>
              <a:t>2011</a:t>
            </a:r>
            <a:endParaRPr lang="de-DE" dirty="0">
              <a:solidFill>
                <a:schemeClr val="bg1"/>
              </a:solidFill>
              <a:latin typeface="Times New Roman" charset="0"/>
            </a:endParaRPr>
          </a:p>
        </p:txBody>
      </p:sp>
      <p:sp>
        <p:nvSpPr>
          <p:cNvPr id="8" name="Textfeld 7"/>
          <p:cNvSpPr txBox="1"/>
          <p:nvPr userDrawn="1"/>
        </p:nvSpPr>
        <p:spPr>
          <a:xfrm>
            <a:off x="284163" y="428625"/>
            <a:ext cx="3286125" cy="400050"/>
          </a:xfrm>
          <a:prstGeom prst="rect">
            <a:avLst/>
          </a:prstGeom>
          <a:noFill/>
        </p:spPr>
        <p:txBody>
          <a:bodyPr>
            <a:prstTxWarp prst="textNoShape">
              <a:avLst/>
            </a:prstTxWarp>
            <a:spAutoFit/>
          </a:bodyPr>
          <a:lstStyle/>
          <a:p>
            <a:r>
              <a:rPr lang="de-DE" sz="2000" b="1" dirty="0">
                <a:solidFill>
                  <a:schemeClr val="bg1"/>
                </a:solidFill>
                <a:latin typeface="Copperplate Gothic Light" charset="0"/>
              </a:rPr>
              <a:t>INTECH</a:t>
            </a:r>
          </a:p>
        </p:txBody>
      </p:sp>
      <p:pic>
        <p:nvPicPr>
          <p:cNvPr id="12" name="Bild 11" descr="Unknown.jpeg"/>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63500" y="6223000"/>
            <a:ext cx="609600" cy="609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5" r:id="rId2"/>
    <p:sldLayoutId id="2147483659" r:id="rId3"/>
    <p:sldLayoutId id="2147483656" r:id="rId4"/>
    <p:sldLayoutId id="2147483657" r:id="rId5"/>
  </p:sldLayoutIdLst>
  <p:hf hdr="0"/>
  <p:txStyles>
    <p:titleStyle>
      <a:lvl1pPr algn="ctr" defTabSz="892175" rtl="0" fontAlgn="base">
        <a:spcBef>
          <a:spcPct val="0"/>
        </a:spcBef>
        <a:spcAft>
          <a:spcPct val="0"/>
        </a:spcAft>
        <a:defRPr sz="4300" kern="1200">
          <a:solidFill>
            <a:schemeClr val="tx1"/>
          </a:solidFill>
          <a:latin typeface="+mj-lt"/>
          <a:ea typeface="ＭＳ Ｐゴシック" charset="-128"/>
          <a:cs typeface="ＭＳ Ｐゴシック" charset="-128"/>
        </a:defRPr>
      </a:lvl1pPr>
      <a:lvl2pPr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2pPr>
      <a:lvl3pPr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3pPr>
      <a:lvl4pPr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4pPr>
      <a:lvl5pPr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5pPr>
      <a:lvl6pPr marL="457200"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6pPr>
      <a:lvl7pPr marL="914400"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7pPr>
      <a:lvl8pPr marL="1371600"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8pPr>
      <a:lvl9pPr marL="1828800" algn="ctr" defTabSz="892175" rtl="0" fontAlgn="base">
        <a:spcBef>
          <a:spcPct val="0"/>
        </a:spcBef>
        <a:spcAft>
          <a:spcPct val="0"/>
        </a:spcAft>
        <a:defRPr sz="4300">
          <a:solidFill>
            <a:schemeClr val="tx1"/>
          </a:solidFill>
          <a:latin typeface="Times New Roman" charset="0"/>
          <a:ea typeface="ＭＳ Ｐゴシック" charset="-128"/>
          <a:cs typeface="ＭＳ Ｐゴシック" charset="-128"/>
        </a:defRPr>
      </a:lvl9pPr>
    </p:titleStyle>
    <p:bodyStyle>
      <a:lvl1pPr marL="333375" indent="-333375" algn="l" defTabSz="892175" rtl="0" fontAlgn="base">
        <a:spcBef>
          <a:spcPct val="20000"/>
        </a:spcBef>
        <a:spcAft>
          <a:spcPct val="0"/>
        </a:spcAft>
        <a:buFont typeface="Arial" charset="0"/>
        <a:buChar char="•"/>
        <a:defRPr sz="3100" kern="1200">
          <a:solidFill>
            <a:schemeClr val="tx1"/>
          </a:solidFill>
          <a:latin typeface="+mn-lt"/>
          <a:ea typeface="ＭＳ Ｐゴシック" charset="-128"/>
          <a:cs typeface="ＭＳ Ｐゴシック" charset="-128"/>
        </a:defRPr>
      </a:lvl1pPr>
      <a:lvl2pPr marL="725488" indent="-277813" algn="l" defTabSz="892175"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16013" indent="-222250" algn="l" defTabSz="892175" rtl="0" fontAlgn="base">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62100" indent="-222250" algn="l" defTabSz="892175"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08188" indent="-222250" algn="l" defTabSz="892175"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455773"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02277"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48781"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95285"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893008" rtl="0" eaLnBrk="1" latinLnBrk="0" hangingPunct="1">
        <a:defRPr sz="1800" kern="1200">
          <a:solidFill>
            <a:schemeClr val="tx1"/>
          </a:solidFill>
          <a:latin typeface="+mn-lt"/>
          <a:ea typeface="+mn-ea"/>
          <a:cs typeface="+mn-cs"/>
        </a:defRPr>
      </a:lvl1pPr>
      <a:lvl2pPr marL="446504" algn="l" defTabSz="893008" rtl="0" eaLnBrk="1" latinLnBrk="0" hangingPunct="1">
        <a:defRPr sz="1800" kern="1200">
          <a:solidFill>
            <a:schemeClr val="tx1"/>
          </a:solidFill>
          <a:latin typeface="+mn-lt"/>
          <a:ea typeface="+mn-ea"/>
          <a:cs typeface="+mn-cs"/>
        </a:defRPr>
      </a:lvl2pPr>
      <a:lvl3pPr marL="893008" algn="l" defTabSz="893008" rtl="0" eaLnBrk="1" latinLnBrk="0" hangingPunct="1">
        <a:defRPr sz="1800" kern="1200">
          <a:solidFill>
            <a:schemeClr val="tx1"/>
          </a:solidFill>
          <a:latin typeface="+mn-lt"/>
          <a:ea typeface="+mn-ea"/>
          <a:cs typeface="+mn-cs"/>
        </a:defRPr>
      </a:lvl3pPr>
      <a:lvl4pPr marL="1339513" algn="l" defTabSz="893008" rtl="0" eaLnBrk="1" latinLnBrk="0" hangingPunct="1">
        <a:defRPr sz="1800" kern="1200">
          <a:solidFill>
            <a:schemeClr val="tx1"/>
          </a:solidFill>
          <a:latin typeface="+mn-lt"/>
          <a:ea typeface="+mn-ea"/>
          <a:cs typeface="+mn-cs"/>
        </a:defRPr>
      </a:lvl4pPr>
      <a:lvl5pPr marL="1786016" algn="l" defTabSz="893008" rtl="0" eaLnBrk="1" latinLnBrk="0" hangingPunct="1">
        <a:defRPr sz="1800" kern="1200">
          <a:solidFill>
            <a:schemeClr val="tx1"/>
          </a:solidFill>
          <a:latin typeface="+mn-lt"/>
          <a:ea typeface="+mn-ea"/>
          <a:cs typeface="+mn-cs"/>
        </a:defRPr>
      </a:lvl5pPr>
      <a:lvl6pPr marL="2232521" algn="l" defTabSz="893008" rtl="0" eaLnBrk="1" latinLnBrk="0" hangingPunct="1">
        <a:defRPr sz="1800" kern="1200">
          <a:solidFill>
            <a:schemeClr val="tx1"/>
          </a:solidFill>
          <a:latin typeface="+mn-lt"/>
          <a:ea typeface="+mn-ea"/>
          <a:cs typeface="+mn-cs"/>
        </a:defRPr>
      </a:lvl6pPr>
      <a:lvl7pPr marL="2679024" algn="l" defTabSz="893008" rtl="0" eaLnBrk="1" latinLnBrk="0" hangingPunct="1">
        <a:defRPr sz="1800" kern="1200">
          <a:solidFill>
            <a:schemeClr val="tx1"/>
          </a:solidFill>
          <a:latin typeface="+mn-lt"/>
          <a:ea typeface="+mn-ea"/>
          <a:cs typeface="+mn-cs"/>
        </a:defRPr>
      </a:lvl7pPr>
      <a:lvl8pPr marL="3125529" algn="l" defTabSz="893008" rtl="0" eaLnBrk="1" latinLnBrk="0" hangingPunct="1">
        <a:defRPr sz="1800" kern="1200">
          <a:solidFill>
            <a:schemeClr val="tx1"/>
          </a:solidFill>
          <a:latin typeface="+mn-lt"/>
          <a:ea typeface="+mn-ea"/>
          <a:cs typeface="+mn-cs"/>
        </a:defRPr>
      </a:lvl8pPr>
      <a:lvl9pPr marL="3572033" algn="l" defTabSz="8930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dict.leo.org/ende?lp=ende&amp;p=Ci4HO3kMAA&amp;search=surveillance&amp;trestr=0x80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meissner@intechag.d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intech-gmbh.de/" TargetMode="Externa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339">
            <a:alpha val="0"/>
          </a:srgbClr>
        </a:solidFill>
        <a:effectLst/>
      </p:bgPr>
    </p:bg>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1647825"/>
            <a:ext cx="9906000" cy="685800"/>
          </a:xfrm>
          <a:prstGeom prst="rect">
            <a:avLst/>
          </a:prstGeom>
          <a:noFill/>
          <a:ln w="9525">
            <a:noFill/>
            <a:miter lim="800000"/>
            <a:headEnd/>
            <a:tailEnd/>
          </a:ln>
        </p:spPr>
        <p:txBody>
          <a:bodyPr anchor="ctr">
            <a:prstTxWarp prst="textNoShape">
              <a:avLst/>
            </a:prstTxWarp>
          </a:bodyPr>
          <a:lstStyle/>
          <a:p>
            <a:pPr marL="381000" indent="-381000" algn="ctr"/>
            <a:r>
              <a:rPr lang="en-GB" sz="2400" b="1" dirty="0">
                <a:solidFill>
                  <a:srgbClr val="001339"/>
                </a:solidFill>
                <a:ea typeface="Arial" charset="0"/>
                <a:cs typeface="Arial" charset="0"/>
              </a:rPr>
              <a:t>Key Factors of Success in the Management</a:t>
            </a:r>
          </a:p>
          <a:p>
            <a:pPr marL="381000" indent="-381000" algn="ctr"/>
            <a:r>
              <a:rPr lang="en-GB" sz="2400" b="1" dirty="0">
                <a:solidFill>
                  <a:srgbClr val="001339"/>
                </a:solidFill>
                <a:ea typeface="Arial" charset="0"/>
                <a:cs typeface="Arial" charset="0"/>
              </a:rPr>
              <a:t>o</a:t>
            </a:r>
            <a:r>
              <a:rPr lang="en-GB" sz="2400" b="1" dirty="0" smtClean="0">
                <a:solidFill>
                  <a:srgbClr val="001339"/>
                </a:solidFill>
                <a:ea typeface="Arial" charset="0"/>
                <a:cs typeface="Arial" charset="0"/>
              </a:rPr>
              <a:t>f Large </a:t>
            </a:r>
            <a:r>
              <a:rPr lang="en-GB" sz="2400" b="1" dirty="0">
                <a:solidFill>
                  <a:srgbClr val="001339"/>
                </a:solidFill>
                <a:ea typeface="Arial" charset="0"/>
                <a:cs typeface="Arial" charset="0"/>
              </a:rPr>
              <a:t>Research Infrastructure Projects</a:t>
            </a:r>
            <a:endParaRPr lang="de-DE" sz="2400" b="1" dirty="0">
              <a:solidFill>
                <a:srgbClr val="001339"/>
              </a:solidFill>
              <a:ea typeface="Arial" charset="0"/>
              <a:cs typeface="Arial" charset="0"/>
            </a:endParaRPr>
          </a:p>
        </p:txBody>
      </p:sp>
      <p:sp>
        <p:nvSpPr>
          <p:cNvPr id="6148" name="Rectangle 2"/>
          <p:cNvSpPr>
            <a:spLocks noChangeArrowheads="1"/>
          </p:cNvSpPr>
          <p:nvPr/>
        </p:nvSpPr>
        <p:spPr bwMode="auto">
          <a:xfrm>
            <a:off x="0" y="4864100"/>
            <a:ext cx="9906000" cy="685800"/>
          </a:xfrm>
          <a:prstGeom prst="rect">
            <a:avLst/>
          </a:prstGeom>
          <a:noFill/>
          <a:ln w="9525">
            <a:noFill/>
            <a:miter lim="800000"/>
            <a:headEnd/>
            <a:tailEnd/>
          </a:ln>
        </p:spPr>
        <p:txBody>
          <a:bodyPr anchor="ctr">
            <a:prstTxWarp prst="textNoShape">
              <a:avLst/>
            </a:prstTxWarp>
          </a:bodyPr>
          <a:lstStyle/>
          <a:p>
            <a:pPr marL="381000" indent="-381000" algn="ctr"/>
            <a:endParaRPr lang="en-GB" sz="2000" b="1" dirty="0">
              <a:solidFill>
                <a:srgbClr val="001339"/>
              </a:solidFill>
              <a:ea typeface="Arial" charset="0"/>
              <a:cs typeface="Arial" charset="0"/>
            </a:endParaRPr>
          </a:p>
          <a:p>
            <a:pPr marL="381000" indent="-381000" algn="ctr"/>
            <a:endParaRPr lang="en-GB" sz="2000" b="1" dirty="0">
              <a:solidFill>
                <a:srgbClr val="001339"/>
              </a:solidFill>
              <a:ea typeface="Arial" charset="0"/>
              <a:cs typeface="Arial" charset="0"/>
            </a:endParaRPr>
          </a:p>
          <a:p>
            <a:pPr marL="381000" indent="-381000" algn="ctr"/>
            <a:r>
              <a:rPr lang="en-GB" sz="2000" b="1" dirty="0" smtClean="0">
                <a:solidFill>
                  <a:srgbClr val="001339"/>
                </a:solidFill>
                <a:ea typeface="Arial" charset="0"/>
                <a:cs typeface="Arial" charset="0"/>
              </a:rPr>
              <a:t>RAMIRI 2  Programme</a:t>
            </a:r>
            <a:endParaRPr lang="en-GB" sz="2000" b="1" dirty="0">
              <a:solidFill>
                <a:srgbClr val="001339"/>
              </a:solidFill>
              <a:ea typeface="Arial" charset="0"/>
              <a:cs typeface="Arial" charset="0"/>
            </a:endParaRPr>
          </a:p>
          <a:p>
            <a:pPr marL="381000" indent="-381000" algn="ctr"/>
            <a:r>
              <a:rPr lang="en-GB" sz="2000" b="1" dirty="0">
                <a:solidFill>
                  <a:srgbClr val="001339"/>
                </a:solidFill>
                <a:ea typeface="Arial" charset="0"/>
                <a:cs typeface="Arial" charset="0"/>
              </a:rPr>
              <a:t> </a:t>
            </a:r>
            <a:r>
              <a:rPr lang="en-GB" sz="1600" b="1" dirty="0" smtClean="0">
                <a:solidFill>
                  <a:srgbClr val="001339"/>
                </a:solidFill>
                <a:ea typeface="Arial" charset="0"/>
                <a:cs typeface="Arial" charset="0"/>
              </a:rPr>
              <a:t>Trieste, Italy, October 24</a:t>
            </a:r>
            <a:r>
              <a:rPr lang="en-GB" sz="1600" b="1" baseline="30000" dirty="0" smtClean="0">
                <a:solidFill>
                  <a:srgbClr val="001339"/>
                </a:solidFill>
                <a:ea typeface="Arial" charset="0"/>
                <a:cs typeface="Arial" charset="0"/>
              </a:rPr>
              <a:t>th</a:t>
            </a:r>
            <a:r>
              <a:rPr lang="en-GB" sz="1600" b="1" dirty="0">
                <a:solidFill>
                  <a:srgbClr val="001339"/>
                </a:solidFill>
                <a:ea typeface="Arial" charset="0"/>
                <a:cs typeface="Arial" charset="0"/>
              </a:rPr>
              <a:t> </a:t>
            </a:r>
            <a:r>
              <a:rPr lang="en-GB" sz="1600" b="1" dirty="0" smtClean="0">
                <a:solidFill>
                  <a:srgbClr val="001339"/>
                </a:solidFill>
                <a:ea typeface="Arial" charset="0"/>
                <a:cs typeface="Arial" charset="0"/>
              </a:rPr>
              <a:t>to 26</a:t>
            </a:r>
            <a:r>
              <a:rPr lang="en-GB" sz="1600" b="1" baseline="30000" dirty="0" smtClean="0">
                <a:solidFill>
                  <a:srgbClr val="001339"/>
                </a:solidFill>
                <a:ea typeface="Arial" charset="0"/>
                <a:cs typeface="Arial" charset="0"/>
              </a:rPr>
              <a:t>th</a:t>
            </a:r>
            <a:r>
              <a:rPr lang="en-GB" sz="1600" b="1" dirty="0" smtClean="0">
                <a:solidFill>
                  <a:srgbClr val="001339"/>
                </a:solidFill>
                <a:ea typeface="Arial" charset="0"/>
                <a:cs typeface="Arial" charset="0"/>
              </a:rPr>
              <a:t>, 2011</a:t>
            </a:r>
            <a:endParaRPr lang="en-GB" sz="1600" b="1" dirty="0">
              <a:solidFill>
                <a:srgbClr val="001339"/>
              </a:solidFill>
              <a:ea typeface="Arial" charset="0"/>
              <a:cs typeface="Arial" charset="0"/>
            </a:endParaRPr>
          </a:p>
          <a:p>
            <a:pPr marL="381000" indent="-381000" algn="ctr"/>
            <a:endParaRPr lang="de-DE" sz="2000" b="1" dirty="0">
              <a:solidFill>
                <a:srgbClr val="001339"/>
              </a:solidFill>
              <a:ea typeface="Arial" charset="0"/>
              <a:cs typeface="Arial" charset="0"/>
            </a:endParaRPr>
          </a:p>
          <a:p>
            <a:pPr marL="381000" indent="-381000" algn="ctr"/>
            <a:r>
              <a:rPr lang="de-DE" sz="1600" b="1" dirty="0">
                <a:solidFill>
                  <a:srgbClr val="001339"/>
                </a:solidFill>
                <a:ea typeface="Arial" charset="0"/>
                <a:cs typeface="Arial" charset="0"/>
              </a:rPr>
              <a:t>Dr. Wolfgang Meissner</a:t>
            </a:r>
          </a:p>
          <a:p>
            <a:pPr marL="381000" indent="-381000" algn="ctr"/>
            <a:r>
              <a:rPr lang="de-DE" sz="1600" b="1" dirty="0">
                <a:solidFill>
                  <a:srgbClr val="001339"/>
                </a:solidFill>
                <a:ea typeface="Arial" charset="0"/>
                <a:cs typeface="Arial" charset="0"/>
              </a:rPr>
              <a:t>INTECH GmbH</a:t>
            </a:r>
          </a:p>
          <a:p>
            <a:pPr marL="381000" indent="-381000" algn="ctr"/>
            <a:r>
              <a:rPr lang="de-DE" sz="1600" b="1" dirty="0">
                <a:solidFill>
                  <a:srgbClr val="001339"/>
                </a:solidFill>
                <a:ea typeface="Arial" charset="0"/>
                <a:cs typeface="Arial" charset="0"/>
              </a:rPr>
              <a:t>Berlin/Germany</a:t>
            </a:r>
          </a:p>
        </p:txBody>
      </p:sp>
      <p:pic>
        <p:nvPicPr>
          <p:cNvPr id="10" name="Bild 9" descr="f356bf1b91fc9ba742031b229084db87.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1900" y="2934931"/>
            <a:ext cx="4902200" cy="13444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r>
              <a:rPr lang="en-US" dirty="0" smtClean="0"/>
              <a:t>A </a:t>
            </a:r>
            <a:r>
              <a:rPr lang="en-US" dirty="0"/>
              <a:t>clear and structured </a:t>
            </a:r>
            <a:r>
              <a:rPr lang="en-US" dirty="0" smtClean="0"/>
              <a:t>organization </a:t>
            </a:r>
            <a:r>
              <a:rPr lang="en-US" dirty="0"/>
              <a:t>with respect to its growth is necessary </a:t>
            </a:r>
            <a:br>
              <a:rPr lang="en-US" dirty="0"/>
            </a:br>
            <a:r>
              <a:rPr lang="en-US" dirty="0"/>
              <a:t>(structure and processes). </a:t>
            </a:r>
          </a:p>
          <a:p>
            <a:endParaRPr lang="en-US" dirty="0"/>
          </a:p>
          <a:p>
            <a:r>
              <a:rPr lang="en-US" dirty="0"/>
              <a:t>The management must </a:t>
            </a:r>
            <a:r>
              <a:rPr lang="en-US" dirty="0" smtClean="0"/>
              <a:t>ensure</a:t>
            </a:r>
            <a:endParaRPr lang="en-US" dirty="0"/>
          </a:p>
          <a:p>
            <a:pPr lvl="1"/>
            <a:r>
              <a:rPr lang="en-US" dirty="0"/>
              <a:t>the implementation of full responsibility at every level</a:t>
            </a:r>
          </a:p>
          <a:p>
            <a:pPr lvl="1"/>
            <a:r>
              <a:rPr lang="en-US" dirty="0"/>
              <a:t>direct, transparent reporting lines</a:t>
            </a:r>
          </a:p>
          <a:p>
            <a:pPr lvl="1"/>
            <a:r>
              <a:rPr lang="en-US" dirty="0"/>
              <a:t>the full use of management and project tools</a:t>
            </a:r>
          </a:p>
          <a:p>
            <a:endParaRPr lang="en-US" dirty="0"/>
          </a:p>
          <a:p>
            <a:r>
              <a:rPr lang="en-US" dirty="0"/>
              <a:t>The </a:t>
            </a:r>
            <a:r>
              <a:rPr lang="en-US" dirty="0" smtClean="0"/>
              <a:t>project must install processes </a:t>
            </a:r>
            <a:endParaRPr lang="en-US" dirty="0"/>
          </a:p>
          <a:p>
            <a:pPr lvl="1"/>
            <a:r>
              <a:rPr lang="en-US" dirty="0" smtClean="0"/>
              <a:t>to decide quickly upon technical, cost and time aspects</a:t>
            </a:r>
            <a:endParaRPr lang="en-US" dirty="0"/>
          </a:p>
          <a:p>
            <a:pPr lvl="1"/>
            <a:r>
              <a:rPr lang="en-US" dirty="0" smtClean="0"/>
              <a:t>to react quickly on technical, cost and time deviations by elaborating and controlling necessary countermeasures</a:t>
            </a:r>
            <a:endParaRPr lang="en-US" dirty="0"/>
          </a:p>
          <a:p>
            <a:endParaRPr lang="en-US" dirty="0"/>
          </a:p>
        </p:txBody>
      </p:sp>
      <p:sp>
        <p:nvSpPr>
          <p:cNvPr id="8" name="Titel 7"/>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noAutofit/>
          </a:bodyPr>
          <a:lstStyle/>
          <a:p>
            <a:r>
              <a:rPr lang="en-US" dirty="0"/>
              <a:t>Key Factor </a:t>
            </a:r>
            <a:r>
              <a:rPr lang="en-US" dirty="0" smtClean="0"/>
              <a:t>4:</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2869611094"/>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9" name="Fußzeilenplatzhalter 8"/>
          <p:cNvSpPr>
            <a:spLocks noGrp="1"/>
          </p:cNvSpPr>
          <p:nvPr>
            <p:ph type="ftr" sz="quarter" idx="11"/>
          </p:nvPr>
        </p:nvSpPr>
        <p:spPr/>
        <p:txBody>
          <a:bodyPr/>
          <a:lstStyle/>
          <a:p>
            <a:pPr>
              <a:defRPr/>
            </a:pPr>
            <a:r>
              <a:rPr lang="de-DE" smtClean="0"/>
              <a:t>Wolfgang Meissner</a:t>
            </a:r>
            <a:endParaRPr lang="de-DE"/>
          </a:p>
        </p:txBody>
      </p:sp>
      <p:sp>
        <p:nvSpPr>
          <p:cNvPr id="10" name="Datumsplatzhalter 9"/>
          <p:cNvSpPr>
            <a:spLocks noGrp="1"/>
          </p:cNvSpPr>
          <p:nvPr>
            <p:ph type="dt" sz="half" idx="10"/>
          </p:nvPr>
        </p:nvSpPr>
        <p:spPr/>
        <p:txBody>
          <a:bodyPr/>
          <a:lstStyle/>
          <a:p>
            <a:pPr>
              <a:defRPr/>
            </a:pPr>
            <a:r>
              <a:rPr lang="de-DE" smtClean="0"/>
              <a:t>24.10.11</a:t>
            </a:r>
            <a:endParaRPr lang="de-DE" dirty="0" smtClean="0"/>
          </a:p>
        </p:txBody>
      </p:sp>
      <p:sp>
        <p:nvSpPr>
          <p:cNvPr id="11" name="Foliennummernplatzhalter 10"/>
          <p:cNvSpPr>
            <a:spLocks noGrp="1"/>
          </p:cNvSpPr>
          <p:nvPr>
            <p:ph type="sldNum" sz="quarter" idx="12"/>
          </p:nvPr>
        </p:nvSpPr>
        <p:spPr/>
        <p:txBody>
          <a:bodyPr/>
          <a:lstStyle/>
          <a:p>
            <a:pPr>
              <a:defRPr/>
            </a:pPr>
            <a:fld id="{BAAFB459-BFC9-A146-A75B-4C6E30B26876}" type="slidenum">
              <a:rPr lang="de-DE" smtClean="0"/>
              <a:pPr>
                <a:defRPr/>
              </a:pPr>
              <a:t>10</a:t>
            </a:fld>
            <a:endParaRPr lang="de-DE" dirty="0"/>
          </a:p>
        </p:txBody>
      </p:sp>
    </p:spTree>
    <p:extLst>
      <p:ext uri="{BB962C8B-B14F-4D97-AF65-F5344CB8AC3E}">
        <p14:creationId xmlns:p14="http://schemas.microsoft.com/office/powerpoint/2010/main" xmlns="" val="868337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pPr marL="0" indent="0">
              <a:buNone/>
            </a:pPr>
            <a:r>
              <a:rPr lang="en-US" sz="1400" dirty="0" smtClean="0"/>
              <a:t>Organization dominated </a:t>
            </a:r>
            <a:r>
              <a:rPr lang="en-US" sz="1400" dirty="0"/>
              <a:t>by </a:t>
            </a:r>
            <a:r>
              <a:rPr lang="en-US" sz="1400" dirty="0" smtClean="0"/>
              <a:t>component design and procurement</a:t>
            </a:r>
            <a:endParaRPr lang="en-US" sz="1400" dirty="0"/>
          </a:p>
        </p:txBody>
      </p:sp>
      <p:sp>
        <p:nvSpPr>
          <p:cNvPr id="5" name="Titel 4"/>
          <p:cNvSpPr>
            <a:spLocks noGrp="1"/>
          </p:cNvSpPr>
          <p:nvPr>
            <p:ph type="title"/>
          </p:nvPr>
        </p:nvSpPr>
        <p:spPr/>
        <p:txBody>
          <a:bodyPr/>
          <a:lstStyle/>
          <a:p>
            <a:r>
              <a:rPr lang="en-US" dirty="0" smtClean="0"/>
              <a:t>In early phases component orientation and coordination dominate.</a:t>
            </a:r>
            <a:endParaRPr lang="en-US" dirty="0"/>
          </a:p>
        </p:txBody>
      </p:sp>
      <p:sp>
        <p:nvSpPr>
          <p:cNvPr id="6" name="Textplatzhalter 5"/>
          <p:cNvSpPr>
            <a:spLocks noGrp="1"/>
          </p:cNvSpPr>
          <p:nvPr>
            <p:ph type="body" sz="quarter" idx="14"/>
          </p:nvPr>
        </p:nvSpPr>
        <p:spPr/>
        <p:txBody>
          <a:bodyPr/>
          <a:lstStyle/>
          <a:p>
            <a:r>
              <a:rPr lang="en-US" dirty="0"/>
              <a:t>Example: O</a:t>
            </a:r>
            <a:r>
              <a:rPr lang="en-US" dirty="0" smtClean="0"/>
              <a:t>rganizational chart (early phase)</a:t>
            </a:r>
            <a:endParaRPr lang="en-US" dirty="0"/>
          </a:p>
        </p:txBody>
      </p:sp>
      <p:graphicFrame>
        <p:nvGraphicFramePr>
          <p:cNvPr id="8" name="Tabelle 7"/>
          <p:cNvGraphicFramePr>
            <a:graphicFrameLocks noGrp="1"/>
          </p:cNvGraphicFramePr>
          <p:nvPr>
            <p:extLst>
              <p:ext uri="{D42A27DB-BD31-4B8C-83A1-F6EECF244321}">
                <p14:modId xmlns:p14="http://schemas.microsoft.com/office/powerpoint/2010/main" xmlns="" val="2994915452"/>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21" name="Line 114"/>
          <p:cNvSpPr>
            <a:spLocks noChangeShapeType="1"/>
          </p:cNvSpPr>
          <p:nvPr/>
        </p:nvSpPr>
        <p:spPr bwMode="auto">
          <a:xfrm flipH="1">
            <a:off x="4898571" y="2992190"/>
            <a:ext cx="1962" cy="67266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Line 146"/>
          <p:cNvSpPr>
            <a:spLocks noChangeShapeType="1"/>
          </p:cNvSpPr>
          <p:nvPr/>
        </p:nvSpPr>
        <p:spPr bwMode="auto">
          <a:xfrm>
            <a:off x="3845184" y="2771363"/>
            <a:ext cx="21129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Text Box 147"/>
          <p:cNvSpPr txBox="1">
            <a:spLocks noChangeArrowheads="1"/>
          </p:cNvSpPr>
          <p:nvPr/>
        </p:nvSpPr>
        <p:spPr bwMode="auto">
          <a:xfrm>
            <a:off x="2905597" y="2588957"/>
            <a:ext cx="941811" cy="376535"/>
          </a:xfrm>
          <a:prstGeom prst="rect">
            <a:avLst/>
          </a:prstGeom>
          <a:solidFill>
            <a:srgbClr val="FF6600"/>
          </a:solidFill>
          <a:ln w="28575">
            <a:solidFill>
              <a:schemeClr val="tx1"/>
            </a:solidFill>
            <a:miter lim="800000"/>
            <a:headEnd/>
            <a:tailEnd/>
          </a:ln>
        </p:spPr>
        <p:txBody>
          <a:bodyPr lIns="91418" tIns="45710" rIns="91418"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800" dirty="0" smtClean="0">
                <a:latin typeface="Arial" charset="0"/>
              </a:rPr>
              <a:t>Procurement </a:t>
            </a:r>
          </a:p>
          <a:p>
            <a:pPr algn="ctr" eaLnBrk="1" hangingPunct="1">
              <a:lnSpc>
                <a:spcPct val="90000"/>
              </a:lnSpc>
            </a:pPr>
            <a:r>
              <a:rPr lang="en-US" sz="800" b="0" dirty="0" smtClean="0">
                <a:latin typeface="Arial" charset="0"/>
              </a:rPr>
              <a:t> </a:t>
            </a:r>
            <a:endParaRPr lang="en-US" sz="800" b="0" dirty="0">
              <a:latin typeface="Arial" charset="0"/>
            </a:endParaRPr>
          </a:p>
        </p:txBody>
      </p:sp>
      <p:sp>
        <p:nvSpPr>
          <p:cNvPr id="81" name="Text Box 185"/>
          <p:cNvSpPr txBox="1">
            <a:spLocks noChangeArrowheads="1"/>
          </p:cNvSpPr>
          <p:nvPr/>
        </p:nvSpPr>
        <p:spPr bwMode="auto">
          <a:xfrm>
            <a:off x="5970408" y="2588956"/>
            <a:ext cx="941811" cy="376535"/>
          </a:xfrm>
          <a:prstGeom prst="rect">
            <a:avLst/>
          </a:prstGeom>
          <a:solidFill>
            <a:schemeClr val="bg1"/>
          </a:solidFill>
          <a:ln w="19050">
            <a:solidFill>
              <a:schemeClr val="tx1"/>
            </a:solidFill>
            <a:miter lim="800000"/>
            <a:headEnd/>
            <a:tailEnd/>
          </a:ln>
        </p:spPr>
        <p:txBody>
          <a:bodyPr lIns="91418" tIns="45710" rIns="91418"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800" dirty="0" smtClean="0">
                <a:latin typeface="Arial" charset="0"/>
              </a:rPr>
              <a:t>Office</a:t>
            </a:r>
          </a:p>
          <a:p>
            <a:pPr algn="ctr" eaLnBrk="1" hangingPunct="1">
              <a:lnSpc>
                <a:spcPct val="90000"/>
              </a:lnSpc>
            </a:pPr>
            <a:r>
              <a:rPr lang="en-US" sz="800" b="0" dirty="0" smtClean="0">
                <a:latin typeface="Arial" charset="0"/>
              </a:rPr>
              <a:t> </a:t>
            </a:r>
            <a:endParaRPr lang="en-US" sz="800" b="0" dirty="0">
              <a:latin typeface="Arial" charset="0"/>
            </a:endParaRPr>
          </a:p>
        </p:txBody>
      </p:sp>
      <p:sp>
        <p:nvSpPr>
          <p:cNvPr id="9" name="Line 135"/>
          <p:cNvSpPr>
            <a:spLocks noChangeShapeType="1"/>
          </p:cNvSpPr>
          <p:nvPr/>
        </p:nvSpPr>
        <p:spPr bwMode="auto">
          <a:xfrm>
            <a:off x="7110429" y="4197999"/>
            <a:ext cx="0" cy="2264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0" name="Line 136"/>
          <p:cNvSpPr>
            <a:spLocks noChangeShapeType="1"/>
          </p:cNvSpPr>
          <p:nvPr/>
        </p:nvSpPr>
        <p:spPr bwMode="auto">
          <a:xfrm flipV="1">
            <a:off x="7110429" y="4544737"/>
            <a:ext cx="13426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1" name="Line 137"/>
          <p:cNvSpPr>
            <a:spLocks noChangeShapeType="1"/>
          </p:cNvSpPr>
          <p:nvPr/>
        </p:nvSpPr>
        <p:spPr bwMode="auto">
          <a:xfrm flipV="1">
            <a:off x="7110429" y="5502329"/>
            <a:ext cx="13426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2" name="Line 186"/>
          <p:cNvSpPr>
            <a:spLocks noChangeShapeType="1"/>
          </p:cNvSpPr>
          <p:nvPr/>
        </p:nvSpPr>
        <p:spPr bwMode="auto">
          <a:xfrm flipV="1">
            <a:off x="7110429" y="6461275"/>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3" name="Line 187"/>
          <p:cNvSpPr>
            <a:spLocks noChangeShapeType="1"/>
          </p:cNvSpPr>
          <p:nvPr/>
        </p:nvSpPr>
        <p:spPr bwMode="auto">
          <a:xfrm flipV="1">
            <a:off x="7110429" y="5991283"/>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4" name="Line 137"/>
          <p:cNvSpPr>
            <a:spLocks noChangeShapeType="1"/>
          </p:cNvSpPr>
          <p:nvPr/>
        </p:nvSpPr>
        <p:spPr bwMode="auto">
          <a:xfrm flipV="1">
            <a:off x="7115355" y="5030983"/>
            <a:ext cx="13426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5" name="Line 122"/>
          <p:cNvSpPr>
            <a:spLocks noChangeShapeType="1"/>
          </p:cNvSpPr>
          <p:nvPr/>
        </p:nvSpPr>
        <p:spPr bwMode="auto">
          <a:xfrm flipV="1">
            <a:off x="1877625" y="4544737"/>
            <a:ext cx="12934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7" name="Line 150"/>
          <p:cNvSpPr>
            <a:spLocks noChangeShapeType="1"/>
          </p:cNvSpPr>
          <p:nvPr/>
        </p:nvSpPr>
        <p:spPr bwMode="auto">
          <a:xfrm flipV="1">
            <a:off x="1877625" y="5032337"/>
            <a:ext cx="12934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8" name="Line 116"/>
          <p:cNvSpPr>
            <a:spLocks noChangeShapeType="1"/>
          </p:cNvSpPr>
          <p:nvPr/>
        </p:nvSpPr>
        <p:spPr bwMode="auto">
          <a:xfrm flipV="1">
            <a:off x="797313" y="4544737"/>
            <a:ext cx="12441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9" name="Line 118"/>
          <p:cNvSpPr>
            <a:spLocks noChangeShapeType="1"/>
          </p:cNvSpPr>
          <p:nvPr/>
        </p:nvSpPr>
        <p:spPr bwMode="auto">
          <a:xfrm flipV="1">
            <a:off x="802240" y="5032337"/>
            <a:ext cx="12441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27" name="Text Box 85"/>
          <p:cNvSpPr txBox="1">
            <a:spLocks noChangeArrowheads="1"/>
          </p:cNvSpPr>
          <p:nvPr/>
        </p:nvSpPr>
        <p:spPr bwMode="auto">
          <a:xfrm>
            <a:off x="797313" y="3790312"/>
            <a:ext cx="821629" cy="438840"/>
          </a:xfrm>
          <a:prstGeom prst="rect">
            <a:avLst/>
          </a:prstGeom>
          <a:solidFill>
            <a:srgbClr val="FF6600"/>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Project </a:t>
            </a:r>
            <a:br>
              <a:rPr lang="en-US" sz="700" dirty="0" smtClean="0">
                <a:latin typeface="Arial" charset="0"/>
              </a:rPr>
            </a:br>
            <a:r>
              <a:rPr lang="en-US" sz="700" dirty="0" smtClean="0">
                <a:latin typeface="Arial" charset="0"/>
              </a:rPr>
              <a:t>Coordination</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28" name="Text Box 86"/>
          <p:cNvSpPr txBox="1">
            <a:spLocks noChangeArrowheads="1"/>
          </p:cNvSpPr>
          <p:nvPr/>
        </p:nvSpPr>
        <p:spPr bwMode="auto">
          <a:xfrm>
            <a:off x="4990453" y="3790312"/>
            <a:ext cx="821629"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In-Vessel Components</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29" name="Text Box 87"/>
          <p:cNvSpPr txBox="1">
            <a:spLocks noChangeArrowheads="1"/>
          </p:cNvSpPr>
          <p:nvPr/>
        </p:nvSpPr>
        <p:spPr bwMode="auto">
          <a:xfrm>
            <a:off x="2919751" y="3790312"/>
            <a:ext cx="820397"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Magnet System</a:t>
            </a: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0" name="Text Box 88"/>
          <p:cNvSpPr txBox="1">
            <a:spLocks noChangeArrowheads="1"/>
          </p:cNvSpPr>
          <p:nvPr/>
        </p:nvSpPr>
        <p:spPr bwMode="auto">
          <a:xfrm>
            <a:off x="3953254" y="3790312"/>
            <a:ext cx="820397"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Cryostat</a:t>
            </a:r>
            <a:endParaRPr lang="en-US" b="0" dirty="0" smtClean="0">
              <a:latin typeface="Arial" charset="0"/>
            </a:endParaRPr>
          </a:p>
          <a:p>
            <a:pPr algn="ctr" eaLnBrk="1" hangingPunct="1">
              <a:lnSpc>
                <a:spcPct val="90000"/>
              </a:lnSpc>
            </a:pPr>
            <a:endParaRPr lang="en-US" sz="700" b="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31" name="Text Box 89"/>
          <p:cNvSpPr txBox="1">
            <a:spLocks noChangeArrowheads="1"/>
          </p:cNvSpPr>
          <p:nvPr/>
        </p:nvSpPr>
        <p:spPr bwMode="auto">
          <a:xfrm>
            <a:off x="7110429" y="3790312"/>
            <a:ext cx="821628" cy="438840"/>
          </a:xfrm>
          <a:prstGeom prst="rect">
            <a:avLst/>
          </a:prstGeom>
          <a:no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Machine control /operation preparation</a:t>
            </a:r>
          </a:p>
          <a:p>
            <a:pPr algn="ctr" eaLnBrk="1" hangingPunct="1">
              <a:lnSpc>
                <a:spcPct val="90000"/>
              </a:lnSpc>
            </a:pPr>
            <a:endParaRPr lang="en-US" sz="700" b="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32" name="Text Box 90"/>
          <p:cNvSpPr txBox="1">
            <a:spLocks noChangeArrowheads="1"/>
          </p:cNvSpPr>
          <p:nvPr/>
        </p:nvSpPr>
        <p:spPr bwMode="auto">
          <a:xfrm>
            <a:off x="920495" y="4368659"/>
            <a:ext cx="698447"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Construction</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3" name="Text Box 92"/>
          <p:cNvSpPr txBox="1">
            <a:spLocks noChangeArrowheads="1"/>
          </p:cNvSpPr>
          <p:nvPr/>
        </p:nvSpPr>
        <p:spPr bwMode="auto">
          <a:xfrm>
            <a:off x="920495" y="4856259"/>
            <a:ext cx="698447"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Enterprise</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4" name="Text Box 93"/>
          <p:cNvSpPr txBox="1">
            <a:spLocks noChangeArrowheads="1"/>
          </p:cNvSpPr>
          <p:nvPr/>
        </p:nvSpPr>
        <p:spPr bwMode="auto">
          <a:xfrm>
            <a:off x="5125954" y="4856259"/>
            <a:ext cx="698447"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a:lnSpc>
                <a:spcPct val="90000"/>
              </a:lnSpc>
            </a:pPr>
            <a:r>
              <a:rPr lang="en-US" sz="700" dirty="0" smtClean="0">
                <a:latin typeface="Arial" charset="0"/>
              </a:rPr>
              <a:t>…</a:t>
            </a:r>
            <a:endParaRPr lang="en-US" sz="700" b="0" dirty="0">
              <a:latin typeface="Arial" charset="0"/>
            </a:endParaRPr>
          </a:p>
        </p:txBody>
      </p:sp>
      <p:sp>
        <p:nvSpPr>
          <p:cNvPr id="35" name="Text Box 94"/>
          <p:cNvSpPr txBox="1">
            <a:spLocks noChangeArrowheads="1"/>
          </p:cNvSpPr>
          <p:nvPr/>
        </p:nvSpPr>
        <p:spPr bwMode="auto">
          <a:xfrm>
            <a:off x="5121026" y="5328960"/>
            <a:ext cx="697214"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Component type n</a:t>
            </a:r>
          </a:p>
          <a:p>
            <a:pPr algn="ctr" eaLnBrk="1" hangingPunct="1">
              <a:lnSpc>
                <a:spcPct val="90000"/>
              </a:lnSpc>
            </a:pP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36" name="Text Box 97"/>
          <p:cNvSpPr txBox="1">
            <a:spLocks noChangeArrowheads="1"/>
          </p:cNvSpPr>
          <p:nvPr/>
        </p:nvSpPr>
        <p:spPr bwMode="auto">
          <a:xfrm>
            <a:off x="2002040" y="4368659"/>
            <a:ext cx="698447"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planar</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7" name="Text Box 98"/>
          <p:cNvSpPr txBox="1">
            <a:spLocks noChangeArrowheads="1"/>
          </p:cNvSpPr>
          <p:nvPr/>
        </p:nvSpPr>
        <p:spPr bwMode="auto">
          <a:xfrm>
            <a:off x="2002040" y="4857614"/>
            <a:ext cx="698447" cy="349447"/>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Non planar</a:t>
            </a:r>
          </a:p>
          <a:p>
            <a:pPr algn="ctr" eaLnBrk="1" hangingPunct="1">
              <a:lnSpc>
                <a:spcPct val="90000"/>
              </a:lnSpc>
            </a:pPr>
            <a:r>
              <a:rPr lang="en-US" sz="700" b="0" smtClean="0">
                <a:latin typeface="Arial" charset="0"/>
              </a:rPr>
              <a:t> </a:t>
            </a:r>
            <a:endParaRPr lang="en-US" sz="700" b="0">
              <a:latin typeface="Arial" charset="0"/>
            </a:endParaRPr>
          </a:p>
        </p:txBody>
      </p:sp>
      <p:sp>
        <p:nvSpPr>
          <p:cNvPr id="38" name="Text Box 99"/>
          <p:cNvSpPr txBox="1">
            <a:spLocks noChangeArrowheads="1"/>
          </p:cNvSpPr>
          <p:nvPr/>
        </p:nvSpPr>
        <p:spPr bwMode="auto">
          <a:xfrm>
            <a:off x="3039239" y="4368659"/>
            <a:ext cx="698447"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Coordination</a:t>
            </a:r>
          </a:p>
          <a:p>
            <a:pPr algn="ctr" eaLnBrk="1" hangingPunct="1">
              <a:lnSpc>
                <a:spcPct val="90000"/>
              </a:lnSpc>
            </a:pPr>
            <a:r>
              <a:rPr lang="en-US" sz="700" b="0" smtClean="0">
                <a:latin typeface="Arial" charset="0"/>
              </a:rPr>
              <a:t> </a:t>
            </a:r>
            <a:endParaRPr lang="en-US" sz="700" b="0">
              <a:latin typeface="Arial" charset="0"/>
            </a:endParaRPr>
          </a:p>
        </p:txBody>
      </p:sp>
      <p:sp>
        <p:nvSpPr>
          <p:cNvPr id="40" name="Text Box 101"/>
          <p:cNvSpPr txBox="1">
            <a:spLocks noChangeArrowheads="1"/>
          </p:cNvSpPr>
          <p:nvPr/>
        </p:nvSpPr>
        <p:spPr bwMode="auto">
          <a:xfrm>
            <a:off x="4082596" y="4368659"/>
            <a:ext cx="697214"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Inner vessel</a:t>
            </a:r>
          </a:p>
          <a:p>
            <a:pPr algn="ctr" eaLnBrk="1" hangingPunct="1">
              <a:lnSpc>
                <a:spcPct val="90000"/>
              </a:lnSpc>
            </a:pPr>
            <a:r>
              <a:rPr lang="en-US" sz="700" b="0" smtClean="0">
                <a:latin typeface="Arial" charset="0"/>
              </a:rPr>
              <a:t> </a:t>
            </a:r>
            <a:endParaRPr lang="en-US" sz="700" b="0">
              <a:latin typeface="Arial" charset="0"/>
            </a:endParaRPr>
          </a:p>
        </p:txBody>
      </p:sp>
      <p:sp>
        <p:nvSpPr>
          <p:cNvPr id="41" name="Text Box 102"/>
          <p:cNvSpPr txBox="1">
            <a:spLocks noChangeArrowheads="1"/>
          </p:cNvSpPr>
          <p:nvPr/>
        </p:nvSpPr>
        <p:spPr bwMode="auto">
          <a:xfrm>
            <a:off x="4082596" y="4857614"/>
            <a:ext cx="697214" cy="349447"/>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Outer vessel</a:t>
            </a:r>
          </a:p>
          <a:p>
            <a:pPr algn="ctr" eaLnBrk="1" hangingPunct="1">
              <a:lnSpc>
                <a:spcPct val="90000"/>
              </a:lnSpc>
            </a:pPr>
            <a:r>
              <a:rPr lang="en-US" sz="700" b="0" smtClean="0">
                <a:latin typeface="Arial" charset="0"/>
              </a:rPr>
              <a:t> </a:t>
            </a:r>
            <a:endParaRPr lang="en-US" sz="700" b="0">
              <a:latin typeface="Arial" charset="0"/>
            </a:endParaRPr>
          </a:p>
        </p:txBody>
      </p:sp>
      <p:sp>
        <p:nvSpPr>
          <p:cNvPr id="42" name="Text Box 103"/>
          <p:cNvSpPr txBox="1">
            <a:spLocks noChangeArrowheads="1"/>
          </p:cNvSpPr>
          <p:nvPr/>
        </p:nvSpPr>
        <p:spPr bwMode="auto">
          <a:xfrm>
            <a:off x="4082596" y="5328960"/>
            <a:ext cx="697214"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Ports</a:t>
            </a:r>
          </a:p>
          <a:p>
            <a:pPr algn="ctr" eaLnBrk="1" hangingPunct="1">
              <a:lnSpc>
                <a:spcPct val="90000"/>
              </a:lnSpc>
            </a:pPr>
            <a:endParaRPr lang="en-US" sz="9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43" name="Text Box 104"/>
          <p:cNvSpPr txBox="1">
            <a:spLocks noChangeArrowheads="1"/>
          </p:cNvSpPr>
          <p:nvPr/>
        </p:nvSpPr>
        <p:spPr bwMode="auto">
          <a:xfrm>
            <a:off x="4082596" y="5816560"/>
            <a:ext cx="697214" cy="350801"/>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Mechanical Structure</a:t>
            </a:r>
          </a:p>
          <a:p>
            <a:pPr algn="ctr" eaLnBrk="1" hangingPunct="1">
              <a:lnSpc>
                <a:spcPct val="90000"/>
              </a:lnSpc>
            </a:pPr>
            <a:r>
              <a:rPr lang="en-US" sz="700" b="0" smtClean="0">
                <a:latin typeface="Arial" charset="0"/>
              </a:rPr>
              <a:t> </a:t>
            </a:r>
            <a:endParaRPr lang="en-US" sz="700" b="0">
              <a:latin typeface="Arial" charset="0"/>
            </a:endParaRPr>
          </a:p>
        </p:txBody>
      </p:sp>
      <p:sp>
        <p:nvSpPr>
          <p:cNvPr id="44" name="Text Box 106"/>
          <p:cNvSpPr txBox="1">
            <a:spLocks noChangeArrowheads="1"/>
          </p:cNvSpPr>
          <p:nvPr/>
        </p:nvSpPr>
        <p:spPr bwMode="auto">
          <a:xfrm>
            <a:off x="7234843" y="4368659"/>
            <a:ext cx="697214" cy="35215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Central machine control</a:t>
            </a:r>
          </a:p>
          <a:p>
            <a:pPr algn="ctr" eaLnBrk="1" hangingPunct="1">
              <a:lnSpc>
                <a:spcPct val="90000"/>
              </a:lnSpc>
            </a:pPr>
            <a:endParaRPr lang="en-US" sz="9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45" name="Text Box 107"/>
          <p:cNvSpPr txBox="1">
            <a:spLocks noChangeArrowheads="1"/>
          </p:cNvSpPr>
          <p:nvPr/>
        </p:nvSpPr>
        <p:spPr bwMode="auto">
          <a:xfrm>
            <a:off x="7234843" y="5327605"/>
            <a:ext cx="697214" cy="350801"/>
          </a:xfrm>
          <a:prstGeom prst="rect">
            <a:avLst/>
          </a:prstGeom>
          <a:solidFill>
            <a:schemeClr val="bg1"/>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Component control</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46" name="Text Box 110"/>
          <p:cNvSpPr txBox="1">
            <a:spLocks noChangeArrowheads="1"/>
          </p:cNvSpPr>
          <p:nvPr/>
        </p:nvSpPr>
        <p:spPr bwMode="auto">
          <a:xfrm>
            <a:off x="7234843" y="6285198"/>
            <a:ext cx="697214" cy="352155"/>
          </a:xfrm>
          <a:prstGeom prst="rect">
            <a:avLst/>
          </a:prstGeom>
          <a:solidFill>
            <a:schemeClr val="bg1"/>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Machine Control</a:t>
            </a: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47" name="Line 113"/>
          <p:cNvSpPr>
            <a:spLocks noChangeShapeType="1"/>
          </p:cNvSpPr>
          <p:nvPr/>
        </p:nvSpPr>
        <p:spPr bwMode="auto">
          <a:xfrm flipV="1">
            <a:off x="1229683" y="3657600"/>
            <a:ext cx="7348259" cy="13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115"/>
          <p:cNvSpPr>
            <a:spLocks noChangeShapeType="1"/>
          </p:cNvSpPr>
          <p:nvPr/>
        </p:nvSpPr>
        <p:spPr bwMode="auto">
          <a:xfrm flipH="1">
            <a:off x="793750" y="3839073"/>
            <a:ext cx="2331" cy="119012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49" name="Line 119"/>
          <p:cNvSpPr>
            <a:spLocks noChangeShapeType="1"/>
          </p:cNvSpPr>
          <p:nvPr/>
        </p:nvSpPr>
        <p:spPr bwMode="auto">
          <a:xfrm>
            <a:off x="1227221" y="3658931"/>
            <a:ext cx="2463"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0" name="Line 120"/>
          <p:cNvSpPr>
            <a:spLocks noChangeShapeType="1"/>
          </p:cNvSpPr>
          <p:nvPr/>
        </p:nvSpPr>
        <p:spPr bwMode="auto">
          <a:xfrm flipH="1">
            <a:off x="2309997" y="3658931"/>
            <a:ext cx="4928"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121"/>
          <p:cNvSpPr>
            <a:spLocks noChangeShapeType="1"/>
          </p:cNvSpPr>
          <p:nvPr/>
        </p:nvSpPr>
        <p:spPr bwMode="auto">
          <a:xfrm>
            <a:off x="1877625" y="4229152"/>
            <a:ext cx="3042" cy="80322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2" name="Line 123"/>
          <p:cNvSpPr>
            <a:spLocks noChangeShapeType="1"/>
          </p:cNvSpPr>
          <p:nvPr/>
        </p:nvSpPr>
        <p:spPr bwMode="auto">
          <a:xfrm flipV="1">
            <a:off x="2916055" y="5032337"/>
            <a:ext cx="16752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3" name="Line 125"/>
          <p:cNvSpPr>
            <a:spLocks noChangeShapeType="1"/>
          </p:cNvSpPr>
          <p:nvPr/>
        </p:nvSpPr>
        <p:spPr bwMode="auto">
          <a:xfrm flipV="1">
            <a:off x="2916055" y="4544737"/>
            <a:ext cx="129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5" name="Line 127"/>
          <p:cNvSpPr>
            <a:spLocks noChangeShapeType="1"/>
          </p:cNvSpPr>
          <p:nvPr/>
        </p:nvSpPr>
        <p:spPr bwMode="auto">
          <a:xfrm>
            <a:off x="3950791" y="4229152"/>
            <a:ext cx="2640" cy="222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6" name="Line 128"/>
          <p:cNvSpPr>
            <a:spLocks noChangeShapeType="1"/>
          </p:cNvSpPr>
          <p:nvPr/>
        </p:nvSpPr>
        <p:spPr bwMode="auto">
          <a:xfrm flipV="1">
            <a:off x="3949559" y="4544737"/>
            <a:ext cx="13303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7" name="Line 129"/>
          <p:cNvSpPr>
            <a:spLocks noChangeShapeType="1"/>
          </p:cNvSpPr>
          <p:nvPr/>
        </p:nvSpPr>
        <p:spPr bwMode="auto">
          <a:xfrm flipV="1">
            <a:off x="3953254" y="5032337"/>
            <a:ext cx="129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8" name="Line 130"/>
          <p:cNvSpPr>
            <a:spLocks noChangeShapeType="1"/>
          </p:cNvSpPr>
          <p:nvPr/>
        </p:nvSpPr>
        <p:spPr bwMode="auto">
          <a:xfrm flipV="1">
            <a:off x="3958182" y="5991283"/>
            <a:ext cx="12441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9" name="Line 131"/>
          <p:cNvSpPr>
            <a:spLocks noChangeShapeType="1"/>
          </p:cNvSpPr>
          <p:nvPr/>
        </p:nvSpPr>
        <p:spPr bwMode="auto">
          <a:xfrm flipV="1">
            <a:off x="3953254" y="5505038"/>
            <a:ext cx="129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0" name="Line 132"/>
          <p:cNvSpPr>
            <a:spLocks noChangeShapeType="1"/>
          </p:cNvSpPr>
          <p:nvPr/>
        </p:nvSpPr>
        <p:spPr bwMode="auto">
          <a:xfrm flipH="1">
            <a:off x="4979458" y="4078808"/>
            <a:ext cx="6068" cy="237915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1" name="Line 133"/>
          <p:cNvSpPr>
            <a:spLocks noChangeShapeType="1"/>
          </p:cNvSpPr>
          <p:nvPr/>
        </p:nvSpPr>
        <p:spPr bwMode="auto">
          <a:xfrm flipV="1">
            <a:off x="4990453" y="5032337"/>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2" name="Line 134"/>
          <p:cNvSpPr>
            <a:spLocks noChangeShapeType="1"/>
          </p:cNvSpPr>
          <p:nvPr/>
        </p:nvSpPr>
        <p:spPr bwMode="auto">
          <a:xfrm flipV="1">
            <a:off x="4981831" y="5505038"/>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3" name="Text Box 144"/>
          <p:cNvSpPr txBox="1">
            <a:spLocks noChangeArrowheads="1"/>
          </p:cNvSpPr>
          <p:nvPr/>
        </p:nvSpPr>
        <p:spPr bwMode="auto">
          <a:xfrm>
            <a:off x="6048593" y="3790312"/>
            <a:ext cx="821628"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Cryogenics</a:t>
            </a:r>
            <a:endParaRPr lang="en-US" sz="700" b="0">
              <a:latin typeface="Arial" charset="0"/>
            </a:endParaRPr>
          </a:p>
        </p:txBody>
      </p:sp>
      <p:sp>
        <p:nvSpPr>
          <p:cNvPr id="64" name="Line 145"/>
          <p:cNvSpPr>
            <a:spLocks noChangeShapeType="1"/>
          </p:cNvSpPr>
          <p:nvPr/>
        </p:nvSpPr>
        <p:spPr bwMode="auto">
          <a:xfrm>
            <a:off x="2916055" y="4229152"/>
            <a:ext cx="0" cy="127317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5" name="Text Box 148"/>
          <p:cNvSpPr txBox="1">
            <a:spLocks noChangeArrowheads="1"/>
          </p:cNvSpPr>
          <p:nvPr/>
        </p:nvSpPr>
        <p:spPr bwMode="auto">
          <a:xfrm>
            <a:off x="5121026" y="4360532"/>
            <a:ext cx="697214" cy="368409"/>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Component </a:t>
            </a:r>
            <a:br>
              <a:rPr lang="en-US" sz="700" dirty="0" smtClean="0">
                <a:latin typeface="Arial" charset="0"/>
              </a:rPr>
            </a:br>
            <a:r>
              <a:rPr lang="en-US" sz="700" dirty="0" smtClean="0">
                <a:latin typeface="Arial" charset="0"/>
              </a:rPr>
              <a:t>type 1</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66" name="Text Box 149"/>
          <p:cNvSpPr txBox="1">
            <a:spLocks noChangeArrowheads="1"/>
          </p:cNvSpPr>
          <p:nvPr/>
        </p:nvSpPr>
        <p:spPr bwMode="auto">
          <a:xfrm>
            <a:off x="1880090" y="3790312"/>
            <a:ext cx="820397"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Coils</a:t>
            </a:r>
            <a:endParaRPr lang="en-US" sz="700" b="0">
              <a:latin typeface="Arial" charset="0"/>
            </a:endParaRPr>
          </a:p>
        </p:txBody>
      </p:sp>
      <p:sp>
        <p:nvSpPr>
          <p:cNvPr id="67" name="Line 151"/>
          <p:cNvSpPr>
            <a:spLocks noChangeShapeType="1"/>
          </p:cNvSpPr>
          <p:nvPr/>
        </p:nvSpPr>
        <p:spPr bwMode="auto">
          <a:xfrm>
            <a:off x="3347195" y="3658931"/>
            <a:ext cx="3696"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8" name="Line 153"/>
          <p:cNvSpPr>
            <a:spLocks noChangeShapeType="1"/>
          </p:cNvSpPr>
          <p:nvPr/>
        </p:nvSpPr>
        <p:spPr bwMode="auto">
          <a:xfrm>
            <a:off x="5424057" y="3658931"/>
            <a:ext cx="2463"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154"/>
          <p:cNvSpPr>
            <a:spLocks noChangeShapeType="1"/>
          </p:cNvSpPr>
          <p:nvPr/>
        </p:nvSpPr>
        <p:spPr bwMode="auto">
          <a:xfrm>
            <a:off x="6461255" y="3658931"/>
            <a:ext cx="2463"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0" name="Line 155"/>
          <p:cNvSpPr>
            <a:spLocks noChangeShapeType="1"/>
          </p:cNvSpPr>
          <p:nvPr/>
        </p:nvSpPr>
        <p:spPr bwMode="auto">
          <a:xfrm>
            <a:off x="7498454" y="3658931"/>
            <a:ext cx="3696"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Text Box 156"/>
          <p:cNvSpPr txBox="1">
            <a:spLocks noChangeArrowheads="1"/>
          </p:cNvSpPr>
          <p:nvPr/>
        </p:nvSpPr>
        <p:spPr bwMode="auto">
          <a:xfrm>
            <a:off x="3045398" y="4857614"/>
            <a:ext cx="697214" cy="349447"/>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Power Supplies</a:t>
            </a:r>
          </a:p>
          <a:p>
            <a:pPr algn="ctr" eaLnBrk="1" hangingPunct="1">
              <a:lnSpc>
                <a:spcPct val="90000"/>
              </a:lnSpc>
            </a:pPr>
            <a:r>
              <a:rPr lang="en-US" sz="700" b="0" smtClean="0">
                <a:latin typeface="Arial" charset="0"/>
              </a:rPr>
              <a:t> </a:t>
            </a:r>
            <a:endParaRPr lang="en-US" sz="700" b="0">
              <a:latin typeface="Arial" charset="0"/>
            </a:endParaRPr>
          </a:p>
        </p:txBody>
      </p:sp>
      <p:sp>
        <p:nvSpPr>
          <p:cNvPr id="72" name="Text Box 157"/>
          <p:cNvSpPr txBox="1">
            <a:spLocks noChangeArrowheads="1"/>
          </p:cNvSpPr>
          <p:nvPr/>
        </p:nvSpPr>
        <p:spPr bwMode="auto">
          <a:xfrm>
            <a:off x="3045398" y="5328960"/>
            <a:ext cx="697214"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Electrical grounding</a:t>
            </a:r>
          </a:p>
          <a:p>
            <a:pPr algn="ctr" eaLnBrk="1" hangingPunct="1">
              <a:lnSpc>
                <a:spcPct val="90000"/>
              </a:lnSpc>
            </a:pPr>
            <a:r>
              <a:rPr lang="en-US" sz="700" b="0" smtClean="0">
                <a:latin typeface="Arial" charset="0"/>
              </a:rPr>
              <a:t> </a:t>
            </a:r>
            <a:endParaRPr lang="en-US" sz="700" b="0">
              <a:latin typeface="Arial" charset="0"/>
            </a:endParaRPr>
          </a:p>
        </p:txBody>
      </p:sp>
      <p:sp>
        <p:nvSpPr>
          <p:cNvPr id="73" name="Line 158"/>
          <p:cNvSpPr>
            <a:spLocks noChangeShapeType="1"/>
          </p:cNvSpPr>
          <p:nvPr/>
        </p:nvSpPr>
        <p:spPr bwMode="auto">
          <a:xfrm flipV="1">
            <a:off x="4990453" y="4544737"/>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4" name="Line 160"/>
          <p:cNvSpPr>
            <a:spLocks noChangeShapeType="1"/>
          </p:cNvSpPr>
          <p:nvPr/>
        </p:nvSpPr>
        <p:spPr bwMode="auto">
          <a:xfrm flipV="1">
            <a:off x="6048593" y="4544737"/>
            <a:ext cx="12934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5" name="Line 161"/>
          <p:cNvSpPr>
            <a:spLocks noChangeShapeType="1"/>
          </p:cNvSpPr>
          <p:nvPr/>
        </p:nvSpPr>
        <p:spPr bwMode="auto">
          <a:xfrm flipV="1">
            <a:off x="6048593" y="5032337"/>
            <a:ext cx="129341"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6" name="Line 166"/>
          <p:cNvSpPr>
            <a:spLocks noChangeShapeType="1"/>
          </p:cNvSpPr>
          <p:nvPr/>
        </p:nvSpPr>
        <p:spPr bwMode="auto">
          <a:xfrm>
            <a:off x="6035043" y="3807919"/>
            <a:ext cx="13551" cy="12284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7" name="Text Box 176" descr="Diagonal dunkel nach oben"/>
          <p:cNvSpPr txBox="1">
            <a:spLocks noChangeArrowheads="1"/>
          </p:cNvSpPr>
          <p:nvPr/>
        </p:nvSpPr>
        <p:spPr bwMode="auto">
          <a:xfrm>
            <a:off x="7233611" y="5813851"/>
            <a:ext cx="698446" cy="353509"/>
          </a:xfrm>
          <a:prstGeom prst="rect">
            <a:avLst/>
          </a:prstGeom>
          <a:no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Gas inlet</a:t>
            </a:r>
          </a:p>
          <a:p>
            <a:pPr algn="ctr" eaLnBrk="1" hangingPunct="1">
              <a:lnSpc>
                <a:spcPct val="90000"/>
              </a:lnSpc>
            </a:pP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78" name="Text Box 177"/>
          <p:cNvSpPr txBox="1">
            <a:spLocks noChangeArrowheads="1"/>
          </p:cNvSpPr>
          <p:nvPr/>
        </p:nvSpPr>
        <p:spPr bwMode="auto">
          <a:xfrm>
            <a:off x="6160689" y="4367305"/>
            <a:ext cx="698447" cy="354864"/>
          </a:xfrm>
          <a:prstGeom prst="rect">
            <a:avLst/>
          </a:prstGeom>
          <a:solidFill>
            <a:schemeClr val="accent1">
              <a:lumMod val="25000"/>
              <a:lumOff val="75000"/>
            </a:schemeClr>
          </a:solid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Thermal insulation</a:t>
            </a: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79" name="Text Box 179" descr="Diagonal dunkel nach oben"/>
          <p:cNvSpPr txBox="1">
            <a:spLocks noChangeArrowheads="1"/>
          </p:cNvSpPr>
          <p:nvPr/>
        </p:nvSpPr>
        <p:spPr bwMode="auto">
          <a:xfrm>
            <a:off x="6160689" y="4854905"/>
            <a:ext cx="698447" cy="354864"/>
          </a:xfrm>
          <a:prstGeom prst="rect">
            <a:avLst/>
          </a:prstGeom>
          <a:solidFill>
            <a:schemeClr val="accent1">
              <a:lumMod val="25000"/>
              <a:lumOff val="75000"/>
            </a:schemeClr>
          </a:solid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Component colling</a:t>
            </a:r>
            <a:br>
              <a:rPr lang="en-US" sz="700" smtClean="0">
                <a:latin typeface="Arial" charset="0"/>
              </a:rPr>
            </a:b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82" name="Text Box 107"/>
          <p:cNvSpPr txBox="1">
            <a:spLocks noChangeArrowheads="1"/>
          </p:cNvSpPr>
          <p:nvPr/>
        </p:nvSpPr>
        <p:spPr bwMode="auto">
          <a:xfrm>
            <a:off x="7234843" y="4856259"/>
            <a:ext cx="697214" cy="350801"/>
          </a:xfrm>
          <a:prstGeom prst="rect">
            <a:avLst/>
          </a:prstGeom>
          <a:solidFill>
            <a:schemeClr val="bg1"/>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Control room &amp; </a:t>
            </a:r>
            <a:r>
              <a:rPr lang="en-US" sz="700" dirty="0" err="1" smtClean="0">
                <a:latin typeface="Arial" charset="0"/>
              </a:rPr>
              <a:t>communi-cation</a:t>
            </a: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86" name="Text Box 103"/>
          <p:cNvSpPr txBox="1">
            <a:spLocks noChangeArrowheads="1"/>
          </p:cNvSpPr>
          <p:nvPr/>
        </p:nvSpPr>
        <p:spPr bwMode="auto">
          <a:xfrm>
            <a:off x="4077849" y="6277896"/>
            <a:ext cx="697214"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CAD support</a:t>
            </a:r>
          </a:p>
          <a:p>
            <a:pPr algn="ctr" eaLnBrk="1" hangingPunct="1">
              <a:lnSpc>
                <a:spcPct val="90000"/>
              </a:lnSpc>
            </a:pPr>
            <a:endParaRPr lang="en-US" sz="9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89" name="Line 131"/>
          <p:cNvSpPr>
            <a:spLocks noChangeShapeType="1"/>
          </p:cNvSpPr>
          <p:nvPr/>
        </p:nvSpPr>
        <p:spPr bwMode="auto">
          <a:xfrm flipV="1">
            <a:off x="3948507" y="6453974"/>
            <a:ext cx="129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90" name="Text Box 93"/>
          <p:cNvSpPr txBox="1">
            <a:spLocks noChangeArrowheads="1"/>
          </p:cNvSpPr>
          <p:nvPr/>
        </p:nvSpPr>
        <p:spPr bwMode="auto">
          <a:xfrm>
            <a:off x="6189963" y="5826668"/>
            <a:ext cx="681036"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a:lnSpc>
                <a:spcPct val="90000"/>
              </a:lnSpc>
            </a:pPr>
            <a:r>
              <a:rPr lang="en-US" sz="700" smtClean="0">
                <a:latin typeface="Arial" charset="0"/>
              </a:rPr>
              <a:t>LHe </a:t>
            </a:r>
            <a:br>
              <a:rPr lang="en-US" sz="700" smtClean="0">
                <a:latin typeface="Arial" charset="0"/>
              </a:rPr>
            </a:br>
            <a:r>
              <a:rPr lang="en-US" sz="700" smtClean="0">
                <a:latin typeface="Arial" charset="0"/>
              </a:rPr>
              <a:t>supply</a:t>
            </a:r>
            <a:endParaRPr lang="en-US" sz="700" smtClean="0">
              <a:latin typeface="Arial" charset="0"/>
              <a:hlinkClick r:id="rId2"/>
            </a:endParaRPr>
          </a:p>
          <a:p>
            <a:pPr algn="ctr" eaLnBrk="1" hangingPunct="1">
              <a:lnSpc>
                <a:spcPct val="90000"/>
              </a:lnSpc>
            </a:pPr>
            <a:endParaRPr lang="en-US" sz="700" smtClean="0">
              <a:latin typeface="Arial" charset="0"/>
            </a:endParaRP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91" name="Text Box 94"/>
          <p:cNvSpPr txBox="1">
            <a:spLocks noChangeArrowheads="1"/>
          </p:cNvSpPr>
          <p:nvPr/>
        </p:nvSpPr>
        <p:spPr bwMode="auto">
          <a:xfrm>
            <a:off x="6185035" y="6299369"/>
            <a:ext cx="679834"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Refrigerant storage</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92" name="Line 132"/>
          <p:cNvSpPr>
            <a:spLocks noChangeShapeType="1"/>
          </p:cNvSpPr>
          <p:nvPr/>
        </p:nvSpPr>
        <p:spPr bwMode="auto">
          <a:xfrm flipH="1">
            <a:off x="6045839" y="5049217"/>
            <a:ext cx="3603" cy="1424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93" name="Line 133"/>
          <p:cNvSpPr>
            <a:spLocks noChangeShapeType="1"/>
          </p:cNvSpPr>
          <p:nvPr/>
        </p:nvSpPr>
        <p:spPr bwMode="auto">
          <a:xfrm flipV="1">
            <a:off x="6054462" y="6002746"/>
            <a:ext cx="1273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94" name="Line 134"/>
          <p:cNvSpPr>
            <a:spLocks noChangeShapeType="1"/>
          </p:cNvSpPr>
          <p:nvPr/>
        </p:nvSpPr>
        <p:spPr bwMode="auto">
          <a:xfrm flipV="1">
            <a:off x="6045839" y="6475447"/>
            <a:ext cx="1273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95" name="Text Box 148"/>
          <p:cNvSpPr txBox="1">
            <a:spLocks noChangeArrowheads="1"/>
          </p:cNvSpPr>
          <p:nvPr/>
        </p:nvSpPr>
        <p:spPr bwMode="auto">
          <a:xfrm>
            <a:off x="6185035" y="5330941"/>
            <a:ext cx="679834" cy="368409"/>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Current leads</a:t>
            </a:r>
          </a:p>
          <a:p>
            <a:pPr algn="ctr" eaLnBrk="1" hangingPunct="1">
              <a:lnSpc>
                <a:spcPct val="90000"/>
              </a:lnSpc>
            </a:pPr>
            <a:r>
              <a:rPr lang="en-US" sz="700" b="0" smtClean="0">
                <a:latin typeface="Arial" charset="0"/>
              </a:rPr>
              <a:t> </a:t>
            </a:r>
            <a:endParaRPr lang="en-US" sz="700" b="0">
              <a:latin typeface="Arial" charset="0"/>
            </a:endParaRPr>
          </a:p>
        </p:txBody>
      </p:sp>
      <p:sp>
        <p:nvSpPr>
          <p:cNvPr id="96" name="Line 158"/>
          <p:cNvSpPr>
            <a:spLocks noChangeShapeType="1"/>
          </p:cNvSpPr>
          <p:nvPr/>
        </p:nvSpPr>
        <p:spPr bwMode="auto">
          <a:xfrm flipV="1">
            <a:off x="6054462" y="5515146"/>
            <a:ext cx="1273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98" name="Line 135"/>
          <p:cNvSpPr>
            <a:spLocks noChangeShapeType="1"/>
          </p:cNvSpPr>
          <p:nvPr/>
        </p:nvSpPr>
        <p:spPr bwMode="auto">
          <a:xfrm>
            <a:off x="8191743" y="4197999"/>
            <a:ext cx="0" cy="2264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99" name="Line 136"/>
          <p:cNvSpPr>
            <a:spLocks noChangeShapeType="1"/>
          </p:cNvSpPr>
          <p:nvPr/>
        </p:nvSpPr>
        <p:spPr bwMode="auto">
          <a:xfrm flipV="1">
            <a:off x="8191743" y="4544737"/>
            <a:ext cx="13426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00" name="Line 137"/>
          <p:cNvSpPr>
            <a:spLocks noChangeShapeType="1"/>
          </p:cNvSpPr>
          <p:nvPr/>
        </p:nvSpPr>
        <p:spPr bwMode="auto">
          <a:xfrm flipV="1">
            <a:off x="8191743" y="5502329"/>
            <a:ext cx="13426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01" name="Line 186"/>
          <p:cNvSpPr>
            <a:spLocks noChangeShapeType="1"/>
          </p:cNvSpPr>
          <p:nvPr/>
        </p:nvSpPr>
        <p:spPr bwMode="auto">
          <a:xfrm flipV="1">
            <a:off x="8191743" y="6461275"/>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02" name="Line 187"/>
          <p:cNvSpPr>
            <a:spLocks noChangeShapeType="1"/>
          </p:cNvSpPr>
          <p:nvPr/>
        </p:nvSpPr>
        <p:spPr bwMode="auto">
          <a:xfrm flipV="1">
            <a:off x="8191743" y="5991283"/>
            <a:ext cx="13057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03" name="Line 137"/>
          <p:cNvSpPr>
            <a:spLocks noChangeShapeType="1"/>
          </p:cNvSpPr>
          <p:nvPr/>
        </p:nvSpPr>
        <p:spPr bwMode="auto">
          <a:xfrm flipV="1">
            <a:off x="8196669" y="5030983"/>
            <a:ext cx="13426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04" name="Text Box 89"/>
          <p:cNvSpPr txBox="1">
            <a:spLocks noChangeArrowheads="1"/>
          </p:cNvSpPr>
          <p:nvPr/>
        </p:nvSpPr>
        <p:spPr bwMode="auto">
          <a:xfrm>
            <a:off x="8191743" y="3790312"/>
            <a:ext cx="821628" cy="438840"/>
          </a:xfrm>
          <a:prstGeom prst="rect">
            <a:avLst/>
          </a:prstGeom>
          <a:solidFill>
            <a:schemeClr val="accent6">
              <a:lumMod val="40000"/>
              <a:lumOff val="60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Assembly</a:t>
            </a:r>
          </a:p>
          <a:p>
            <a:pPr algn="ctr" eaLnBrk="1" hangingPunct="1">
              <a:lnSpc>
                <a:spcPct val="90000"/>
              </a:lnSpc>
            </a:pPr>
            <a:endParaRPr lang="en-US" sz="700" b="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05" name="Text Box 106"/>
          <p:cNvSpPr txBox="1">
            <a:spLocks noChangeArrowheads="1"/>
          </p:cNvSpPr>
          <p:nvPr/>
        </p:nvSpPr>
        <p:spPr bwMode="auto">
          <a:xfrm>
            <a:off x="8316157" y="4368659"/>
            <a:ext cx="697214" cy="352155"/>
          </a:xfrm>
          <a:prstGeom prst="rect">
            <a:avLst/>
          </a:prstGeom>
          <a:solidFill>
            <a:schemeClr val="accent6">
              <a:lumMod val="40000"/>
              <a:lumOff val="60000"/>
            </a:schemeClr>
          </a:solidFill>
          <a:ln w="19050">
            <a:solidFill>
              <a:schemeClr val="tx1"/>
            </a:solidFill>
            <a:miter lim="800000"/>
            <a:headEnd/>
            <a:tailEnd/>
          </a:ln>
          <a:extLst/>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Integration planning</a:t>
            </a:r>
          </a:p>
          <a:p>
            <a:pPr algn="ctr" eaLnBrk="1" hangingPunct="1">
              <a:lnSpc>
                <a:spcPct val="90000"/>
              </a:lnSpc>
            </a:pPr>
            <a:endParaRPr lang="en-US" sz="9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06" name="Text Box 107"/>
          <p:cNvSpPr txBox="1">
            <a:spLocks noChangeArrowheads="1"/>
          </p:cNvSpPr>
          <p:nvPr/>
        </p:nvSpPr>
        <p:spPr bwMode="auto">
          <a:xfrm>
            <a:off x="8316157" y="5327605"/>
            <a:ext cx="697214" cy="350801"/>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Periphery</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07" name="Text Box 110"/>
          <p:cNvSpPr txBox="1">
            <a:spLocks noChangeArrowheads="1"/>
          </p:cNvSpPr>
          <p:nvPr/>
        </p:nvSpPr>
        <p:spPr bwMode="auto">
          <a:xfrm>
            <a:off x="8316157" y="6285198"/>
            <a:ext cx="697214" cy="352155"/>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Assembly</a:t>
            </a:r>
          </a:p>
          <a:p>
            <a:pPr algn="ctr" eaLnBrk="1" hangingPunct="1">
              <a:lnSpc>
                <a:spcPct val="90000"/>
              </a:lnSpc>
            </a:pPr>
            <a:endParaRPr lang="en-US" sz="700" b="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08" name="Line 155"/>
          <p:cNvSpPr>
            <a:spLocks noChangeShapeType="1"/>
          </p:cNvSpPr>
          <p:nvPr/>
        </p:nvSpPr>
        <p:spPr bwMode="auto">
          <a:xfrm>
            <a:off x="8579768" y="3658931"/>
            <a:ext cx="3696"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9" name="Text Box 176" descr="Diagonal dunkel nach oben"/>
          <p:cNvSpPr txBox="1">
            <a:spLocks noChangeArrowheads="1"/>
          </p:cNvSpPr>
          <p:nvPr/>
        </p:nvSpPr>
        <p:spPr bwMode="auto">
          <a:xfrm>
            <a:off x="8314925" y="5813851"/>
            <a:ext cx="698446" cy="353509"/>
          </a:xfrm>
          <a:prstGeom prst="rect">
            <a:avLst/>
          </a:prstGeom>
          <a:solidFill>
            <a:schemeClr val="accent6">
              <a:lumMod val="40000"/>
              <a:lumOff val="60000"/>
            </a:schemeClr>
          </a:solid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Tools</a:t>
            </a:r>
          </a:p>
          <a:p>
            <a:pPr algn="ctr" eaLnBrk="1" hangingPunct="1">
              <a:lnSpc>
                <a:spcPct val="90000"/>
              </a:lnSpc>
            </a:pP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10" name="Text Box 107"/>
          <p:cNvSpPr txBox="1">
            <a:spLocks noChangeArrowheads="1"/>
          </p:cNvSpPr>
          <p:nvPr/>
        </p:nvSpPr>
        <p:spPr bwMode="auto">
          <a:xfrm>
            <a:off x="8316157" y="4856259"/>
            <a:ext cx="697214" cy="350801"/>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Metrology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22" name="Text Box 164"/>
          <p:cNvSpPr txBox="1">
            <a:spLocks noChangeArrowheads="1"/>
          </p:cNvSpPr>
          <p:nvPr/>
        </p:nvSpPr>
        <p:spPr bwMode="auto">
          <a:xfrm>
            <a:off x="4152158" y="2547329"/>
            <a:ext cx="1498979" cy="430867"/>
          </a:xfrm>
          <a:prstGeom prst="rect">
            <a:avLst/>
          </a:prstGeom>
          <a:solidFill>
            <a:schemeClr val="bg1"/>
          </a:solidFill>
          <a:ln w="38100">
            <a:solidFill>
              <a:schemeClr val="tx1"/>
            </a:solidFill>
            <a:miter lim="800000"/>
            <a:headEnd/>
            <a:tailEnd/>
          </a:ln>
          <a:extLst/>
        </p:spPr>
        <p:txBody>
          <a:bodyPr lIns="91418" tIns="45710" rIns="91418" bIns="45710">
            <a:spAutoFit/>
          </a:bodyPr>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r>
              <a:rPr lang="en-US" sz="1200" dirty="0" smtClean="0">
                <a:latin typeface="Arial" charset="0"/>
              </a:rPr>
              <a:t>Project  </a:t>
            </a:r>
          </a:p>
          <a:p>
            <a:pPr algn="ctr" eaLnBrk="1" hangingPunct="1"/>
            <a:r>
              <a:rPr lang="en-US" b="0" dirty="0" smtClean="0">
                <a:latin typeface="Arial" charset="0"/>
              </a:rPr>
              <a:t>(Procurement phase)</a:t>
            </a:r>
            <a:endParaRPr lang="en-US" b="0" dirty="0">
              <a:latin typeface="Arial" charset="0"/>
            </a:endParaRPr>
          </a:p>
        </p:txBody>
      </p:sp>
      <p:sp>
        <p:nvSpPr>
          <p:cNvPr id="121" name="Line 126"/>
          <p:cNvSpPr>
            <a:spLocks noChangeShapeType="1"/>
          </p:cNvSpPr>
          <p:nvPr/>
        </p:nvSpPr>
        <p:spPr bwMode="auto">
          <a:xfrm flipV="1">
            <a:off x="2916055" y="5505038"/>
            <a:ext cx="16752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22" name="Text Box 98"/>
          <p:cNvSpPr txBox="1">
            <a:spLocks noChangeArrowheads="1"/>
          </p:cNvSpPr>
          <p:nvPr/>
        </p:nvSpPr>
        <p:spPr bwMode="auto">
          <a:xfrm>
            <a:off x="7533160" y="2842172"/>
            <a:ext cx="220488" cy="142007"/>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23" name="Text Box 98"/>
          <p:cNvSpPr txBox="1">
            <a:spLocks noChangeArrowheads="1"/>
          </p:cNvSpPr>
          <p:nvPr/>
        </p:nvSpPr>
        <p:spPr bwMode="auto">
          <a:xfrm>
            <a:off x="7534060" y="3071153"/>
            <a:ext cx="220488" cy="142007"/>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24" name="Text Box 98"/>
          <p:cNvSpPr txBox="1">
            <a:spLocks noChangeArrowheads="1"/>
          </p:cNvSpPr>
          <p:nvPr/>
        </p:nvSpPr>
        <p:spPr bwMode="auto">
          <a:xfrm>
            <a:off x="7534060" y="2609443"/>
            <a:ext cx="220488" cy="142007"/>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25" name="Textfeld 124"/>
          <p:cNvSpPr txBox="1"/>
          <p:nvPr/>
        </p:nvSpPr>
        <p:spPr>
          <a:xfrm>
            <a:off x="7759246" y="2542268"/>
            <a:ext cx="1892300" cy="261610"/>
          </a:xfrm>
          <a:prstGeom prst="rect">
            <a:avLst/>
          </a:prstGeom>
          <a:noFill/>
        </p:spPr>
        <p:txBody>
          <a:bodyPr wrap="square" rtlCol="0">
            <a:spAutoFit/>
          </a:bodyPr>
          <a:lstStyle/>
          <a:p>
            <a:r>
              <a:rPr lang="en-US" sz="1100" dirty="0" smtClean="0"/>
              <a:t>Cross divisional function</a:t>
            </a:r>
            <a:endParaRPr lang="en-US" sz="1100" dirty="0"/>
          </a:p>
        </p:txBody>
      </p:sp>
      <p:sp>
        <p:nvSpPr>
          <p:cNvPr id="126" name="Textfeld 125"/>
          <p:cNvSpPr txBox="1"/>
          <p:nvPr/>
        </p:nvSpPr>
        <p:spPr>
          <a:xfrm>
            <a:off x="7756071" y="2774043"/>
            <a:ext cx="1892300" cy="261610"/>
          </a:xfrm>
          <a:prstGeom prst="rect">
            <a:avLst/>
          </a:prstGeom>
          <a:noFill/>
        </p:spPr>
        <p:txBody>
          <a:bodyPr wrap="square" rtlCol="0">
            <a:spAutoFit/>
          </a:bodyPr>
          <a:lstStyle/>
          <a:p>
            <a:r>
              <a:rPr lang="en-US" sz="1100" dirty="0" smtClean="0"/>
              <a:t>Component orientated</a:t>
            </a:r>
            <a:endParaRPr lang="en-US" sz="1100" dirty="0"/>
          </a:p>
        </p:txBody>
      </p:sp>
      <p:sp>
        <p:nvSpPr>
          <p:cNvPr id="127" name="Textfeld 126"/>
          <p:cNvSpPr txBox="1"/>
          <p:nvPr/>
        </p:nvSpPr>
        <p:spPr>
          <a:xfrm>
            <a:off x="7756071" y="2999468"/>
            <a:ext cx="1892300" cy="261610"/>
          </a:xfrm>
          <a:prstGeom prst="rect">
            <a:avLst/>
          </a:prstGeom>
          <a:noFill/>
        </p:spPr>
        <p:txBody>
          <a:bodyPr wrap="square" rtlCol="0">
            <a:spAutoFit/>
          </a:bodyPr>
          <a:lstStyle/>
          <a:p>
            <a:r>
              <a:rPr lang="en-US" sz="1100" dirty="0" smtClean="0"/>
              <a:t>Assembly orientated</a:t>
            </a:r>
            <a:endParaRPr lang="en-US" sz="1100" dirty="0"/>
          </a:p>
        </p:txBody>
      </p:sp>
      <p:sp>
        <p:nvSpPr>
          <p:cNvPr id="128" name="Text Box 93"/>
          <p:cNvSpPr txBox="1">
            <a:spLocks noChangeArrowheads="1"/>
          </p:cNvSpPr>
          <p:nvPr/>
        </p:nvSpPr>
        <p:spPr bwMode="auto">
          <a:xfrm>
            <a:off x="5122611" y="5806855"/>
            <a:ext cx="703498"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a:lnSpc>
                <a:spcPct val="90000"/>
              </a:lnSpc>
            </a:pPr>
            <a:r>
              <a:rPr lang="en-US" sz="700" dirty="0">
                <a:latin typeface="Arial" charset="0"/>
              </a:rPr>
              <a:t>Operating surveillance</a:t>
            </a:r>
            <a:endParaRPr lang="en-US" sz="700" dirty="0" smtClean="0">
              <a:latin typeface="Arial" charset="0"/>
            </a:endParaRPr>
          </a:p>
          <a:p>
            <a:pPr algn="ctr" eaLnBrk="1" hangingPunct="1">
              <a:lnSpc>
                <a:spcPct val="90000"/>
              </a:lnSpc>
            </a:pP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29" name="Text Box 94"/>
          <p:cNvSpPr txBox="1">
            <a:spLocks noChangeArrowheads="1"/>
          </p:cNvSpPr>
          <p:nvPr/>
        </p:nvSpPr>
        <p:spPr bwMode="auto">
          <a:xfrm>
            <a:off x="5117683" y="6279556"/>
            <a:ext cx="702256"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a:latin typeface="Arial" charset="0"/>
              </a:rPr>
              <a:t>Vacuum technics</a:t>
            </a:r>
          </a:p>
          <a:p>
            <a:pPr algn="ctr" eaLnBrk="1" hangingPunct="1">
              <a:lnSpc>
                <a:spcPct val="90000"/>
              </a:lnSpc>
            </a:pP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130" name="Line 133"/>
          <p:cNvSpPr>
            <a:spLocks noChangeShapeType="1"/>
          </p:cNvSpPr>
          <p:nvPr/>
        </p:nvSpPr>
        <p:spPr bwMode="auto">
          <a:xfrm flipV="1">
            <a:off x="4987110" y="5982933"/>
            <a:ext cx="13151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31" name="Line 134"/>
          <p:cNvSpPr>
            <a:spLocks noChangeShapeType="1"/>
          </p:cNvSpPr>
          <p:nvPr/>
        </p:nvSpPr>
        <p:spPr bwMode="auto">
          <a:xfrm flipV="1">
            <a:off x="4978487" y="6455634"/>
            <a:ext cx="13151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 name="Fußzeilenplatzhalter 6"/>
          <p:cNvSpPr>
            <a:spLocks noGrp="1"/>
          </p:cNvSpPr>
          <p:nvPr>
            <p:ph type="ftr" sz="quarter" idx="11"/>
          </p:nvPr>
        </p:nvSpPr>
        <p:spPr>
          <a:xfrm>
            <a:off x="1312386" y="6356350"/>
            <a:ext cx="3136900" cy="365125"/>
          </a:xfrm>
        </p:spPr>
        <p:txBody>
          <a:bodyPr/>
          <a:lstStyle/>
          <a:p>
            <a:pPr>
              <a:defRPr/>
            </a:pPr>
            <a:r>
              <a:rPr lang="de-DE" dirty="0" smtClean="0"/>
              <a:t>Wolfgang Meissner</a:t>
            </a:r>
            <a:endParaRPr lang="de-DE" dirty="0"/>
          </a:p>
        </p:txBody>
      </p:sp>
      <p:sp>
        <p:nvSpPr>
          <p:cNvPr id="16" name="Datumsplatzhalter 15"/>
          <p:cNvSpPr>
            <a:spLocks noGrp="1"/>
          </p:cNvSpPr>
          <p:nvPr>
            <p:ph type="dt" sz="half" idx="10"/>
          </p:nvPr>
        </p:nvSpPr>
        <p:spPr/>
        <p:txBody>
          <a:bodyPr/>
          <a:lstStyle/>
          <a:p>
            <a:pPr>
              <a:defRPr/>
            </a:pPr>
            <a:r>
              <a:rPr lang="de-DE" smtClean="0"/>
              <a:t>24.10.11</a:t>
            </a:r>
            <a:endParaRPr lang="de-DE" dirty="0"/>
          </a:p>
        </p:txBody>
      </p:sp>
      <p:sp>
        <p:nvSpPr>
          <p:cNvPr id="20" name="Foliennummernplatzhalter 19"/>
          <p:cNvSpPr>
            <a:spLocks noGrp="1"/>
          </p:cNvSpPr>
          <p:nvPr>
            <p:ph type="sldNum" sz="quarter" idx="12"/>
          </p:nvPr>
        </p:nvSpPr>
        <p:spPr/>
        <p:txBody>
          <a:bodyPr/>
          <a:lstStyle/>
          <a:p>
            <a:pPr>
              <a:defRPr/>
            </a:pPr>
            <a:fld id="{BAAFB459-BFC9-A146-A75B-4C6E30B26876}" type="slidenum">
              <a:rPr lang="de-DE" smtClean="0"/>
              <a:pPr>
                <a:defRPr/>
              </a:pPr>
              <a:t>11</a:t>
            </a:fld>
            <a:endParaRPr lang="de-DE" dirty="0"/>
          </a:p>
        </p:txBody>
      </p:sp>
    </p:spTree>
    <p:extLst>
      <p:ext uri="{BB962C8B-B14F-4D97-AF65-F5344CB8AC3E}">
        <p14:creationId xmlns:p14="http://schemas.microsoft.com/office/powerpoint/2010/main" xmlns="" val="3026813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pPr marL="0" indent="0">
              <a:buNone/>
            </a:pPr>
            <a:r>
              <a:rPr lang="en-US" sz="1400" dirty="0" smtClean="0"/>
              <a:t>Organization dominated by machine assembly</a:t>
            </a:r>
            <a:endParaRPr lang="en-US" sz="1400" dirty="0"/>
          </a:p>
        </p:txBody>
      </p:sp>
      <p:sp>
        <p:nvSpPr>
          <p:cNvPr id="5" name="Titel 4"/>
          <p:cNvSpPr>
            <a:spLocks noGrp="1"/>
          </p:cNvSpPr>
          <p:nvPr>
            <p:ph type="title"/>
          </p:nvPr>
        </p:nvSpPr>
        <p:spPr/>
        <p:txBody>
          <a:bodyPr/>
          <a:lstStyle/>
          <a:p>
            <a:r>
              <a:rPr lang="en-US" dirty="0" smtClean="0"/>
              <a:t>More cross divisional functions are necessary during completion.</a:t>
            </a:r>
            <a:endParaRPr lang="en-US" dirty="0"/>
          </a:p>
        </p:txBody>
      </p:sp>
      <p:sp>
        <p:nvSpPr>
          <p:cNvPr id="6" name="Textplatzhalter 5"/>
          <p:cNvSpPr>
            <a:spLocks noGrp="1"/>
          </p:cNvSpPr>
          <p:nvPr>
            <p:ph type="body" sz="quarter" idx="14"/>
          </p:nvPr>
        </p:nvSpPr>
        <p:spPr/>
        <p:txBody>
          <a:bodyPr/>
          <a:lstStyle/>
          <a:p>
            <a:r>
              <a:rPr lang="en-US" dirty="0" smtClean="0"/>
              <a:t>Example: </a:t>
            </a:r>
            <a:r>
              <a:rPr lang="en-US" dirty="0"/>
              <a:t>O</a:t>
            </a:r>
            <a:r>
              <a:rPr lang="en-US" dirty="0" smtClean="0"/>
              <a:t>rganizational chart (</a:t>
            </a:r>
            <a:r>
              <a:rPr lang="en-US" smtClean="0"/>
              <a:t>later phase)</a:t>
            </a:r>
            <a:endParaRPr lang="en-US" dirty="0"/>
          </a:p>
        </p:txBody>
      </p:sp>
      <p:graphicFrame>
        <p:nvGraphicFramePr>
          <p:cNvPr id="8" name="Tabelle 7"/>
          <p:cNvGraphicFramePr>
            <a:graphicFrameLocks noGrp="1"/>
          </p:cNvGraphicFramePr>
          <p:nvPr>
            <p:extLst>
              <p:ext uri="{D42A27DB-BD31-4B8C-83A1-F6EECF244321}">
                <p14:modId xmlns:p14="http://schemas.microsoft.com/office/powerpoint/2010/main" xmlns="" val="3544261793"/>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grpSp>
        <p:nvGrpSpPr>
          <p:cNvPr id="9" name="Gruppierung 8"/>
          <p:cNvGrpSpPr/>
          <p:nvPr/>
        </p:nvGrpSpPr>
        <p:grpSpPr>
          <a:xfrm>
            <a:off x="796426" y="2547377"/>
            <a:ext cx="8192062" cy="4089976"/>
            <a:chOff x="796426" y="2669369"/>
            <a:chExt cx="8192062" cy="4089976"/>
          </a:xfrm>
        </p:grpSpPr>
        <p:sp>
          <p:nvSpPr>
            <p:cNvPr id="10" name="Line 135"/>
            <p:cNvSpPr>
              <a:spLocks noChangeShapeType="1"/>
            </p:cNvSpPr>
            <p:nvPr/>
          </p:nvSpPr>
          <p:spPr bwMode="auto">
            <a:xfrm>
              <a:off x="8045263" y="4319991"/>
              <a:ext cx="0" cy="226463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1" name="Line 136"/>
            <p:cNvSpPr>
              <a:spLocks noChangeShapeType="1"/>
            </p:cNvSpPr>
            <p:nvPr/>
          </p:nvSpPr>
          <p:spPr bwMode="auto">
            <a:xfrm flipV="1">
              <a:off x="8045263" y="4666729"/>
              <a:ext cx="15414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2" name="Line 137"/>
            <p:cNvSpPr>
              <a:spLocks noChangeShapeType="1"/>
            </p:cNvSpPr>
            <p:nvPr/>
          </p:nvSpPr>
          <p:spPr bwMode="auto">
            <a:xfrm flipV="1">
              <a:off x="8045263" y="5624321"/>
              <a:ext cx="15414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3" name="Line 186"/>
            <p:cNvSpPr>
              <a:spLocks noChangeShapeType="1"/>
            </p:cNvSpPr>
            <p:nvPr/>
          </p:nvSpPr>
          <p:spPr bwMode="auto">
            <a:xfrm flipV="1">
              <a:off x="8045263" y="6583267"/>
              <a:ext cx="14989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4" name="Line 187"/>
            <p:cNvSpPr>
              <a:spLocks noChangeShapeType="1"/>
            </p:cNvSpPr>
            <p:nvPr/>
          </p:nvSpPr>
          <p:spPr bwMode="auto">
            <a:xfrm flipV="1">
              <a:off x="8045263" y="6113275"/>
              <a:ext cx="14989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5" name="Line 137"/>
            <p:cNvSpPr>
              <a:spLocks noChangeShapeType="1"/>
            </p:cNvSpPr>
            <p:nvPr/>
          </p:nvSpPr>
          <p:spPr bwMode="auto">
            <a:xfrm flipV="1">
              <a:off x="8050919" y="5152975"/>
              <a:ext cx="15414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6" name="Line 122"/>
            <p:cNvSpPr>
              <a:spLocks noChangeShapeType="1"/>
            </p:cNvSpPr>
            <p:nvPr/>
          </p:nvSpPr>
          <p:spPr bwMode="auto">
            <a:xfrm flipV="1">
              <a:off x="2038033" y="4666729"/>
              <a:ext cx="14848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7" name="Line 124"/>
            <p:cNvSpPr>
              <a:spLocks noChangeShapeType="1"/>
            </p:cNvSpPr>
            <p:nvPr/>
          </p:nvSpPr>
          <p:spPr bwMode="auto">
            <a:xfrm flipV="1">
              <a:off x="2038033" y="5627030"/>
              <a:ext cx="14848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8" name="Line 150"/>
            <p:cNvSpPr>
              <a:spLocks noChangeShapeType="1"/>
            </p:cNvSpPr>
            <p:nvPr/>
          </p:nvSpPr>
          <p:spPr bwMode="auto">
            <a:xfrm flipV="1">
              <a:off x="2038033" y="5154329"/>
              <a:ext cx="14848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19" name="Line 116"/>
            <p:cNvSpPr>
              <a:spLocks noChangeShapeType="1"/>
            </p:cNvSpPr>
            <p:nvPr/>
          </p:nvSpPr>
          <p:spPr bwMode="auto">
            <a:xfrm flipV="1">
              <a:off x="797840" y="4666729"/>
              <a:ext cx="1428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20" name="Line 118"/>
            <p:cNvSpPr>
              <a:spLocks noChangeShapeType="1"/>
            </p:cNvSpPr>
            <p:nvPr/>
          </p:nvSpPr>
          <p:spPr bwMode="auto">
            <a:xfrm flipV="1">
              <a:off x="803496" y="5154329"/>
              <a:ext cx="1428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21" name="Line 184"/>
            <p:cNvSpPr>
              <a:spLocks noChangeShapeType="1"/>
            </p:cNvSpPr>
            <p:nvPr/>
          </p:nvSpPr>
          <p:spPr bwMode="auto">
            <a:xfrm flipV="1">
              <a:off x="796426" y="5627030"/>
              <a:ext cx="12868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22" name="Line 114"/>
            <p:cNvSpPr>
              <a:spLocks noChangeShapeType="1"/>
            </p:cNvSpPr>
            <p:nvPr/>
          </p:nvSpPr>
          <p:spPr bwMode="auto">
            <a:xfrm flipH="1">
              <a:off x="4901649" y="2947940"/>
              <a:ext cx="0" cy="9819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 name="Text Box 164"/>
            <p:cNvSpPr txBox="1">
              <a:spLocks noChangeArrowheads="1"/>
            </p:cNvSpPr>
            <p:nvPr/>
          </p:nvSpPr>
          <p:spPr bwMode="auto">
            <a:xfrm>
              <a:off x="4152158" y="2669369"/>
              <a:ext cx="1498979" cy="430867"/>
            </a:xfrm>
            <a:prstGeom prst="rect">
              <a:avLst/>
            </a:prstGeom>
            <a:solidFill>
              <a:schemeClr val="bg1"/>
            </a:solidFill>
            <a:ln w="38100">
              <a:solidFill>
                <a:schemeClr val="tx1"/>
              </a:solidFill>
              <a:miter lim="800000"/>
              <a:headEnd/>
              <a:tailEnd/>
            </a:ln>
            <a:extLst/>
          </p:spPr>
          <p:txBody>
            <a:bodyPr lIns="91418" tIns="45710" rIns="91418" bIns="45710">
              <a:spAutoFit/>
            </a:bodyPr>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r>
                <a:rPr lang="en-US" sz="1200" smtClean="0">
                  <a:latin typeface="Arial" charset="0"/>
                </a:rPr>
                <a:t>Project  </a:t>
              </a:r>
            </a:p>
            <a:p>
              <a:pPr algn="ctr" eaLnBrk="1" hangingPunct="1"/>
              <a:r>
                <a:rPr lang="en-US" b="0" smtClean="0">
                  <a:latin typeface="Arial" charset="0"/>
                </a:rPr>
                <a:t>(Assembly phase)</a:t>
              </a:r>
              <a:endParaRPr lang="en-US" b="0">
                <a:latin typeface="Arial" charset="0"/>
              </a:endParaRPr>
            </a:p>
          </p:txBody>
        </p:sp>
        <p:sp>
          <p:nvSpPr>
            <p:cNvPr id="24" name="Text Box 91"/>
            <p:cNvSpPr txBox="1">
              <a:spLocks noChangeArrowheads="1"/>
            </p:cNvSpPr>
            <p:nvPr/>
          </p:nvSpPr>
          <p:spPr bwMode="auto">
            <a:xfrm>
              <a:off x="2612171" y="3257678"/>
              <a:ext cx="941811" cy="376535"/>
            </a:xfrm>
            <a:prstGeom prst="rect">
              <a:avLst/>
            </a:prstGeom>
            <a:solidFill>
              <a:srgbClr val="FF6600"/>
            </a:solidFill>
            <a:ln w="19050">
              <a:solidFill>
                <a:schemeClr val="tx1"/>
              </a:solidFill>
              <a:miter lim="800000"/>
              <a:headEnd/>
              <a:tailEnd/>
            </a:ln>
          </p:spPr>
          <p:txBody>
            <a:bodyPr lIns="91418" tIns="45710" rIns="91418"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800" smtClean="0">
                  <a:latin typeface="Arial" charset="0"/>
                </a:rPr>
                <a:t>Quality Management</a:t>
              </a:r>
            </a:p>
            <a:p>
              <a:pPr algn="ctr" eaLnBrk="1" hangingPunct="1">
                <a:lnSpc>
                  <a:spcPct val="90000"/>
                </a:lnSpc>
              </a:pPr>
              <a:r>
                <a:rPr lang="en-US" sz="800" b="0" smtClean="0">
                  <a:latin typeface="Arial" charset="0"/>
                </a:rPr>
                <a:t> </a:t>
              </a:r>
              <a:endParaRPr lang="en-US" sz="800" b="0">
                <a:latin typeface="Arial" charset="0"/>
              </a:endParaRPr>
            </a:p>
          </p:txBody>
        </p:sp>
        <p:sp>
          <p:nvSpPr>
            <p:cNvPr id="25" name="Line 117"/>
            <p:cNvSpPr>
              <a:spLocks noChangeShapeType="1"/>
            </p:cNvSpPr>
            <p:nvPr/>
          </p:nvSpPr>
          <p:spPr bwMode="auto">
            <a:xfrm flipV="1">
              <a:off x="3553982" y="3441882"/>
              <a:ext cx="16969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146"/>
            <p:cNvSpPr>
              <a:spLocks noChangeShapeType="1"/>
            </p:cNvSpPr>
            <p:nvPr/>
          </p:nvSpPr>
          <p:spPr bwMode="auto">
            <a:xfrm flipV="1">
              <a:off x="4645691" y="3441882"/>
              <a:ext cx="51191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 name="Text Box 147"/>
            <p:cNvSpPr txBox="1">
              <a:spLocks noChangeArrowheads="1"/>
            </p:cNvSpPr>
            <p:nvPr/>
          </p:nvSpPr>
          <p:spPr bwMode="auto">
            <a:xfrm>
              <a:off x="3703880" y="3256324"/>
              <a:ext cx="941811" cy="376535"/>
            </a:xfrm>
            <a:prstGeom prst="rect">
              <a:avLst/>
            </a:prstGeom>
            <a:solidFill>
              <a:srgbClr val="FF6600"/>
            </a:solidFill>
            <a:ln w="28575">
              <a:solidFill>
                <a:schemeClr val="tx1"/>
              </a:solidFill>
              <a:miter lim="800000"/>
              <a:headEnd/>
              <a:tailEnd/>
            </a:ln>
          </p:spPr>
          <p:txBody>
            <a:bodyPr lIns="91418" tIns="45710" rIns="91418"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800" dirty="0" smtClean="0">
                  <a:latin typeface="Arial" charset="0"/>
                </a:rPr>
                <a:t>Assoc. Director Coordination</a:t>
              </a:r>
            </a:p>
            <a:p>
              <a:pPr algn="ctr" eaLnBrk="1" hangingPunct="1">
                <a:lnSpc>
                  <a:spcPct val="90000"/>
                </a:lnSpc>
              </a:pPr>
              <a:r>
                <a:rPr lang="en-US" sz="800" b="0" dirty="0" smtClean="0">
                  <a:latin typeface="Arial" charset="0"/>
                </a:rPr>
                <a:t> </a:t>
              </a:r>
              <a:endParaRPr lang="en-US" sz="800" b="0" dirty="0">
                <a:latin typeface="Arial" charset="0"/>
              </a:endParaRPr>
            </a:p>
          </p:txBody>
        </p:sp>
        <p:sp>
          <p:nvSpPr>
            <p:cNvPr id="28" name="Text Box 85"/>
            <p:cNvSpPr txBox="1">
              <a:spLocks noChangeArrowheads="1"/>
            </p:cNvSpPr>
            <p:nvPr/>
          </p:nvSpPr>
          <p:spPr bwMode="auto">
            <a:xfrm>
              <a:off x="797840" y="3912304"/>
              <a:ext cx="943226" cy="438840"/>
            </a:xfrm>
            <a:prstGeom prst="rect">
              <a:avLst/>
            </a:prstGeom>
            <a:solidFill>
              <a:srgbClr val="FF6600"/>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Project </a:t>
              </a:r>
              <a:br>
                <a:rPr lang="en-US" sz="700" smtClean="0">
                  <a:latin typeface="Arial" charset="0"/>
                </a:rPr>
              </a:br>
              <a:r>
                <a:rPr lang="en-US" sz="700" smtClean="0">
                  <a:latin typeface="Arial" charset="0"/>
                </a:rPr>
                <a:t>Coordination</a:t>
              </a:r>
            </a:p>
            <a:p>
              <a:pPr algn="ctr" eaLnBrk="1" hangingPunct="1">
                <a:lnSpc>
                  <a:spcPct val="90000"/>
                </a:lnSpc>
              </a:pPr>
              <a:r>
                <a:rPr lang="en-US" sz="700" b="0" smtClean="0">
                  <a:latin typeface="Arial" charset="0"/>
                </a:rPr>
                <a:t> </a:t>
              </a:r>
              <a:endParaRPr lang="en-US" sz="700" b="0">
                <a:latin typeface="Arial" charset="0"/>
              </a:endParaRPr>
            </a:p>
          </p:txBody>
        </p:sp>
        <p:sp>
          <p:nvSpPr>
            <p:cNvPr id="29" name="Text Box 86"/>
            <p:cNvSpPr txBox="1">
              <a:spLocks noChangeArrowheads="1"/>
            </p:cNvSpPr>
            <p:nvPr/>
          </p:nvSpPr>
          <p:spPr bwMode="auto">
            <a:xfrm>
              <a:off x="5611543" y="3912304"/>
              <a:ext cx="943226"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Device components</a:t>
              </a:r>
            </a:p>
            <a:p>
              <a:pPr algn="ctr" eaLnBrk="1" hangingPunct="1">
                <a:lnSpc>
                  <a:spcPct val="90000"/>
                </a:lnSpc>
              </a:pPr>
              <a:r>
                <a:rPr lang="en-US" sz="700" b="0" smtClean="0">
                  <a:latin typeface="Arial" charset="0"/>
                </a:rPr>
                <a:t> </a:t>
              </a:r>
              <a:endParaRPr lang="en-US" sz="700" b="0">
                <a:latin typeface="Arial" charset="0"/>
              </a:endParaRPr>
            </a:p>
          </p:txBody>
        </p:sp>
        <p:sp>
          <p:nvSpPr>
            <p:cNvPr id="30" name="Text Box 87"/>
            <p:cNvSpPr txBox="1">
              <a:spLocks noChangeArrowheads="1"/>
            </p:cNvSpPr>
            <p:nvPr/>
          </p:nvSpPr>
          <p:spPr bwMode="auto">
            <a:xfrm>
              <a:off x="3234388" y="3912304"/>
              <a:ext cx="941811" cy="438840"/>
            </a:xfrm>
            <a:prstGeom prst="rect">
              <a:avLst/>
            </a:prstGeom>
            <a:solidFill>
              <a:srgbClr val="FF6600"/>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Engineering</a:t>
              </a: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1" name="Text Box 88"/>
            <p:cNvSpPr txBox="1">
              <a:spLocks noChangeArrowheads="1"/>
            </p:cNvSpPr>
            <p:nvPr/>
          </p:nvSpPr>
          <p:spPr bwMode="auto">
            <a:xfrm>
              <a:off x="4420844" y="3912304"/>
              <a:ext cx="941811" cy="438840"/>
            </a:xfrm>
            <a:prstGeom prst="rect">
              <a:avLst/>
            </a:prstGeom>
            <a:solidFill>
              <a:schemeClr val="accent6">
                <a:lumMod val="40000"/>
                <a:lumOff val="60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Assembly</a:t>
              </a:r>
              <a:endParaRPr lang="en-US" b="0" smtClean="0">
                <a:latin typeface="Arial" charset="0"/>
              </a:endParaRP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2" name="Text Box 89"/>
            <p:cNvSpPr txBox="1">
              <a:spLocks noChangeArrowheads="1"/>
            </p:cNvSpPr>
            <p:nvPr/>
          </p:nvSpPr>
          <p:spPr bwMode="auto">
            <a:xfrm>
              <a:off x="8045263" y="3912304"/>
              <a:ext cx="943225" cy="438840"/>
            </a:xfrm>
            <a:prstGeom prst="rect">
              <a:avLst/>
            </a:prstGeom>
            <a:no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Physics</a:t>
              </a: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3" name="Text Box 90"/>
            <p:cNvSpPr txBox="1">
              <a:spLocks noChangeArrowheads="1"/>
            </p:cNvSpPr>
            <p:nvPr/>
          </p:nvSpPr>
          <p:spPr bwMode="auto">
            <a:xfrm>
              <a:off x="939253" y="4490651"/>
              <a:ext cx="801813"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Project Control</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4" name="Text Box 92"/>
            <p:cNvSpPr txBox="1">
              <a:spLocks noChangeArrowheads="1"/>
            </p:cNvSpPr>
            <p:nvPr/>
          </p:nvSpPr>
          <p:spPr bwMode="auto">
            <a:xfrm>
              <a:off x="939253" y="4978251"/>
              <a:ext cx="801813"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Documentation</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5" name="Text Box 93"/>
            <p:cNvSpPr txBox="1">
              <a:spLocks noChangeArrowheads="1"/>
            </p:cNvSpPr>
            <p:nvPr/>
          </p:nvSpPr>
          <p:spPr bwMode="auto">
            <a:xfrm>
              <a:off x="5767097" y="4978251"/>
              <a:ext cx="801813"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Cryostat</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6" name="Text Box 94"/>
            <p:cNvSpPr txBox="1">
              <a:spLocks noChangeArrowheads="1"/>
            </p:cNvSpPr>
            <p:nvPr/>
          </p:nvSpPr>
          <p:spPr bwMode="auto">
            <a:xfrm>
              <a:off x="5761440" y="5450952"/>
              <a:ext cx="800398" cy="352155"/>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Cryogenics</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7" name="Text Box 97"/>
            <p:cNvSpPr txBox="1">
              <a:spLocks noChangeArrowheads="1"/>
            </p:cNvSpPr>
            <p:nvPr/>
          </p:nvSpPr>
          <p:spPr bwMode="auto">
            <a:xfrm>
              <a:off x="2180860" y="4490651"/>
              <a:ext cx="801813"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Design Office</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38" name="Text Box 98"/>
            <p:cNvSpPr txBox="1">
              <a:spLocks noChangeArrowheads="1"/>
            </p:cNvSpPr>
            <p:nvPr/>
          </p:nvSpPr>
          <p:spPr bwMode="auto">
            <a:xfrm>
              <a:off x="2180860" y="4979606"/>
              <a:ext cx="801813" cy="349447"/>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Configuration Space Control</a:t>
              </a:r>
            </a:p>
            <a:p>
              <a:pPr algn="ctr" eaLnBrk="1" hangingPunct="1">
                <a:lnSpc>
                  <a:spcPct val="90000"/>
                </a:lnSpc>
              </a:pPr>
              <a:r>
                <a:rPr lang="en-US" sz="700" b="0" smtClean="0">
                  <a:latin typeface="Arial" charset="0"/>
                </a:rPr>
                <a:t> </a:t>
              </a:r>
              <a:endParaRPr lang="en-US" sz="700" b="0">
                <a:latin typeface="Arial" charset="0"/>
              </a:endParaRPr>
            </a:p>
          </p:txBody>
        </p:sp>
        <p:sp>
          <p:nvSpPr>
            <p:cNvPr id="39" name="Text Box 99"/>
            <p:cNvSpPr txBox="1">
              <a:spLocks noChangeArrowheads="1"/>
            </p:cNvSpPr>
            <p:nvPr/>
          </p:nvSpPr>
          <p:spPr bwMode="auto">
            <a:xfrm>
              <a:off x="3371559" y="4490651"/>
              <a:ext cx="801813"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Design Engineering</a:t>
              </a:r>
            </a:p>
            <a:p>
              <a:pPr algn="ctr" eaLnBrk="1" hangingPunct="1">
                <a:lnSpc>
                  <a:spcPct val="90000"/>
                </a:lnSpc>
              </a:pPr>
              <a:r>
                <a:rPr lang="en-US" sz="700" b="0" smtClean="0">
                  <a:latin typeface="Arial" charset="0"/>
                </a:rPr>
                <a:t> </a:t>
              </a:r>
              <a:endParaRPr lang="en-US" sz="700" b="0">
                <a:latin typeface="Arial" charset="0"/>
              </a:endParaRPr>
            </a:p>
          </p:txBody>
        </p:sp>
        <p:sp>
          <p:nvSpPr>
            <p:cNvPr id="40" name="Text Box 100"/>
            <p:cNvSpPr txBox="1">
              <a:spLocks noChangeArrowheads="1"/>
            </p:cNvSpPr>
            <p:nvPr/>
          </p:nvSpPr>
          <p:spPr bwMode="auto">
            <a:xfrm>
              <a:off x="2180860" y="5450952"/>
              <a:ext cx="801813"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Configuration Management</a:t>
              </a:r>
            </a:p>
            <a:p>
              <a:pPr algn="ctr" eaLnBrk="1" hangingPunct="1">
                <a:lnSpc>
                  <a:spcPct val="90000"/>
                </a:lnSpc>
              </a:pPr>
              <a:r>
                <a:rPr lang="en-US" sz="700" b="0" smtClean="0">
                  <a:latin typeface="Arial" charset="0"/>
                </a:rPr>
                <a:t> </a:t>
              </a:r>
              <a:endParaRPr lang="en-US" sz="700" b="0">
                <a:latin typeface="Arial" charset="0"/>
              </a:endParaRPr>
            </a:p>
          </p:txBody>
        </p:sp>
        <p:sp>
          <p:nvSpPr>
            <p:cNvPr id="41" name="Text Box 101"/>
            <p:cNvSpPr txBox="1">
              <a:spLocks noChangeArrowheads="1"/>
            </p:cNvSpPr>
            <p:nvPr/>
          </p:nvSpPr>
          <p:spPr bwMode="auto">
            <a:xfrm>
              <a:off x="4569328" y="4490651"/>
              <a:ext cx="800398" cy="352155"/>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On-Site </a:t>
              </a:r>
              <a:br>
                <a:rPr lang="en-US" sz="700" smtClean="0">
                  <a:latin typeface="Arial" charset="0"/>
                </a:rPr>
              </a:br>
              <a:r>
                <a:rPr lang="en-US" sz="700" smtClean="0">
                  <a:latin typeface="Arial" charset="0"/>
                </a:rPr>
                <a:t>Co-ordination</a:t>
              </a:r>
            </a:p>
            <a:p>
              <a:pPr algn="ctr" eaLnBrk="1" hangingPunct="1">
                <a:lnSpc>
                  <a:spcPct val="90000"/>
                </a:lnSpc>
              </a:pPr>
              <a:r>
                <a:rPr lang="en-US" sz="700" b="0" smtClean="0">
                  <a:latin typeface="Arial" charset="0"/>
                </a:rPr>
                <a:t> </a:t>
              </a:r>
              <a:endParaRPr lang="en-US" sz="700" b="0">
                <a:latin typeface="Arial" charset="0"/>
              </a:endParaRPr>
            </a:p>
          </p:txBody>
        </p:sp>
        <p:sp>
          <p:nvSpPr>
            <p:cNvPr id="42" name="Text Box 102"/>
            <p:cNvSpPr txBox="1">
              <a:spLocks noChangeArrowheads="1"/>
            </p:cNvSpPr>
            <p:nvPr/>
          </p:nvSpPr>
          <p:spPr bwMode="auto">
            <a:xfrm>
              <a:off x="4569328" y="4979606"/>
              <a:ext cx="800398" cy="349447"/>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Device Assembly</a:t>
              </a:r>
            </a:p>
            <a:p>
              <a:pPr algn="ctr" eaLnBrk="1" hangingPunct="1">
                <a:lnSpc>
                  <a:spcPct val="90000"/>
                </a:lnSpc>
              </a:pPr>
              <a:r>
                <a:rPr lang="en-US" sz="700" b="0" smtClean="0">
                  <a:latin typeface="Arial" charset="0"/>
                </a:rPr>
                <a:t> </a:t>
              </a:r>
              <a:endParaRPr lang="en-US" sz="700" b="0">
                <a:latin typeface="Arial" charset="0"/>
              </a:endParaRPr>
            </a:p>
          </p:txBody>
        </p:sp>
        <p:sp>
          <p:nvSpPr>
            <p:cNvPr id="43" name="Text Box 103"/>
            <p:cNvSpPr txBox="1">
              <a:spLocks noChangeArrowheads="1"/>
            </p:cNvSpPr>
            <p:nvPr/>
          </p:nvSpPr>
          <p:spPr bwMode="auto">
            <a:xfrm>
              <a:off x="4569328" y="5450952"/>
              <a:ext cx="800398" cy="352155"/>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Periphery</a:t>
              </a:r>
            </a:p>
            <a:p>
              <a:pPr algn="ctr" eaLnBrk="1" hangingPunct="1">
                <a:lnSpc>
                  <a:spcPct val="90000"/>
                </a:lnSpc>
              </a:pPr>
              <a:endParaRPr lang="en-US" sz="9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44" name="Text Box 104"/>
            <p:cNvSpPr txBox="1">
              <a:spLocks noChangeArrowheads="1"/>
            </p:cNvSpPr>
            <p:nvPr/>
          </p:nvSpPr>
          <p:spPr bwMode="auto">
            <a:xfrm>
              <a:off x="4569328" y="5938552"/>
              <a:ext cx="800398" cy="350801"/>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Assembly Technology</a:t>
              </a:r>
            </a:p>
            <a:p>
              <a:pPr algn="ctr" eaLnBrk="1" hangingPunct="1">
                <a:lnSpc>
                  <a:spcPct val="90000"/>
                </a:lnSpc>
              </a:pPr>
              <a:r>
                <a:rPr lang="en-US" sz="700" b="0" smtClean="0">
                  <a:latin typeface="Arial" charset="0"/>
                </a:rPr>
                <a:t> </a:t>
              </a:r>
              <a:endParaRPr lang="en-US" sz="700" b="0">
                <a:latin typeface="Arial" charset="0"/>
              </a:endParaRPr>
            </a:p>
          </p:txBody>
        </p:sp>
        <p:sp>
          <p:nvSpPr>
            <p:cNvPr id="45" name="Text Box 106"/>
            <p:cNvSpPr txBox="1">
              <a:spLocks noChangeArrowheads="1"/>
            </p:cNvSpPr>
            <p:nvPr/>
          </p:nvSpPr>
          <p:spPr bwMode="auto">
            <a:xfrm>
              <a:off x="8188090" y="4490651"/>
              <a:ext cx="800398" cy="352155"/>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Diagnostics</a:t>
              </a:r>
            </a:p>
            <a:p>
              <a:pPr algn="ctr" eaLnBrk="1" hangingPunct="1">
                <a:lnSpc>
                  <a:spcPct val="90000"/>
                </a:lnSpc>
              </a:pPr>
              <a:endParaRPr lang="en-US" sz="9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46" name="Text Box 107"/>
            <p:cNvSpPr txBox="1">
              <a:spLocks noChangeArrowheads="1"/>
            </p:cNvSpPr>
            <p:nvPr/>
          </p:nvSpPr>
          <p:spPr bwMode="auto">
            <a:xfrm>
              <a:off x="8188090" y="5449597"/>
              <a:ext cx="800398" cy="350801"/>
            </a:xfrm>
            <a:prstGeom prst="rect">
              <a:avLst/>
            </a:prstGeom>
            <a:solidFill>
              <a:schemeClr val="bg1"/>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Heating I</a:t>
              </a:r>
            </a:p>
            <a:p>
              <a:pPr algn="ctr" eaLnBrk="1" hangingPunct="1">
                <a:lnSpc>
                  <a:spcPct val="90000"/>
                </a:lnSpc>
              </a:pPr>
              <a:r>
                <a:rPr lang="en-US" sz="700" b="0" smtClean="0">
                  <a:latin typeface="Arial" charset="0"/>
                </a:rPr>
                <a:t> </a:t>
              </a:r>
              <a:endParaRPr lang="en-US" sz="700" b="0">
                <a:latin typeface="Arial" charset="0"/>
              </a:endParaRPr>
            </a:p>
          </p:txBody>
        </p:sp>
        <p:sp>
          <p:nvSpPr>
            <p:cNvPr id="47" name="Text Box 110"/>
            <p:cNvSpPr txBox="1">
              <a:spLocks noChangeArrowheads="1"/>
            </p:cNvSpPr>
            <p:nvPr/>
          </p:nvSpPr>
          <p:spPr bwMode="auto">
            <a:xfrm>
              <a:off x="8188090" y="6407190"/>
              <a:ext cx="800398" cy="352155"/>
            </a:xfrm>
            <a:prstGeom prst="rect">
              <a:avLst/>
            </a:prstGeom>
            <a:solidFill>
              <a:schemeClr val="bg1"/>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Machine Control</a:t>
              </a:r>
            </a:p>
            <a:p>
              <a:pPr algn="ctr" eaLnBrk="1" hangingPunct="1">
                <a:lnSpc>
                  <a:spcPct val="90000"/>
                </a:lnSpc>
              </a:pPr>
              <a:endParaRPr lang="en-US" sz="700" b="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48" name="Line 113"/>
            <p:cNvSpPr>
              <a:spLocks noChangeShapeType="1"/>
            </p:cNvSpPr>
            <p:nvPr/>
          </p:nvSpPr>
          <p:spPr bwMode="auto">
            <a:xfrm>
              <a:off x="1294200" y="3780923"/>
              <a:ext cx="719651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49" name="Line 115"/>
            <p:cNvSpPr>
              <a:spLocks noChangeShapeType="1"/>
            </p:cNvSpPr>
            <p:nvPr/>
          </p:nvSpPr>
          <p:spPr bwMode="auto">
            <a:xfrm>
              <a:off x="796426" y="3961064"/>
              <a:ext cx="0" cy="165783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0" name="Line 119"/>
            <p:cNvSpPr>
              <a:spLocks noChangeShapeType="1"/>
            </p:cNvSpPr>
            <p:nvPr/>
          </p:nvSpPr>
          <p:spPr bwMode="auto">
            <a:xfrm>
              <a:off x="1291372" y="3780923"/>
              <a:ext cx="2828"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1" name="Line 120"/>
            <p:cNvSpPr>
              <a:spLocks noChangeShapeType="1"/>
            </p:cNvSpPr>
            <p:nvPr/>
          </p:nvSpPr>
          <p:spPr bwMode="auto">
            <a:xfrm flipH="1">
              <a:off x="2534393" y="3780923"/>
              <a:ext cx="5657"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2" name="Line 121"/>
            <p:cNvSpPr>
              <a:spLocks noChangeShapeType="1"/>
            </p:cNvSpPr>
            <p:nvPr/>
          </p:nvSpPr>
          <p:spPr bwMode="auto">
            <a:xfrm>
              <a:off x="2038033" y="4351144"/>
              <a:ext cx="0" cy="127317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3" name="Line 123"/>
            <p:cNvSpPr>
              <a:spLocks noChangeShapeType="1"/>
            </p:cNvSpPr>
            <p:nvPr/>
          </p:nvSpPr>
          <p:spPr bwMode="auto">
            <a:xfrm flipV="1">
              <a:off x="3230145" y="5154329"/>
              <a:ext cx="19232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4" name="Line 125"/>
            <p:cNvSpPr>
              <a:spLocks noChangeShapeType="1"/>
            </p:cNvSpPr>
            <p:nvPr/>
          </p:nvSpPr>
          <p:spPr bwMode="auto">
            <a:xfrm flipV="1">
              <a:off x="3230145" y="4666729"/>
              <a:ext cx="14848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5" name="Line 126"/>
            <p:cNvSpPr>
              <a:spLocks noChangeShapeType="1"/>
            </p:cNvSpPr>
            <p:nvPr/>
          </p:nvSpPr>
          <p:spPr bwMode="auto">
            <a:xfrm flipV="1">
              <a:off x="3230145" y="5627030"/>
              <a:ext cx="19232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6" name="Line 127"/>
            <p:cNvSpPr>
              <a:spLocks noChangeShapeType="1"/>
            </p:cNvSpPr>
            <p:nvPr/>
          </p:nvSpPr>
          <p:spPr bwMode="auto">
            <a:xfrm>
              <a:off x="4418016" y="4351144"/>
              <a:ext cx="2828" cy="175535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7" name="Line 128"/>
            <p:cNvSpPr>
              <a:spLocks noChangeShapeType="1"/>
            </p:cNvSpPr>
            <p:nvPr/>
          </p:nvSpPr>
          <p:spPr bwMode="auto">
            <a:xfrm flipV="1">
              <a:off x="4416602" y="4666729"/>
              <a:ext cx="15272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8" name="Line 129"/>
            <p:cNvSpPr>
              <a:spLocks noChangeShapeType="1"/>
            </p:cNvSpPr>
            <p:nvPr/>
          </p:nvSpPr>
          <p:spPr bwMode="auto">
            <a:xfrm flipV="1">
              <a:off x="4420844" y="5154329"/>
              <a:ext cx="14848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59" name="Line 130"/>
            <p:cNvSpPr>
              <a:spLocks noChangeShapeType="1"/>
            </p:cNvSpPr>
            <p:nvPr/>
          </p:nvSpPr>
          <p:spPr bwMode="auto">
            <a:xfrm flipV="1">
              <a:off x="4426501" y="6113275"/>
              <a:ext cx="14282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0" name="Line 131"/>
            <p:cNvSpPr>
              <a:spLocks noChangeShapeType="1"/>
            </p:cNvSpPr>
            <p:nvPr/>
          </p:nvSpPr>
          <p:spPr bwMode="auto">
            <a:xfrm flipV="1">
              <a:off x="4420844" y="5627030"/>
              <a:ext cx="14848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1" name="Line 132"/>
            <p:cNvSpPr>
              <a:spLocks noChangeShapeType="1"/>
            </p:cNvSpPr>
            <p:nvPr/>
          </p:nvSpPr>
          <p:spPr bwMode="auto">
            <a:xfrm flipH="1">
              <a:off x="5601644" y="4200800"/>
              <a:ext cx="4242" cy="14248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2" name="Line 133"/>
            <p:cNvSpPr>
              <a:spLocks noChangeShapeType="1"/>
            </p:cNvSpPr>
            <p:nvPr/>
          </p:nvSpPr>
          <p:spPr bwMode="auto">
            <a:xfrm flipV="1">
              <a:off x="5611543" y="5154329"/>
              <a:ext cx="14989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3" name="Line 134"/>
            <p:cNvSpPr>
              <a:spLocks noChangeShapeType="1"/>
            </p:cNvSpPr>
            <p:nvPr/>
          </p:nvSpPr>
          <p:spPr bwMode="auto">
            <a:xfrm flipV="1">
              <a:off x="5601644" y="5627030"/>
              <a:ext cx="14989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4" name="Text Box 144"/>
            <p:cNvSpPr txBox="1">
              <a:spLocks noChangeArrowheads="1"/>
            </p:cNvSpPr>
            <p:nvPr/>
          </p:nvSpPr>
          <p:spPr bwMode="auto">
            <a:xfrm>
              <a:off x="6826282" y="3912304"/>
              <a:ext cx="943225" cy="438840"/>
            </a:xfrm>
            <a:prstGeom prst="rect">
              <a:avLst/>
            </a:prstGeom>
            <a:solidFill>
              <a:schemeClr val="accent1">
                <a:lumMod val="25000"/>
                <a:lumOff val="75000"/>
              </a:schemeClr>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In-Vessel Components</a:t>
              </a:r>
            </a:p>
            <a:p>
              <a:pPr algn="ctr" eaLnBrk="1" hangingPunct="1">
                <a:lnSpc>
                  <a:spcPct val="90000"/>
                </a:lnSpc>
              </a:pPr>
              <a:r>
                <a:rPr lang="en-US" dirty="0" smtClean="0">
                  <a:latin typeface="Arial" charset="0"/>
                </a:rPr>
                <a:t> </a:t>
              </a:r>
              <a:r>
                <a:rPr lang="en-US" sz="700" b="0" dirty="0" smtClean="0">
                  <a:latin typeface="Arial" charset="0"/>
                </a:rPr>
                <a:t> </a:t>
              </a:r>
              <a:endParaRPr lang="en-US" sz="700" b="0" dirty="0">
                <a:latin typeface="Arial" charset="0"/>
              </a:endParaRPr>
            </a:p>
          </p:txBody>
        </p:sp>
        <p:sp>
          <p:nvSpPr>
            <p:cNvPr id="65" name="Line 145"/>
            <p:cNvSpPr>
              <a:spLocks noChangeShapeType="1"/>
            </p:cNvSpPr>
            <p:nvPr/>
          </p:nvSpPr>
          <p:spPr bwMode="auto">
            <a:xfrm>
              <a:off x="3230145" y="4351144"/>
              <a:ext cx="0" cy="127317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6" name="Text Box 148"/>
            <p:cNvSpPr txBox="1">
              <a:spLocks noChangeArrowheads="1"/>
            </p:cNvSpPr>
            <p:nvPr/>
          </p:nvSpPr>
          <p:spPr bwMode="auto">
            <a:xfrm>
              <a:off x="5761440" y="4482524"/>
              <a:ext cx="800398" cy="368409"/>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Power </a:t>
              </a:r>
            </a:p>
            <a:p>
              <a:pPr algn="ctr" eaLnBrk="1" hangingPunct="1">
                <a:lnSpc>
                  <a:spcPct val="90000"/>
                </a:lnSpc>
              </a:pPr>
              <a:r>
                <a:rPr lang="en-US" sz="700" smtClean="0">
                  <a:latin typeface="Arial" charset="0"/>
                </a:rPr>
                <a:t>Supplies</a:t>
              </a:r>
            </a:p>
            <a:p>
              <a:pPr algn="ctr" eaLnBrk="1" hangingPunct="1">
                <a:lnSpc>
                  <a:spcPct val="90000"/>
                </a:lnSpc>
              </a:pPr>
              <a:r>
                <a:rPr lang="en-US" sz="700" b="0" smtClean="0">
                  <a:latin typeface="Arial" charset="0"/>
                </a:rPr>
                <a:t> </a:t>
              </a:r>
              <a:endParaRPr lang="en-US" sz="700" b="0">
                <a:latin typeface="Arial" charset="0"/>
              </a:endParaRPr>
            </a:p>
          </p:txBody>
        </p:sp>
        <p:sp>
          <p:nvSpPr>
            <p:cNvPr id="67" name="Text Box 149"/>
            <p:cNvSpPr txBox="1">
              <a:spLocks noChangeArrowheads="1"/>
            </p:cNvSpPr>
            <p:nvPr/>
          </p:nvSpPr>
          <p:spPr bwMode="auto">
            <a:xfrm>
              <a:off x="2040862" y="3912304"/>
              <a:ext cx="941811" cy="438840"/>
            </a:xfrm>
            <a:prstGeom prst="rect">
              <a:avLst/>
            </a:prstGeom>
            <a:solidFill>
              <a:srgbClr val="FF6600"/>
            </a:solidFill>
            <a:ln w="28575">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Design and Configuration</a:t>
              </a:r>
            </a:p>
            <a:p>
              <a:pPr algn="ctr" eaLnBrk="1" hangingPunct="1">
                <a:lnSpc>
                  <a:spcPct val="90000"/>
                </a:lnSpc>
              </a:pPr>
              <a:r>
                <a:rPr lang="en-US" dirty="0" smtClean="0">
                  <a:latin typeface="Arial" charset="0"/>
                </a:rPr>
                <a:t> </a:t>
              </a:r>
              <a:r>
                <a:rPr lang="en-US" sz="700" b="0" dirty="0" smtClean="0">
                  <a:latin typeface="Arial" charset="0"/>
                </a:rPr>
                <a:t> </a:t>
              </a:r>
              <a:endParaRPr lang="en-US" sz="700" b="0" dirty="0">
                <a:latin typeface="Arial" charset="0"/>
              </a:endParaRPr>
            </a:p>
          </p:txBody>
        </p:sp>
        <p:sp>
          <p:nvSpPr>
            <p:cNvPr id="68" name="Line 151"/>
            <p:cNvSpPr>
              <a:spLocks noChangeShapeType="1"/>
            </p:cNvSpPr>
            <p:nvPr/>
          </p:nvSpPr>
          <p:spPr bwMode="auto">
            <a:xfrm>
              <a:off x="3725091" y="3780923"/>
              <a:ext cx="4243"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69" name="Line 153"/>
            <p:cNvSpPr>
              <a:spLocks noChangeShapeType="1"/>
            </p:cNvSpPr>
            <p:nvPr/>
          </p:nvSpPr>
          <p:spPr bwMode="auto">
            <a:xfrm>
              <a:off x="6109317" y="3780923"/>
              <a:ext cx="2828"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0" name="Line 154"/>
            <p:cNvSpPr>
              <a:spLocks noChangeShapeType="1"/>
            </p:cNvSpPr>
            <p:nvPr/>
          </p:nvSpPr>
          <p:spPr bwMode="auto">
            <a:xfrm>
              <a:off x="7300015" y="3780923"/>
              <a:ext cx="2828"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1" name="Line 155"/>
            <p:cNvSpPr>
              <a:spLocks noChangeShapeType="1"/>
            </p:cNvSpPr>
            <p:nvPr/>
          </p:nvSpPr>
          <p:spPr bwMode="auto">
            <a:xfrm>
              <a:off x="8490714" y="3780923"/>
              <a:ext cx="4243" cy="1313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2" name="Text Box 156"/>
            <p:cNvSpPr txBox="1">
              <a:spLocks noChangeArrowheads="1"/>
            </p:cNvSpPr>
            <p:nvPr/>
          </p:nvSpPr>
          <p:spPr bwMode="auto">
            <a:xfrm>
              <a:off x="3378630" y="4979606"/>
              <a:ext cx="800398" cy="349447"/>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Development and Test</a:t>
              </a:r>
            </a:p>
            <a:p>
              <a:pPr algn="ctr" eaLnBrk="1" hangingPunct="1">
                <a:lnSpc>
                  <a:spcPct val="90000"/>
                </a:lnSpc>
              </a:pPr>
              <a:r>
                <a:rPr lang="en-US" sz="700" b="0" smtClean="0">
                  <a:latin typeface="Arial" charset="0"/>
                </a:rPr>
                <a:t> </a:t>
              </a:r>
              <a:endParaRPr lang="en-US" sz="700" b="0">
                <a:latin typeface="Arial" charset="0"/>
              </a:endParaRPr>
            </a:p>
          </p:txBody>
        </p:sp>
        <p:sp>
          <p:nvSpPr>
            <p:cNvPr id="73" name="Text Box 157"/>
            <p:cNvSpPr txBox="1">
              <a:spLocks noChangeArrowheads="1"/>
            </p:cNvSpPr>
            <p:nvPr/>
          </p:nvSpPr>
          <p:spPr bwMode="auto">
            <a:xfrm>
              <a:off x="3378630" y="5450952"/>
              <a:ext cx="800398"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Instrumen-</a:t>
              </a:r>
            </a:p>
            <a:p>
              <a:pPr algn="ctr" eaLnBrk="1" hangingPunct="1">
                <a:lnSpc>
                  <a:spcPct val="90000"/>
                </a:lnSpc>
              </a:pPr>
              <a:r>
                <a:rPr lang="en-US" sz="700" smtClean="0">
                  <a:latin typeface="Arial" charset="0"/>
                </a:rPr>
                <a:t>tation</a:t>
              </a:r>
            </a:p>
            <a:p>
              <a:pPr algn="ctr" eaLnBrk="1" hangingPunct="1">
                <a:lnSpc>
                  <a:spcPct val="90000"/>
                </a:lnSpc>
              </a:pPr>
              <a:r>
                <a:rPr lang="en-US" sz="700" b="0" smtClean="0">
                  <a:latin typeface="Arial" charset="0"/>
                </a:rPr>
                <a:t> </a:t>
              </a:r>
              <a:endParaRPr lang="en-US" sz="700" b="0">
                <a:latin typeface="Arial" charset="0"/>
              </a:endParaRPr>
            </a:p>
          </p:txBody>
        </p:sp>
        <p:sp>
          <p:nvSpPr>
            <p:cNvPr id="74" name="Line 158"/>
            <p:cNvSpPr>
              <a:spLocks noChangeShapeType="1"/>
            </p:cNvSpPr>
            <p:nvPr/>
          </p:nvSpPr>
          <p:spPr bwMode="auto">
            <a:xfrm flipV="1">
              <a:off x="5611543" y="4666729"/>
              <a:ext cx="14989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5" name="Line 160"/>
            <p:cNvSpPr>
              <a:spLocks noChangeShapeType="1"/>
            </p:cNvSpPr>
            <p:nvPr/>
          </p:nvSpPr>
          <p:spPr bwMode="auto">
            <a:xfrm flipV="1">
              <a:off x="6826282" y="4666729"/>
              <a:ext cx="14848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6" name="Line 161"/>
            <p:cNvSpPr>
              <a:spLocks noChangeShapeType="1"/>
            </p:cNvSpPr>
            <p:nvPr/>
          </p:nvSpPr>
          <p:spPr bwMode="auto">
            <a:xfrm flipV="1">
              <a:off x="6826282" y="5154329"/>
              <a:ext cx="14848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7" name="Line 166"/>
            <p:cNvSpPr>
              <a:spLocks noChangeShapeType="1"/>
            </p:cNvSpPr>
            <p:nvPr/>
          </p:nvSpPr>
          <p:spPr bwMode="auto">
            <a:xfrm>
              <a:off x="6810726" y="3929911"/>
              <a:ext cx="15556" cy="12284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36000" rIns="36000"/>
            <a:lstStyle/>
            <a:p>
              <a:endParaRPr lang="en-US"/>
            </a:p>
          </p:txBody>
        </p:sp>
        <p:sp>
          <p:nvSpPr>
            <p:cNvPr id="78" name="Text Box 176" descr="Diagonal dunkel nach oben"/>
            <p:cNvSpPr txBox="1">
              <a:spLocks noChangeArrowheads="1"/>
            </p:cNvSpPr>
            <p:nvPr/>
          </p:nvSpPr>
          <p:spPr bwMode="auto">
            <a:xfrm>
              <a:off x="8186676" y="5935843"/>
              <a:ext cx="801812" cy="353509"/>
            </a:xfrm>
            <a:prstGeom prst="rect">
              <a:avLst/>
            </a:prstGeom>
            <a:no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Heating 2</a:t>
              </a:r>
            </a:p>
            <a:p>
              <a:pPr algn="ctr" eaLnBrk="1" hangingPunct="1">
                <a:lnSpc>
                  <a:spcPct val="90000"/>
                </a:lnSpc>
              </a:pPr>
              <a:endParaRPr lang="en-US" sz="700" smtClean="0">
                <a:latin typeface="Arial" charset="0"/>
              </a:endParaRPr>
            </a:p>
            <a:p>
              <a:pPr algn="ctr" eaLnBrk="1" hangingPunct="1">
                <a:lnSpc>
                  <a:spcPct val="90000"/>
                </a:lnSpc>
              </a:pPr>
              <a:r>
                <a:rPr lang="en-US" sz="700" b="0" smtClean="0">
                  <a:latin typeface="Arial" charset="0"/>
                </a:rPr>
                <a:t> </a:t>
              </a:r>
              <a:endParaRPr lang="en-US" sz="700" b="0">
                <a:latin typeface="Arial" charset="0"/>
              </a:endParaRPr>
            </a:p>
          </p:txBody>
        </p:sp>
        <p:sp>
          <p:nvSpPr>
            <p:cNvPr id="79" name="Text Box 177"/>
            <p:cNvSpPr txBox="1">
              <a:spLocks noChangeArrowheads="1"/>
            </p:cNvSpPr>
            <p:nvPr/>
          </p:nvSpPr>
          <p:spPr bwMode="auto">
            <a:xfrm>
              <a:off x="6954967" y="4489297"/>
              <a:ext cx="801813" cy="354864"/>
            </a:xfrm>
            <a:prstGeom prst="rect">
              <a:avLst/>
            </a:prstGeom>
            <a:solidFill>
              <a:schemeClr val="accent1">
                <a:lumMod val="25000"/>
                <a:lumOff val="75000"/>
              </a:schemeClr>
            </a:solid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Unit 1</a:t>
              </a:r>
            </a:p>
            <a:p>
              <a:pPr algn="ctr" eaLnBrk="1" hangingPunct="1">
                <a:lnSpc>
                  <a:spcPct val="90000"/>
                </a:lnSpc>
              </a:pPr>
              <a:endParaRPr lang="en-US" sz="700" b="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80" name="Text Box 179" descr="Diagonal dunkel nach oben"/>
            <p:cNvSpPr txBox="1">
              <a:spLocks noChangeArrowheads="1"/>
            </p:cNvSpPr>
            <p:nvPr/>
          </p:nvSpPr>
          <p:spPr bwMode="auto">
            <a:xfrm>
              <a:off x="6954967" y="4976897"/>
              <a:ext cx="801813" cy="354864"/>
            </a:xfrm>
            <a:prstGeom prst="rect">
              <a:avLst/>
            </a:prstGeom>
            <a:solidFill>
              <a:schemeClr val="accent1">
                <a:lumMod val="25000"/>
                <a:lumOff val="75000"/>
              </a:schemeClr>
            </a:solidFill>
            <a:ln w="19050">
              <a:solidFill>
                <a:schemeClr val="tx1"/>
              </a:solidFill>
              <a:miter lim="800000"/>
              <a:headEnd/>
              <a:tailEnd/>
            </a:ln>
          </p:spPr>
          <p:txBody>
            <a:bodyPr lIns="36000" tIns="45713" rIns="36000" bIns="45713"/>
            <a:lstStyle>
              <a:lvl1pPr>
                <a:defRPr sz="1000" b="1">
                  <a:solidFill>
                    <a:schemeClr val="tx1"/>
                  </a:solidFill>
                  <a:latin typeface="Times New Roman" charset="0"/>
                  <a:ea typeface="ＭＳ Ｐゴシック" charset="0"/>
                </a:defRPr>
              </a:lvl1pPr>
              <a:lvl2pPr marL="742950" indent="-285750">
                <a:defRPr sz="1000" b="1">
                  <a:solidFill>
                    <a:schemeClr val="tx1"/>
                  </a:solidFill>
                  <a:latin typeface="Times New Roman" charset="0"/>
                  <a:ea typeface="ＭＳ Ｐゴシック" charset="0"/>
                </a:defRPr>
              </a:lvl2pPr>
              <a:lvl3pPr marL="1143000" indent="-228600">
                <a:defRPr sz="1000" b="1">
                  <a:solidFill>
                    <a:schemeClr val="tx1"/>
                  </a:solidFill>
                  <a:latin typeface="Times New Roman" charset="0"/>
                  <a:ea typeface="ＭＳ Ｐゴシック" charset="0"/>
                </a:defRPr>
              </a:lvl3pPr>
              <a:lvl4pPr marL="1600200" indent="-228600">
                <a:defRPr sz="1000" b="1">
                  <a:solidFill>
                    <a:schemeClr val="tx1"/>
                  </a:solidFill>
                  <a:latin typeface="Times New Roman" charset="0"/>
                  <a:ea typeface="ＭＳ Ｐゴシック" charset="0"/>
                </a:defRPr>
              </a:lvl4pPr>
              <a:lvl5pPr marL="2057400" indent="-228600">
                <a:defRPr sz="10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Unit 2</a:t>
              </a:r>
              <a:br>
                <a:rPr lang="en-US" sz="700" dirty="0" smtClean="0">
                  <a:latin typeface="Arial" charset="0"/>
                </a:rPr>
              </a:br>
              <a:endParaRPr lang="en-US" sz="700" dirty="0" smtClean="0">
                <a:latin typeface="Arial" charset="0"/>
              </a:endParaRP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81" name="Text Box 183"/>
            <p:cNvSpPr txBox="1">
              <a:spLocks noChangeArrowheads="1"/>
            </p:cNvSpPr>
            <p:nvPr/>
          </p:nvSpPr>
          <p:spPr bwMode="auto">
            <a:xfrm>
              <a:off x="939253" y="5450952"/>
              <a:ext cx="801813" cy="352155"/>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Device</a:t>
              </a:r>
            </a:p>
            <a:p>
              <a:pPr algn="ctr" eaLnBrk="1" hangingPunct="1">
                <a:lnSpc>
                  <a:spcPct val="90000"/>
                </a:lnSpc>
              </a:pPr>
              <a:r>
                <a:rPr lang="en-US" sz="700" smtClean="0">
                  <a:latin typeface="Arial" charset="0"/>
                </a:rPr>
                <a:t>Safety </a:t>
              </a:r>
            </a:p>
            <a:p>
              <a:pPr algn="ctr" eaLnBrk="1" hangingPunct="1">
                <a:lnSpc>
                  <a:spcPct val="90000"/>
                </a:lnSpc>
              </a:pPr>
              <a:r>
                <a:rPr lang="en-US" sz="700" b="0" smtClean="0">
                  <a:latin typeface="Arial" charset="0"/>
                </a:rPr>
                <a:t> </a:t>
              </a:r>
              <a:endParaRPr lang="en-US" sz="700" b="0">
                <a:latin typeface="Arial" charset="0"/>
              </a:endParaRPr>
            </a:p>
          </p:txBody>
        </p:sp>
        <p:sp>
          <p:nvSpPr>
            <p:cNvPr id="82" name="Text Box 185"/>
            <p:cNvSpPr txBox="1">
              <a:spLocks noChangeArrowheads="1"/>
            </p:cNvSpPr>
            <p:nvPr/>
          </p:nvSpPr>
          <p:spPr bwMode="auto">
            <a:xfrm>
              <a:off x="5157607" y="3256324"/>
              <a:ext cx="941811" cy="376535"/>
            </a:xfrm>
            <a:prstGeom prst="rect">
              <a:avLst/>
            </a:prstGeom>
            <a:solidFill>
              <a:srgbClr val="FF6600"/>
            </a:solidFill>
            <a:ln w="19050">
              <a:solidFill>
                <a:schemeClr val="tx1"/>
              </a:solidFill>
              <a:miter lim="800000"/>
              <a:headEnd/>
              <a:tailEnd/>
            </a:ln>
          </p:spPr>
          <p:txBody>
            <a:bodyPr lIns="91418" tIns="45710" rIns="91418"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800" smtClean="0">
                  <a:latin typeface="Arial" charset="0"/>
                </a:rPr>
                <a:t>Technical Services</a:t>
              </a:r>
            </a:p>
            <a:p>
              <a:pPr algn="ctr" eaLnBrk="1" hangingPunct="1">
                <a:lnSpc>
                  <a:spcPct val="90000"/>
                </a:lnSpc>
              </a:pPr>
              <a:r>
                <a:rPr lang="en-US" sz="800" b="0" smtClean="0">
                  <a:latin typeface="Arial" charset="0"/>
                </a:rPr>
                <a:t> </a:t>
              </a:r>
              <a:endParaRPr lang="en-US" sz="800" b="0">
                <a:latin typeface="Arial" charset="0"/>
              </a:endParaRPr>
            </a:p>
          </p:txBody>
        </p:sp>
        <p:sp>
          <p:nvSpPr>
            <p:cNvPr id="83" name="Text Box 107"/>
            <p:cNvSpPr txBox="1">
              <a:spLocks noChangeArrowheads="1"/>
            </p:cNvSpPr>
            <p:nvPr/>
          </p:nvSpPr>
          <p:spPr bwMode="auto">
            <a:xfrm>
              <a:off x="8188090" y="4978251"/>
              <a:ext cx="800398" cy="350801"/>
            </a:xfrm>
            <a:prstGeom prst="rect">
              <a:avLst/>
            </a:prstGeom>
            <a:solidFill>
              <a:schemeClr val="bg1"/>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smtClean="0">
                  <a:latin typeface="Arial" charset="0"/>
                </a:rPr>
                <a:t>Diagnostics-Engineering</a:t>
              </a:r>
            </a:p>
            <a:p>
              <a:pPr algn="ctr" eaLnBrk="1" hangingPunct="1">
                <a:lnSpc>
                  <a:spcPct val="90000"/>
                </a:lnSpc>
              </a:pPr>
              <a:r>
                <a:rPr lang="en-US" sz="700" b="0" smtClean="0">
                  <a:latin typeface="Arial" charset="0"/>
                </a:rPr>
                <a:t> </a:t>
              </a:r>
              <a:endParaRPr lang="en-US" sz="700" b="0">
                <a:latin typeface="Arial" charset="0"/>
              </a:endParaRPr>
            </a:p>
          </p:txBody>
        </p:sp>
      </p:grpSp>
      <p:sp>
        <p:nvSpPr>
          <p:cNvPr id="85" name="Text Box 98"/>
          <p:cNvSpPr txBox="1">
            <a:spLocks noChangeArrowheads="1"/>
          </p:cNvSpPr>
          <p:nvPr/>
        </p:nvSpPr>
        <p:spPr bwMode="auto">
          <a:xfrm>
            <a:off x="7533160" y="2842172"/>
            <a:ext cx="220488" cy="142007"/>
          </a:xfrm>
          <a:prstGeom prst="rect">
            <a:avLst/>
          </a:prstGeom>
          <a:solidFill>
            <a:schemeClr val="accent1">
              <a:lumMod val="25000"/>
              <a:lumOff val="75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86" name="Text Box 98"/>
          <p:cNvSpPr txBox="1">
            <a:spLocks noChangeArrowheads="1"/>
          </p:cNvSpPr>
          <p:nvPr/>
        </p:nvSpPr>
        <p:spPr bwMode="auto">
          <a:xfrm>
            <a:off x="7534060" y="3071153"/>
            <a:ext cx="220488" cy="142007"/>
          </a:xfrm>
          <a:prstGeom prst="rect">
            <a:avLst/>
          </a:prstGeom>
          <a:solidFill>
            <a:schemeClr val="accent6">
              <a:lumMod val="40000"/>
              <a:lumOff val="60000"/>
            </a:schemeClr>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87" name="Text Box 98"/>
          <p:cNvSpPr txBox="1">
            <a:spLocks noChangeArrowheads="1"/>
          </p:cNvSpPr>
          <p:nvPr/>
        </p:nvSpPr>
        <p:spPr bwMode="auto">
          <a:xfrm>
            <a:off x="7534060" y="2609443"/>
            <a:ext cx="220488" cy="142007"/>
          </a:xfrm>
          <a:prstGeom prst="rect">
            <a:avLst/>
          </a:prstGeom>
          <a:solidFill>
            <a:srgbClr val="FF6600"/>
          </a:solidFill>
          <a:ln w="19050">
            <a:solidFill>
              <a:schemeClr val="tx1"/>
            </a:solidFill>
            <a:miter lim="800000"/>
            <a:headEnd/>
            <a:tailEnd/>
          </a:ln>
        </p:spPr>
        <p:txBody>
          <a:bodyPr lIns="36000" tIns="45710" rIns="36000" bIns="45710"/>
          <a:lstStyle>
            <a:lvl1pPr defTabSz="912813">
              <a:defRPr sz="1000" b="1">
                <a:solidFill>
                  <a:schemeClr val="tx1"/>
                </a:solidFill>
                <a:latin typeface="Times New Roman" charset="0"/>
                <a:ea typeface="ＭＳ Ｐゴシック" charset="0"/>
              </a:defRPr>
            </a:lvl1pPr>
            <a:lvl2pPr marL="742950" indent="-285750" defTabSz="912813">
              <a:defRPr sz="1000" b="1">
                <a:solidFill>
                  <a:schemeClr val="tx1"/>
                </a:solidFill>
                <a:latin typeface="Times New Roman" charset="0"/>
                <a:ea typeface="ＭＳ Ｐゴシック" charset="0"/>
              </a:defRPr>
            </a:lvl2pPr>
            <a:lvl3pPr marL="1143000" indent="-228600" defTabSz="912813">
              <a:defRPr sz="1000" b="1">
                <a:solidFill>
                  <a:schemeClr val="tx1"/>
                </a:solidFill>
                <a:latin typeface="Times New Roman" charset="0"/>
                <a:ea typeface="ＭＳ Ｐゴシック" charset="0"/>
              </a:defRPr>
            </a:lvl3pPr>
            <a:lvl4pPr marL="1600200" indent="-228600" defTabSz="912813">
              <a:defRPr sz="1000" b="1">
                <a:solidFill>
                  <a:schemeClr val="tx1"/>
                </a:solidFill>
                <a:latin typeface="Times New Roman" charset="0"/>
                <a:ea typeface="ＭＳ Ｐゴシック" charset="0"/>
              </a:defRPr>
            </a:lvl4pPr>
            <a:lvl5pPr marL="2057400" indent="-228600" defTabSz="912813">
              <a:defRPr sz="1000" b="1">
                <a:solidFill>
                  <a:schemeClr val="tx1"/>
                </a:solidFill>
                <a:latin typeface="Times New Roman" charset="0"/>
                <a:ea typeface="ＭＳ Ｐゴシック" charset="0"/>
              </a:defRPr>
            </a:lvl5pPr>
            <a:lvl6pPr marL="2514600" indent="-228600" defTabSz="912813" eaLnBrk="0" fontAlgn="base" hangingPunct="0">
              <a:spcBef>
                <a:spcPct val="0"/>
              </a:spcBef>
              <a:spcAft>
                <a:spcPct val="0"/>
              </a:spcAft>
              <a:defRPr sz="1000" b="1">
                <a:solidFill>
                  <a:schemeClr val="tx1"/>
                </a:solidFill>
                <a:latin typeface="Times New Roman" charset="0"/>
                <a:ea typeface="ＭＳ Ｐゴシック" charset="0"/>
              </a:defRPr>
            </a:lvl6pPr>
            <a:lvl7pPr marL="2971800" indent="-228600" defTabSz="912813" eaLnBrk="0" fontAlgn="base" hangingPunct="0">
              <a:spcBef>
                <a:spcPct val="0"/>
              </a:spcBef>
              <a:spcAft>
                <a:spcPct val="0"/>
              </a:spcAft>
              <a:defRPr sz="1000" b="1">
                <a:solidFill>
                  <a:schemeClr val="tx1"/>
                </a:solidFill>
                <a:latin typeface="Times New Roman" charset="0"/>
                <a:ea typeface="ＭＳ Ｐゴシック" charset="0"/>
              </a:defRPr>
            </a:lvl7pPr>
            <a:lvl8pPr marL="3429000" indent="-228600" defTabSz="912813" eaLnBrk="0" fontAlgn="base" hangingPunct="0">
              <a:spcBef>
                <a:spcPct val="0"/>
              </a:spcBef>
              <a:spcAft>
                <a:spcPct val="0"/>
              </a:spcAft>
              <a:defRPr sz="1000" b="1">
                <a:solidFill>
                  <a:schemeClr val="tx1"/>
                </a:solidFill>
                <a:latin typeface="Times New Roman" charset="0"/>
                <a:ea typeface="ＭＳ Ｐゴシック" charset="0"/>
              </a:defRPr>
            </a:lvl8pPr>
            <a:lvl9pPr marL="3886200" indent="-228600" defTabSz="912813" eaLnBrk="0" fontAlgn="base" hangingPunct="0">
              <a:spcBef>
                <a:spcPct val="0"/>
              </a:spcBef>
              <a:spcAft>
                <a:spcPct val="0"/>
              </a:spcAft>
              <a:defRPr sz="1000" b="1">
                <a:solidFill>
                  <a:schemeClr val="tx1"/>
                </a:solidFill>
                <a:latin typeface="Times New Roman" charset="0"/>
                <a:ea typeface="ＭＳ Ｐゴシック" charset="0"/>
              </a:defRPr>
            </a:lvl9pPr>
          </a:lstStyle>
          <a:p>
            <a:pPr algn="ctr" eaLnBrk="1" hangingPunct="1">
              <a:lnSpc>
                <a:spcPct val="90000"/>
              </a:lnSpc>
            </a:pPr>
            <a:r>
              <a:rPr lang="en-US" sz="700" dirty="0" smtClean="0">
                <a:latin typeface="Arial" charset="0"/>
              </a:rPr>
              <a:t> </a:t>
            </a:r>
          </a:p>
          <a:p>
            <a:pPr algn="ctr" eaLnBrk="1" hangingPunct="1">
              <a:lnSpc>
                <a:spcPct val="90000"/>
              </a:lnSpc>
            </a:pPr>
            <a:r>
              <a:rPr lang="en-US" sz="700" b="0" dirty="0" smtClean="0">
                <a:latin typeface="Arial" charset="0"/>
              </a:rPr>
              <a:t> </a:t>
            </a:r>
            <a:endParaRPr lang="en-US" sz="700" b="0" dirty="0">
              <a:latin typeface="Arial" charset="0"/>
            </a:endParaRPr>
          </a:p>
        </p:txBody>
      </p:sp>
      <p:sp>
        <p:nvSpPr>
          <p:cNvPr id="88" name="Textfeld 87"/>
          <p:cNvSpPr txBox="1"/>
          <p:nvPr/>
        </p:nvSpPr>
        <p:spPr>
          <a:xfrm>
            <a:off x="7759246" y="2542268"/>
            <a:ext cx="1892300" cy="261610"/>
          </a:xfrm>
          <a:prstGeom prst="rect">
            <a:avLst/>
          </a:prstGeom>
          <a:noFill/>
        </p:spPr>
        <p:txBody>
          <a:bodyPr wrap="square" rtlCol="0">
            <a:spAutoFit/>
          </a:bodyPr>
          <a:lstStyle/>
          <a:p>
            <a:r>
              <a:rPr lang="en-US" sz="1100" dirty="0" smtClean="0"/>
              <a:t>Cross divisional function</a:t>
            </a:r>
            <a:endParaRPr lang="en-US" sz="1100" dirty="0"/>
          </a:p>
        </p:txBody>
      </p:sp>
      <p:sp>
        <p:nvSpPr>
          <p:cNvPr id="89" name="Textfeld 88"/>
          <p:cNvSpPr txBox="1"/>
          <p:nvPr/>
        </p:nvSpPr>
        <p:spPr>
          <a:xfrm>
            <a:off x="7756071" y="2774043"/>
            <a:ext cx="1892300" cy="261610"/>
          </a:xfrm>
          <a:prstGeom prst="rect">
            <a:avLst/>
          </a:prstGeom>
          <a:noFill/>
        </p:spPr>
        <p:txBody>
          <a:bodyPr wrap="square" rtlCol="0">
            <a:spAutoFit/>
          </a:bodyPr>
          <a:lstStyle/>
          <a:p>
            <a:r>
              <a:rPr lang="en-US" sz="1100" dirty="0" smtClean="0"/>
              <a:t>Component orientated</a:t>
            </a:r>
            <a:endParaRPr lang="en-US" sz="1100" dirty="0"/>
          </a:p>
        </p:txBody>
      </p:sp>
      <p:sp>
        <p:nvSpPr>
          <p:cNvPr id="90" name="Textfeld 89"/>
          <p:cNvSpPr txBox="1"/>
          <p:nvPr/>
        </p:nvSpPr>
        <p:spPr>
          <a:xfrm>
            <a:off x="7756071" y="2999468"/>
            <a:ext cx="1892300" cy="261610"/>
          </a:xfrm>
          <a:prstGeom prst="rect">
            <a:avLst/>
          </a:prstGeom>
          <a:noFill/>
        </p:spPr>
        <p:txBody>
          <a:bodyPr wrap="square" rtlCol="0">
            <a:spAutoFit/>
          </a:bodyPr>
          <a:lstStyle/>
          <a:p>
            <a:r>
              <a:rPr lang="en-US" sz="1100" dirty="0" smtClean="0"/>
              <a:t>Assembly orientated</a:t>
            </a:r>
            <a:endParaRPr lang="en-US" sz="1100" dirty="0"/>
          </a:p>
        </p:txBody>
      </p:sp>
      <p:sp>
        <p:nvSpPr>
          <p:cNvPr id="7" name="Fußzeilenplatzhalter 6"/>
          <p:cNvSpPr>
            <a:spLocks noGrp="1"/>
          </p:cNvSpPr>
          <p:nvPr>
            <p:ph type="ftr" sz="quarter" idx="11"/>
          </p:nvPr>
        </p:nvSpPr>
        <p:spPr/>
        <p:txBody>
          <a:bodyPr/>
          <a:lstStyle/>
          <a:p>
            <a:pPr>
              <a:defRPr/>
            </a:pPr>
            <a:r>
              <a:rPr lang="de-DE" smtClean="0"/>
              <a:t>Wolfgang Meissner</a:t>
            </a:r>
            <a:endParaRPr lang="de-DE"/>
          </a:p>
        </p:txBody>
      </p:sp>
      <p:sp>
        <p:nvSpPr>
          <p:cNvPr id="84" name="Datumsplatzhalter 83"/>
          <p:cNvSpPr>
            <a:spLocks noGrp="1"/>
          </p:cNvSpPr>
          <p:nvPr>
            <p:ph type="dt" sz="half" idx="10"/>
          </p:nvPr>
        </p:nvSpPr>
        <p:spPr/>
        <p:txBody>
          <a:bodyPr/>
          <a:lstStyle/>
          <a:p>
            <a:pPr>
              <a:defRPr/>
            </a:pPr>
            <a:r>
              <a:rPr lang="de-DE" smtClean="0"/>
              <a:t>24.10.11</a:t>
            </a:r>
            <a:endParaRPr lang="de-DE" dirty="0"/>
          </a:p>
        </p:txBody>
      </p:sp>
      <p:sp>
        <p:nvSpPr>
          <p:cNvPr id="91" name="Foliennummernplatzhalter 90"/>
          <p:cNvSpPr>
            <a:spLocks noGrp="1"/>
          </p:cNvSpPr>
          <p:nvPr>
            <p:ph type="sldNum" sz="quarter" idx="12"/>
          </p:nvPr>
        </p:nvSpPr>
        <p:spPr/>
        <p:txBody>
          <a:bodyPr/>
          <a:lstStyle/>
          <a:p>
            <a:pPr>
              <a:defRPr/>
            </a:pPr>
            <a:fld id="{BAAFB459-BFC9-A146-A75B-4C6E30B26876}" type="slidenum">
              <a:rPr lang="de-DE" smtClean="0"/>
              <a:pPr>
                <a:defRPr/>
              </a:pPr>
              <a:t>12</a:t>
            </a:fld>
            <a:endParaRPr lang="de-DE" dirty="0"/>
          </a:p>
        </p:txBody>
      </p:sp>
    </p:spTree>
    <p:extLst>
      <p:ext uri="{BB962C8B-B14F-4D97-AF65-F5344CB8AC3E}">
        <p14:creationId xmlns:p14="http://schemas.microsoft.com/office/powerpoint/2010/main" xmlns="" val="1554418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smtClean="0"/>
              <a:t>Costs and time aspects </a:t>
            </a:r>
            <a:r>
              <a:rPr lang="en-US" dirty="0"/>
              <a:t>are roughly estimated at the project’s start</a:t>
            </a:r>
            <a:r>
              <a:rPr lang="en-US" dirty="0" smtClean="0"/>
              <a:t>.</a:t>
            </a:r>
          </a:p>
          <a:p>
            <a:endParaRPr lang="en-US" dirty="0"/>
          </a:p>
          <a:p>
            <a:r>
              <a:rPr lang="en-US" dirty="0"/>
              <a:t>Insufficient </a:t>
            </a:r>
            <a:r>
              <a:rPr lang="en-US" dirty="0" smtClean="0"/>
              <a:t>up </a:t>
            </a:r>
            <a:r>
              <a:rPr lang="en-US" dirty="0"/>
              <a:t>dates are conducted in the </a:t>
            </a:r>
            <a:r>
              <a:rPr lang="en-US" dirty="0" smtClean="0"/>
              <a:t>following </a:t>
            </a:r>
            <a:r>
              <a:rPr lang="en-US" dirty="0"/>
              <a:t>phases</a:t>
            </a:r>
            <a:r>
              <a:rPr lang="en-US" dirty="0" smtClean="0"/>
              <a:t>.</a:t>
            </a:r>
          </a:p>
          <a:p>
            <a:endParaRPr lang="en-US" dirty="0"/>
          </a:p>
          <a:p>
            <a:r>
              <a:rPr lang="en-US" dirty="0" smtClean="0"/>
              <a:t>Sufficient contingencies in costs and time </a:t>
            </a:r>
            <a:r>
              <a:rPr lang="en-US" dirty="0"/>
              <a:t>are often not foreseen or not accepted.</a:t>
            </a:r>
          </a:p>
          <a:p>
            <a:endParaRPr lang="en-US" dirty="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Situation </a:t>
            </a:r>
            <a:r>
              <a:rPr lang="en-US" dirty="0" smtClean="0"/>
              <a:t>(during construction):</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1184934588"/>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13</a:t>
            </a:fld>
            <a:endParaRPr lang="de-DE" dirty="0"/>
          </a:p>
        </p:txBody>
      </p:sp>
    </p:spTree>
    <p:extLst>
      <p:ext uri="{BB962C8B-B14F-4D97-AF65-F5344CB8AC3E}">
        <p14:creationId xmlns:p14="http://schemas.microsoft.com/office/powerpoint/2010/main" xmlns="" val="3103386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a:t>Costs </a:t>
            </a:r>
            <a:r>
              <a:rPr lang="en-US" dirty="0" smtClean="0"/>
              <a:t>and time schedules must </a:t>
            </a:r>
            <a:r>
              <a:rPr lang="en-US" dirty="0"/>
              <a:t>clearly be defined and realistically planned for all project phases from the very beginning onwards.</a:t>
            </a:r>
          </a:p>
          <a:p>
            <a:endParaRPr lang="en-US" dirty="0"/>
          </a:p>
          <a:p>
            <a:r>
              <a:rPr lang="en-US" dirty="0"/>
              <a:t>The </a:t>
            </a:r>
            <a:r>
              <a:rPr lang="en-US" dirty="0" smtClean="0"/>
              <a:t>costs and time schedules </a:t>
            </a:r>
            <a:r>
              <a:rPr lang="en-US" dirty="0"/>
              <a:t>must be estimated with appropriate precision according to the different approval phases.</a:t>
            </a:r>
          </a:p>
          <a:p>
            <a:endParaRPr lang="en-US" dirty="0"/>
          </a:p>
          <a:p>
            <a:r>
              <a:rPr lang="en-US" dirty="0"/>
              <a:t>Phase related contingencies must be provided.</a:t>
            </a:r>
          </a:p>
        </p:txBody>
      </p:sp>
      <p:sp>
        <p:nvSpPr>
          <p:cNvPr id="5" name="Titel 4"/>
          <p:cNvSpPr>
            <a:spLocks noGrp="1"/>
          </p:cNvSpPr>
          <p:nvPr>
            <p:ph type="title"/>
          </p:nvPr>
        </p:nvSpPr>
        <p:spPr/>
        <p:txBody>
          <a:bodyPr/>
          <a:lstStyle/>
          <a:p>
            <a:r>
              <a:rPr lang="en-US" dirty="0" smtClean="0"/>
              <a:t>Realistic Planning is necessary.</a:t>
            </a:r>
            <a:endParaRPr lang="en-US" dirty="0"/>
          </a:p>
        </p:txBody>
      </p:sp>
      <p:sp>
        <p:nvSpPr>
          <p:cNvPr id="6" name="Textplatzhalter 5"/>
          <p:cNvSpPr>
            <a:spLocks noGrp="1"/>
          </p:cNvSpPr>
          <p:nvPr>
            <p:ph type="body" sz="quarter" idx="14"/>
          </p:nvPr>
        </p:nvSpPr>
        <p:spPr/>
        <p:txBody>
          <a:bodyPr/>
          <a:lstStyle/>
          <a:p>
            <a:r>
              <a:rPr lang="en-US" dirty="0"/>
              <a:t>Key Factor </a:t>
            </a:r>
            <a:r>
              <a:rPr lang="en-US" dirty="0" smtClean="0"/>
              <a:t>5:</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1626633307"/>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14</a:t>
            </a:fld>
            <a:endParaRPr lang="de-DE" dirty="0"/>
          </a:p>
        </p:txBody>
      </p:sp>
    </p:spTree>
    <p:extLst>
      <p:ext uri="{BB962C8B-B14F-4D97-AF65-F5344CB8AC3E}">
        <p14:creationId xmlns:p14="http://schemas.microsoft.com/office/powerpoint/2010/main" xmlns="" val="2537074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The more completion the more complexity, deeper knowledge and …contingency consumption!</a:t>
            </a:r>
            <a:endParaRPr lang="en-US" dirty="0"/>
          </a:p>
        </p:txBody>
      </p:sp>
      <p:sp>
        <p:nvSpPr>
          <p:cNvPr id="6" name="Textplatzhalter 5"/>
          <p:cNvSpPr>
            <a:spLocks noGrp="1"/>
          </p:cNvSpPr>
          <p:nvPr>
            <p:ph type="body" sz="quarter" idx="14"/>
          </p:nvPr>
        </p:nvSpPr>
        <p:spPr>
          <a:xfrm>
            <a:off x="469900" y="1752600"/>
            <a:ext cx="8979590" cy="368300"/>
          </a:xfrm>
        </p:spPr>
        <p:txBody>
          <a:bodyPr/>
          <a:lstStyle/>
          <a:p>
            <a:r>
              <a:rPr lang="en-US" dirty="0"/>
              <a:t>Example: Development of machine </a:t>
            </a:r>
            <a:r>
              <a:rPr lang="en-US" dirty="0" smtClean="0"/>
              <a:t>design during project development</a:t>
            </a:r>
            <a:endParaRPr lang="en-US" dirty="0"/>
          </a:p>
          <a:p>
            <a:endParaRPr lang="en-US" dirty="0"/>
          </a:p>
        </p:txBody>
      </p:sp>
      <p:pic>
        <p:nvPicPr>
          <p:cNvPr id="7"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16614" y="2367408"/>
            <a:ext cx="2520000" cy="1664089"/>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8" descr="stellm6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4078" b="21059"/>
          <a:stretch/>
        </p:blipFill>
        <p:spPr bwMode="auto">
          <a:xfrm>
            <a:off x="1241679" y="4438440"/>
            <a:ext cx="3591024" cy="1918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Bild 9"/>
          <p:cNvPicPr>
            <a:picLocks noChangeAspect="1"/>
          </p:cNvPicPr>
          <p:nvPr/>
        </p:nvPicPr>
        <p:blipFill>
          <a:blip r:embed="rId4" cstate="print"/>
          <a:stretch>
            <a:fillRect/>
          </a:stretch>
        </p:blipFill>
        <p:spPr>
          <a:xfrm>
            <a:off x="5198129" y="2819530"/>
            <a:ext cx="4546600" cy="3416300"/>
          </a:xfrm>
          <a:prstGeom prst="rect">
            <a:avLst/>
          </a:prstGeom>
        </p:spPr>
      </p:pic>
      <p:sp>
        <p:nvSpPr>
          <p:cNvPr id="11" name="Textfeld 10"/>
          <p:cNvSpPr txBox="1"/>
          <p:nvPr/>
        </p:nvSpPr>
        <p:spPr>
          <a:xfrm>
            <a:off x="1026027" y="2224410"/>
            <a:ext cx="3824281" cy="307777"/>
          </a:xfrm>
          <a:prstGeom prst="rect">
            <a:avLst/>
          </a:prstGeom>
          <a:noFill/>
        </p:spPr>
        <p:txBody>
          <a:bodyPr wrap="square" rtlCol="0">
            <a:spAutoFit/>
          </a:bodyPr>
          <a:lstStyle/>
          <a:p>
            <a:r>
              <a:rPr lang="en-US" sz="1400" b="1" dirty="0"/>
              <a:t>Approval </a:t>
            </a:r>
            <a:r>
              <a:rPr lang="en-US" sz="1400" b="1" dirty="0" smtClean="0"/>
              <a:t>phase: </a:t>
            </a:r>
            <a:r>
              <a:rPr lang="en-US" sz="1400" dirty="0" smtClean="0"/>
              <a:t>	Concept</a:t>
            </a:r>
            <a:endParaRPr lang="en-US" sz="1400" dirty="0"/>
          </a:p>
        </p:txBody>
      </p:sp>
      <p:sp>
        <p:nvSpPr>
          <p:cNvPr id="12" name="Textfeld 11"/>
          <p:cNvSpPr txBox="1"/>
          <p:nvPr/>
        </p:nvSpPr>
        <p:spPr>
          <a:xfrm>
            <a:off x="1027752" y="4077522"/>
            <a:ext cx="3824281" cy="307777"/>
          </a:xfrm>
          <a:prstGeom prst="rect">
            <a:avLst/>
          </a:prstGeom>
          <a:noFill/>
        </p:spPr>
        <p:txBody>
          <a:bodyPr wrap="square" rtlCol="0">
            <a:spAutoFit/>
          </a:bodyPr>
          <a:lstStyle/>
          <a:p>
            <a:r>
              <a:rPr lang="en-US" sz="1400" b="1" dirty="0" smtClean="0"/>
              <a:t>Procurement phase: </a:t>
            </a:r>
            <a:r>
              <a:rPr lang="en-US" sz="1400" dirty="0" smtClean="0"/>
              <a:t>	Conceptual design</a:t>
            </a:r>
            <a:endParaRPr lang="en-US" sz="1400" dirty="0"/>
          </a:p>
        </p:txBody>
      </p:sp>
      <p:sp>
        <p:nvSpPr>
          <p:cNvPr id="13" name="Textfeld 12"/>
          <p:cNvSpPr txBox="1"/>
          <p:nvPr/>
        </p:nvSpPr>
        <p:spPr>
          <a:xfrm>
            <a:off x="5555184" y="2226124"/>
            <a:ext cx="3824281" cy="307777"/>
          </a:xfrm>
          <a:prstGeom prst="rect">
            <a:avLst/>
          </a:prstGeom>
          <a:noFill/>
        </p:spPr>
        <p:txBody>
          <a:bodyPr wrap="square" rtlCol="0">
            <a:spAutoFit/>
          </a:bodyPr>
          <a:lstStyle/>
          <a:p>
            <a:r>
              <a:rPr lang="en-US" sz="1400" b="1" dirty="0" smtClean="0"/>
              <a:t>Assembly phase: </a:t>
            </a:r>
            <a:r>
              <a:rPr lang="en-US" sz="1400" dirty="0" smtClean="0"/>
              <a:t>	Detailed design</a:t>
            </a:r>
            <a:endParaRPr lang="en-US" sz="1400" dirty="0"/>
          </a:p>
        </p:txBody>
      </p:sp>
      <p:graphicFrame>
        <p:nvGraphicFramePr>
          <p:cNvPr id="14" name="Tabelle 13"/>
          <p:cNvGraphicFramePr>
            <a:graphicFrameLocks noGrp="1"/>
          </p:cNvGraphicFramePr>
          <p:nvPr>
            <p:extLst>
              <p:ext uri="{D42A27DB-BD31-4B8C-83A1-F6EECF244321}">
                <p14:modId xmlns:p14="http://schemas.microsoft.com/office/powerpoint/2010/main" xmlns="" val="1921324301"/>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4" name="Fußzeilenplatzhalter 3"/>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a:p>
        </p:txBody>
      </p:sp>
      <p:sp>
        <p:nvSpPr>
          <p:cNvPr id="15" name="Foliennummernplatzhalter 14"/>
          <p:cNvSpPr>
            <a:spLocks noGrp="1"/>
          </p:cNvSpPr>
          <p:nvPr>
            <p:ph type="sldNum" sz="quarter" idx="12"/>
          </p:nvPr>
        </p:nvSpPr>
        <p:spPr/>
        <p:txBody>
          <a:bodyPr/>
          <a:lstStyle/>
          <a:p>
            <a:pPr>
              <a:defRPr/>
            </a:pPr>
            <a:fld id="{BAAFB459-BFC9-A146-A75B-4C6E30B26876}" type="slidenum">
              <a:rPr lang="de-DE" smtClean="0"/>
              <a:pPr>
                <a:defRPr/>
              </a:pPr>
              <a:t>15</a:t>
            </a:fld>
            <a:endParaRPr lang="de-DE" dirty="0"/>
          </a:p>
        </p:txBody>
      </p:sp>
    </p:spTree>
    <p:extLst>
      <p:ext uri="{BB962C8B-B14F-4D97-AF65-F5344CB8AC3E}">
        <p14:creationId xmlns:p14="http://schemas.microsoft.com/office/powerpoint/2010/main" xmlns="" val="3362431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a:xfrm>
            <a:off x="939800" y="2051040"/>
            <a:ext cx="8039100" cy="4089400"/>
          </a:xfrm>
        </p:spPr>
        <p:txBody>
          <a:bodyPr/>
          <a:lstStyle/>
          <a:p>
            <a:endParaRPr lang="en-US" dirty="0" smtClean="0"/>
          </a:p>
          <a:p>
            <a:r>
              <a:rPr lang="en-US" dirty="0"/>
              <a:t>An always current, bottom-up planning, controlling and reporting system based on work breakdown structures and financial management tools is mandatory.</a:t>
            </a:r>
          </a:p>
          <a:p>
            <a:pPr lvl="1"/>
            <a:r>
              <a:rPr lang="en-US" dirty="0"/>
              <a:t>This integrated system must show all the planned and actual, weekly updated data and the resulting </a:t>
            </a:r>
            <a:r>
              <a:rPr lang="en-US" dirty="0" smtClean="0"/>
              <a:t>deviations</a:t>
            </a:r>
          </a:p>
          <a:p>
            <a:pPr marL="447675" lvl="1" indent="0">
              <a:buNone/>
            </a:pPr>
            <a:endParaRPr lang="en-US" dirty="0"/>
          </a:p>
          <a:p>
            <a:r>
              <a:rPr lang="en-US" dirty="0"/>
              <a:t>Efficient project control and risk management systems have to be fully embedded  in the project, covering technical, financial and schedule issues, together with the parallel development of mitigating measures in case of deviations. </a:t>
            </a:r>
            <a:br>
              <a:rPr lang="en-US" dirty="0"/>
            </a:br>
            <a:r>
              <a:rPr lang="en-US" dirty="0"/>
              <a:t>This is essential to allow the management</a:t>
            </a:r>
          </a:p>
          <a:p>
            <a:pPr lvl="1"/>
            <a:r>
              <a:rPr lang="en-US" dirty="0"/>
              <a:t>to react immediately</a:t>
            </a:r>
          </a:p>
          <a:p>
            <a:pPr lvl="1"/>
            <a:r>
              <a:rPr lang="en-US" dirty="0"/>
              <a:t>both internally and externally (for suppliers and in-kind contributors)</a:t>
            </a:r>
            <a:r>
              <a:rPr lang="en-US" dirty="0" smtClean="0"/>
              <a:t>.</a:t>
            </a:r>
            <a:endParaRPr lang="en-US" dirty="0"/>
          </a:p>
        </p:txBody>
      </p:sp>
      <p:sp>
        <p:nvSpPr>
          <p:cNvPr id="5" name="Titel 4"/>
          <p:cNvSpPr>
            <a:spLocks noGrp="1"/>
          </p:cNvSpPr>
          <p:nvPr>
            <p:ph type="title"/>
          </p:nvPr>
        </p:nvSpPr>
        <p:spPr/>
        <p:txBody>
          <a:bodyPr/>
          <a:lstStyle/>
          <a:p>
            <a:r>
              <a:rPr lang="en-US" dirty="0" smtClean="0"/>
              <a:t>Effective “online” systems for controlling and steering/counter steering must be consequently applied.</a:t>
            </a:r>
            <a:endParaRPr lang="en-US" dirty="0"/>
          </a:p>
        </p:txBody>
      </p:sp>
      <p:sp>
        <p:nvSpPr>
          <p:cNvPr id="6" name="Textplatzhalter 5"/>
          <p:cNvSpPr>
            <a:spLocks noGrp="1"/>
          </p:cNvSpPr>
          <p:nvPr>
            <p:ph type="body" sz="quarter" idx="14"/>
          </p:nvPr>
        </p:nvSpPr>
        <p:spPr/>
        <p:txBody>
          <a:bodyPr/>
          <a:lstStyle/>
          <a:p>
            <a:r>
              <a:rPr lang="en-US" dirty="0"/>
              <a:t>Key Factor </a:t>
            </a:r>
            <a:r>
              <a:rPr lang="en-US" dirty="0" smtClean="0"/>
              <a:t>6:</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4021457897"/>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16</a:t>
            </a:fld>
            <a:endParaRPr lang="de-DE" dirty="0"/>
          </a:p>
        </p:txBody>
      </p:sp>
    </p:spTree>
    <p:extLst>
      <p:ext uri="{BB962C8B-B14F-4D97-AF65-F5344CB8AC3E}">
        <p14:creationId xmlns:p14="http://schemas.microsoft.com/office/powerpoint/2010/main" xmlns="" val="257050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latin typeface="Helvetica" charset="0"/>
              </a:rPr>
              <a:t>Processes: Implementation of a comprehensive bottom up – Planning, Controlling and Reporting Process </a:t>
            </a:r>
            <a:br>
              <a:rPr lang="en-US" dirty="0" smtClean="0">
                <a:latin typeface="Helvetica" charset="0"/>
              </a:rPr>
            </a:br>
            <a:endParaRPr lang="en-US" dirty="0"/>
          </a:p>
        </p:txBody>
      </p:sp>
      <p:sp>
        <p:nvSpPr>
          <p:cNvPr id="6" name="Textplatzhalter 5"/>
          <p:cNvSpPr>
            <a:spLocks noGrp="1"/>
          </p:cNvSpPr>
          <p:nvPr>
            <p:ph type="body" sz="quarter" idx="14"/>
          </p:nvPr>
        </p:nvSpPr>
        <p:spPr/>
        <p:txBody>
          <a:bodyPr/>
          <a:lstStyle/>
          <a:p>
            <a:r>
              <a:rPr lang="en-US" dirty="0" smtClean="0"/>
              <a:t>Example: </a:t>
            </a:r>
            <a:r>
              <a:rPr lang="en-US" dirty="0" err="1"/>
              <a:t>Wendelstein</a:t>
            </a:r>
            <a:r>
              <a:rPr lang="en-US" dirty="0"/>
              <a:t> 7-X Fusion Reactor IPP/Greifswald:     </a:t>
            </a:r>
            <a:endParaRPr lang="en-US" dirty="0" smtClean="0"/>
          </a:p>
          <a:p>
            <a:r>
              <a:rPr lang="en-US" dirty="0" smtClean="0"/>
              <a:t>Bottom </a:t>
            </a:r>
            <a:r>
              <a:rPr lang="en-US" dirty="0"/>
              <a:t>up Planning </a:t>
            </a:r>
            <a:r>
              <a:rPr lang="en-US" dirty="0" smtClean="0"/>
              <a:t>Process</a:t>
            </a:r>
            <a:endParaRPr lang="en-US" dirty="0"/>
          </a:p>
          <a:p>
            <a:endParaRPr lang="en-US" dirty="0"/>
          </a:p>
        </p:txBody>
      </p:sp>
      <p:cxnSp>
        <p:nvCxnSpPr>
          <p:cNvPr id="63" name="AutoShape 156"/>
          <p:cNvCxnSpPr>
            <a:cxnSpLocks noChangeShapeType="1"/>
          </p:cNvCxnSpPr>
          <p:nvPr/>
        </p:nvCxnSpPr>
        <p:spPr bwMode="auto">
          <a:xfrm flipH="1">
            <a:off x="6591491" y="5187720"/>
            <a:ext cx="1720" cy="401636"/>
          </a:xfrm>
          <a:prstGeom prst="straightConnector1">
            <a:avLst/>
          </a:prstGeom>
          <a:noFill/>
          <a:ln w="12700">
            <a:solidFill>
              <a:srgbClr val="FF0000"/>
            </a:solidFill>
            <a:round/>
            <a:headEnd type="triangle" w="med" len="med"/>
            <a:tailEnd/>
          </a:ln>
          <a:extLst>
            <a:ext uri="{909E8E84-426E-40dd-AFC4-6F175D3DCCD1}">
              <a14:hiddenFill xmlns:a14="http://schemas.microsoft.com/office/drawing/2010/main" xmlns="">
                <a:noFill/>
              </a14:hiddenFill>
            </a:ext>
          </a:extLst>
        </p:spPr>
      </p:cxnSp>
      <p:sp>
        <p:nvSpPr>
          <p:cNvPr id="8" name="Rectangle 6"/>
          <p:cNvSpPr>
            <a:spLocks noChangeArrowheads="1"/>
          </p:cNvSpPr>
          <p:nvPr/>
        </p:nvSpPr>
        <p:spPr bwMode="auto">
          <a:xfrm>
            <a:off x="333170" y="3408138"/>
            <a:ext cx="8979032" cy="576261"/>
          </a:xfrm>
          <a:prstGeom prst="rect">
            <a:avLst/>
          </a:prstGeom>
          <a:noFill/>
          <a:ln w="12700">
            <a:solidFill>
              <a:schemeClr val="bg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 name="Text Box 15"/>
          <p:cNvSpPr txBox="1">
            <a:spLocks noChangeArrowheads="1"/>
          </p:cNvSpPr>
          <p:nvPr/>
        </p:nvSpPr>
        <p:spPr bwMode="auto">
          <a:xfrm>
            <a:off x="255779" y="5524269"/>
            <a:ext cx="975122" cy="260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endParaRPr lang="de-DE" smtClean="0">
              <a:solidFill>
                <a:srgbClr val="4D4D4D"/>
              </a:solidFill>
            </a:endParaRPr>
          </a:p>
        </p:txBody>
      </p:sp>
      <p:sp>
        <p:nvSpPr>
          <p:cNvPr id="10" name="Text Box 16"/>
          <p:cNvSpPr txBox="1">
            <a:spLocks noChangeArrowheads="1"/>
          </p:cNvSpPr>
          <p:nvPr/>
        </p:nvSpPr>
        <p:spPr bwMode="auto">
          <a:xfrm>
            <a:off x="255779" y="5352820"/>
            <a:ext cx="1573609" cy="400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en-US" sz="1000" b="1" smtClean="0">
                <a:solidFill>
                  <a:srgbClr val="FF0000"/>
                </a:solidFill>
              </a:rPr>
              <a:t>Planning of  Work Packages</a:t>
            </a:r>
          </a:p>
        </p:txBody>
      </p:sp>
      <p:sp>
        <p:nvSpPr>
          <p:cNvPr id="11" name="Rectangle 110"/>
          <p:cNvSpPr>
            <a:spLocks noChangeArrowheads="1"/>
          </p:cNvSpPr>
          <p:nvPr/>
        </p:nvSpPr>
        <p:spPr bwMode="auto">
          <a:xfrm>
            <a:off x="333170" y="4008211"/>
            <a:ext cx="8979032" cy="576261"/>
          </a:xfrm>
          <a:prstGeom prst="rect">
            <a:avLst/>
          </a:prstGeom>
          <a:noFill/>
          <a:ln w="12700">
            <a:solidFill>
              <a:schemeClr val="bg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2" name="Rectangle 111"/>
          <p:cNvSpPr>
            <a:spLocks noChangeArrowheads="1"/>
          </p:cNvSpPr>
          <p:nvPr/>
        </p:nvSpPr>
        <p:spPr bwMode="auto">
          <a:xfrm>
            <a:off x="333170" y="4698772"/>
            <a:ext cx="8979032" cy="576261"/>
          </a:xfrm>
          <a:prstGeom prst="rect">
            <a:avLst/>
          </a:prstGeom>
          <a:noFill/>
          <a:ln w="12700">
            <a:solidFill>
              <a:schemeClr val="bg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3" name="Rectangle 112"/>
          <p:cNvSpPr>
            <a:spLocks noChangeArrowheads="1"/>
          </p:cNvSpPr>
          <p:nvPr/>
        </p:nvSpPr>
        <p:spPr bwMode="auto">
          <a:xfrm>
            <a:off x="324571" y="5338532"/>
            <a:ext cx="8979032" cy="576261"/>
          </a:xfrm>
          <a:prstGeom prst="rect">
            <a:avLst/>
          </a:prstGeom>
          <a:noFill/>
          <a:ln w="12700">
            <a:solidFill>
              <a:schemeClr val="bg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4" name="Rectangle 20"/>
          <p:cNvSpPr>
            <a:spLocks noChangeArrowheads="1"/>
          </p:cNvSpPr>
          <p:nvPr/>
        </p:nvSpPr>
        <p:spPr bwMode="auto">
          <a:xfrm>
            <a:off x="2023725" y="5568719"/>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5" name="Rectangle 21"/>
          <p:cNvSpPr>
            <a:spLocks noChangeArrowheads="1"/>
          </p:cNvSpPr>
          <p:nvPr/>
        </p:nvSpPr>
        <p:spPr bwMode="auto">
          <a:xfrm>
            <a:off x="2605014" y="5578244"/>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6" name="Rectangle 22"/>
          <p:cNvSpPr>
            <a:spLocks noChangeArrowheads="1"/>
          </p:cNvSpPr>
          <p:nvPr/>
        </p:nvSpPr>
        <p:spPr bwMode="auto">
          <a:xfrm>
            <a:off x="3189744" y="5573481"/>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17" name="AutoShape 23"/>
          <p:cNvCxnSpPr>
            <a:cxnSpLocks noChangeShapeType="1"/>
            <a:stCxn id="14" idx="0"/>
            <a:endCxn id="15" idx="0"/>
          </p:cNvCxnSpPr>
          <p:nvPr/>
        </p:nvCxnSpPr>
        <p:spPr bwMode="auto">
          <a:xfrm rot="5400000" flipV="1">
            <a:off x="2567576" y="5281183"/>
            <a:ext cx="9525" cy="583009"/>
          </a:xfrm>
          <a:prstGeom prst="bentConnector3">
            <a:avLst>
              <a:gd name="adj1" fmla="val -24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cxnSp>
        <p:nvCxnSpPr>
          <p:cNvPr id="18" name="AutoShape 24"/>
          <p:cNvCxnSpPr>
            <a:cxnSpLocks noChangeShapeType="1"/>
            <a:stCxn id="15" idx="0"/>
            <a:endCxn id="16" idx="0"/>
          </p:cNvCxnSpPr>
          <p:nvPr/>
        </p:nvCxnSpPr>
        <p:spPr bwMode="auto">
          <a:xfrm rot="16200000">
            <a:off x="3152107" y="5284292"/>
            <a:ext cx="4762" cy="584729"/>
          </a:xfrm>
          <a:prstGeom prst="bentConnector3">
            <a:avLst>
              <a:gd name="adj1" fmla="val 49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sp>
        <p:nvSpPr>
          <p:cNvPr id="19" name="Rectangle 34" descr="Diagonal weit nach unten"/>
          <p:cNvSpPr>
            <a:spLocks noChangeArrowheads="1"/>
          </p:cNvSpPr>
          <p:nvPr/>
        </p:nvSpPr>
        <p:spPr bwMode="auto">
          <a:xfrm>
            <a:off x="2606734" y="4841646"/>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20" name="AutoShape 35"/>
          <p:cNvCxnSpPr>
            <a:cxnSpLocks noChangeShapeType="1"/>
            <a:stCxn id="19" idx="2"/>
            <a:endCxn id="15" idx="0"/>
          </p:cNvCxnSpPr>
          <p:nvPr/>
        </p:nvCxnSpPr>
        <p:spPr bwMode="auto">
          <a:xfrm flipH="1">
            <a:off x="2862983" y="5176608"/>
            <a:ext cx="1720" cy="401636"/>
          </a:xfrm>
          <a:prstGeom prst="straightConnector1">
            <a:avLst/>
          </a:prstGeom>
          <a:noFill/>
          <a:ln w="12700">
            <a:solidFill>
              <a:srgbClr val="FF0000"/>
            </a:solidFill>
            <a:round/>
            <a:headEnd type="triangle" w="med" len="med"/>
            <a:tailEnd/>
          </a:ln>
          <a:extLst>
            <a:ext uri="{909E8E84-426E-40dd-AFC4-6F175D3DCCD1}">
              <a14:hiddenFill xmlns:a14="http://schemas.microsoft.com/office/drawing/2010/main" xmlns="">
                <a:noFill/>
              </a14:hiddenFill>
            </a:ext>
          </a:extLst>
        </p:spPr>
      </p:cxnSp>
      <p:sp>
        <p:nvSpPr>
          <p:cNvPr id="21" name="Rectangle 36" descr="Diagonal weit nach unten"/>
          <p:cNvSpPr>
            <a:spLocks noChangeArrowheads="1"/>
          </p:cNvSpPr>
          <p:nvPr/>
        </p:nvSpPr>
        <p:spPr bwMode="auto">
          <a:xfrm>
            <a:off x="4424554" y="4841646"/>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22" name="Rectangle 37" descr="Diagonal weit nach unten"/>
          <p:cNvSpPr>
            <a:spLocks noChangeArrowheads="1"/>
          </p:cNvSpPr>
          <p:nvPr/>
        </p:nvSpPr>
        <p:spPr bwMode="auto">
          <a:xfrm>
            <a:off x="6276770" y="4841646"/>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23" name="Rectangle 38" descr="Diagonal weit nach unten"/>
          <p:cNvSpPr>
            <a:spLocks noChangeArrowheads="1"/>
          </p:cNvSpPr>
          <p:nvPr/>
        </p:nvSpPr>
        <p:spPr bwMode="auto">
          <a:xfrm>
            <a:off x="8128985" y="4841646"/>
            <a:ext cx="51249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24" name="Rectangle 39"/>
          <p:cNvSpPr>
            <a:spLocks noChangeArrowheads="1"/>
          </p:cNvSpPr>
          <p:nvPr/>
        </p:nvSpPr>
        <p:spPr bwMode="auto">
          <a:xfrm>
            <a:off x="3531982" y="4105048"/>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25" name="AutoShape 40"/>
          <p:cNvCxnSpPr>
            <a:cxnSpLocks noChangeShapeType="1"/>
            <a:stCxn id="19" idx="0"/>
            <a:endCxn id="21" idx="0"/>
          </p:cNvCxnSpPr>
          <p:nvPr/>
        </p:nvCxnSpPr>
        <p:spPr bwMode="auto">
          <a:xfrm rot="5400000" flipV="1">
            <a:off x="3771099" y="3935184"/>
            <a:ext cx="1587" cy="1816100"/>
          </a:xfrm>
          <a:prstGeom prst="bentConnector3">
            <a:avLst>
              <a:gd name="adj1" fmla="val -14400005"/>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sp>
        <p:nvSpPr>
          <p:cNvPr id="26" name="Line 41"/>
          <p:cNvSpPr>
            <a:spLocks noChangeShapeType="1"/>
          </p:cNvSpPr>
          <p:nvPr/>
        </p:nvSpPr>
        <p:spPr bwMode="auto">
          <a:xfrm>
            <a:off x="3801989" y="4440010"/>
            <a:ext cx="0" cy="200024"/>
          </a:xfrm>
          <a:prstGeom prst="line">
            <a:avLst/>
          </a:prstGeom>
          <a:noFill/>
          <a:ln w="127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27" name="AutoShape 42"/>
          <p:cNvCxnSpPr>
            <a:cxnSpLocks noChangeShapeType="1"/>
            <a:stCxn id="22" idx="0"/>
            <a:endCxn id="23" idx="0"/>
          </p:cNvCxnSpPr>
          <p:nvPr/>
        </p:nvCxnSpPr>
        <p:spPr bwMode="auto">
          <a:xfrm rot="5400000" flipV="1">
            <a:off x="7458333" y="3917986"/>
            <a:ext cx="1587" cy="1850496"/>
          </a:xfrm>
          <a:prstGeom prst="bentConnector3">
            <a:avLst>
              <a:gd name="adj1" fmla="val -14400005"/>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sp>
        <p:nvSpPr>
          <p:cNvPr id="28" name="Rectangle 43"/>
          <p:cNvSpPr>
            <a:spLocks noChangeArrowheads="1"/>
          </p:cNvSpPr>
          <p:nvPr/>
        </p:nvSpPr>
        <p:spPr bwMode="auto">
          <a:xfrm>
            <a:off x="7134946" y="4105048"/>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29" name="Line 44"/>
          <p:cNvSpPr>
            <a:spLocks noChangeShapeType="1"/>
          </p:cNvSpPr>
          <p:nvPr/>
        </p:nvSpPr>
        <p:spPr bwMode="auto">
          <a:xfrm>
            <a:off x="7391195" y="4430485"/>
            <a:ext cx="0" cy="201612"/>
          </a:xfrm>
          <a:prstGeom prst="line">
            <a:avLst/>
          </a:prstGeom>
          <a:noFill/>
          <a:ln w="12700">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30" name="Rectangle 45"/>
          <p:cNvSpPr>
            <a:spLocks noChangeArrowheads="1"/>
          </p:cNvSpPr>
          <p:nvPr/>
        </p:nvSpPr>
        <p:spPr bwMode="auto">
          <a:xfrm>
            <a:off x="5351522" y="3576413"/>
            <a:ext cx="515937"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31" name="AutoShape 46"/>
          <p:cNvCxnSpPr>
            <a:cxnSpLocks noChangeShapeType="1"/>
            <a:stCxn id="24" idx="0"/>
            <a:endCxn id="28" idx="0"/>
          </p:cNvCxnSpPr>
          <p:nvPr/>
        </p:nvCxnSpPr>
        <p:spPr bwMode="auto">
          <a:xfrm rot="5400000" flipV="1">
            <a:off x="5588919" y="2306014"/>
            <a:ext cx="1587" cy="3601244"/>
          </a:xfrm>
          <a:prstGeom prst="bentConnector3">
            <a:avLst>
              <a:gd name="adj1" fmla="val -54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sp>
        <p:nvSpPr>
          <p:cNvPr id="32" name="Text Box 61"/>
          <p:cNvSpPr txBox="1">
            <a:spLocks noChangeArrowheads="1"/>
          </p:cNvSpPr>
          <p:nvPr/>
        </p:nvSpPr>
        <p:spPr bwMode="auto">
          <a:xfrm>
            <a:off x="1973851" y="5533794"/>
            <a:ext cx="70167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33" name="Text Box 62"/>
          <p:cNvSpPr txBox="1">
            <a:spLocks noChangeArrowheads="1"/>
          </p:cNvSpPr>
          <p:nvPr/>
        </p:nvSpPr>
        <p:spPr bwMode="auto">
          <a:xfrm>
            <a:off x="2519025" y="5543319"/>
            <a:ext cx="78594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34" name="Text Box 63"/>
          <p:cNvSpPr txBox="1">
            <a:spLocks noChangeArrowheads="1"/>
          </p:cNvSpPr>
          <p:nvPr/>
        </p:nvSpPr>
        <p:spPr bwMode="auto">
          <a:xfrm>
            <a:off x="3139870" y="5538557"/>
            <a:ext cx="78250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dirty="0" smtClean="0">
                <a:solidFill>
                  <a:srgbClr val="000000"/>
                </a:solidFill>
              </a:rPr>
              <a:t>Resp. Officer</a:t>
            </a:r>
          </a:p>
        </p:txBody>
      </p:sp>
      <p:sp>
        <p:nvSpPr>
          <p:cNvPr id="39" name="Text Box 94"/>
          <p:cNvSpPr txBox="1">
            <a:spLocks noChangeArrowheads="1"/>
          </p:cNvSpPr>
          <p:nvPr/>
        </p:nvSpPr>
        <p:spPr bwMode="auto">
          <a:xfrm>
            <a:off x="3525103" y="4076474"/>
            <a:ext cx="546894" cy="400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ct val="50000"/>
              </a:spcBef>
              <a:spcAft>
                <a:spcPct val="0"/>
              </a:spcAft>
            </a:pPr>
            <a:r>
              <a:rPr lang="de-DE" sz="1000" b="1" dirty="0" smtClean="0">
                <a:solidFill>
                  <a:srgbClr val="000000"/>
                </a:solidFill>
              </a:rPr>
              <a:t>Div. Head</a:t>
            </a:r>
          </a:p>
        </p:txBody>
      </p:sp>
      <p:sp>
        <p:nvSpPr>
          <p:cNvPr id="41" name="Text Box 101"/>
          <p:cNvSpPr txBox="1">
            <a:spLocks noChangeArrowheads="1"/>
          </p:cNvSpPr>
          <p:nvPr/>
        </p:nvSpPr>
        <p:spPr bwMode="auto">
          <a:xfrm>
            <a:off x="5334324" y="3616100"/>
            <a:ext cx="548614"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ts val="0"/>
              </a:spcBef>
              <a:spcAft>
                <a:spcPct val="0"/>
              </a:spcAft>
            </a:pPr>
            <a:r>
              <a:rPr lang="de-DE" sz="1000" b="1" dirty="0" smtClean="0">
                <a:solidFill>
                  <a:srgbClr val="000000"/>
                </a:solidFill>
              </a:rPr>
              <a:t>Project</a:t>
            </a:r>
          </a:p>
          <a:p>
            <a:pPr algn="ctr" defTabSz="914400" fontAlgn="base">
              <a:spcBef>
                <a:spcPts val="0"/>
              </a:spcBef>
              <a:spcAft>
                <a:spcPct val="0"/>
              </a:spcAft>
            </a:pPr>
            <a:r>
              <a:rPr lang="de-DE" sz="1000" b="1" dirty="0" err="1" smtClean="0">
                <a:solidFill>
                  <a:srgbClr val="000000"/>
                </a:solidFill>
              </a:rPr>
              <a:t>Coord</a:t>
            </a:r>
            <a:r>
              <a:rPr lang="de-DE" sz="1000" b="1" dirty="0" smtClean="0">
                <a:solidFill>
                  <a:srgbClr val="000000"/>
                </a:solidFill>
              </a:rPr>
              <a:t>.</a:t>
            </a:r>
          </a:p>
        </p:txBody>
      </p:sp>
      <p:sp>
        <p:nvSpPr>
          <p:cNvPr id="42" name="Text Box 107"/>
          <p:cNvSpPr txBox="1">
            <a:spLocks noChangeArrowheads="1"/>
          </p:cNvSpPr>
          <p:nvPr/>
        </p:nvSpPr>
        <p:spPr bwMode="auto">
          <a:xfrm>
            <a:off x="3452872" y="2930302"/>
            <a:ext cx="4368271"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ct val="50000"/>
              </a:spcBef>
              <a:spcAft>
                <a:spcPct val="0"/>
              </a:spcAft>
            </a:pPr>
            <a:r>
              <a:rPr lang="de-DE" sz="1200" b="1" dirty="0" smtClean="0"/>
              <a:t>Boards</a:t>
            </a:r>
          </a:p>
        </p:txBody>
      </p:sp>
      <p:sp>
        <p:nvSpPr>
          <p:cNvPr id="43" name="Line 114"/>
          <p:cNvSpPr>
            <a:spLocks noChangeShapeType="1"/>
          </p:cNvSpPr>
          <p:nvPr/>
        </p:nvSpPr>
        <p:spPr bwMode="auto">
          <a:xfrm>
            <a:off x="5607771" y="3984399"/>
            <a:ext cx="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44" name="Line 115"/>
          <p:cNvSpPr>
            <a:spLocks noChangeShapeType="1"/>
          </p:cNvSpPr>
          <p:nvPr/>
        </p:nvSpPr>
        <p:spPr bwMode="auto">
          <a:xfrm flipV="1">
            <a:off x="5612930" y="3882799"/>
            <a:ext cx="0" cy="144462"/>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45" name="Line 116"/>
          <p:cNvSpPr>
            <a:spLocks noChangeShapeType="1"/>
          </p:cNvSpPr>
          <p:nvPr/>
        </p:nvSpPr>
        <p:spPr bwMode="auto">
          <a:xfrm flipV="1">
            <a:off x="5604331" y="3279551"/>
            <a:ext cx="0" cy="288924"/>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grpSp>
        <p:nvGrpSpPr>
          <p:cNvPr id="46" name="Group 124"/>
          <p:cNvGrpSpPr>
            <a:grpSpLocks/>
          </p:cNvGrpSpPr>
          <p:nvPr/>
        </p:nvGrpSpPr>
        <p:grpSpPr bwMode="auto">
          <a:xfrm>
            <a:off x="2730559" y="5270270"/>
            <a:ext cx="245930" cy="260349"/>
            <a:chOff x="1025" y="3085"/>
            <a:chExt cx="144" cy="176"/>
          </a:xfrm>
        </p:grpSpPr>
        <p:sp>
          <p:nvSpPr>
            <p:cNvPr id="102" name="Oval 125"/>
            <p:cNvSpPr>
              <a:spLocks noChangeArrowheads="1"/>
            </p:cNvSpPr>
            <p:nvPr/>
          </p:nvSpPr>
          <p:spPr bwMode="auto">
            <a:xfrm>
              <a:off x="1033" y="3113"/>
              <a:ext cx="136" cy="136"/>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03" name="Text Box 126"/>
            <p:cNvSpPr txBox="1">
              <a:spLocks noChangeArrowheads="1"/>
            </p:cNvSpPr>
            <p:nvPr/>
          </p:nvSpPr>
          <p:spPr bwMode="auto">
            <a:xfrm>
              <a:off x="1025" y="3085"/>
              <a:ext cx="136" cy="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dirty="0" smtClean="0">
                  <a:solidFill>
                    <a:srgbClr val="000000"/>
                  </a:solidFill>
                </a:rPr>
                <a:t>+</a:t>
              </a:r>
            </a:p>
          </p:txBody>
        </p:sp>
      </p:grpSp>
      <p:sp>
        <p:nvSpPr>
          <p:cNvPr id="47" name="Rectangle 136"/>
          <p:cNvSpPr>
            <a:spLocks noChangeArrowheads="1"/>
          </p:cNvSpPr>
          <p:nvPr/>
        </p:nvSpPr>
        <p:spPr bwMode="auto">
          <a:xfrm>
            <a:off x="3819187" y="5575069"/>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48" name="Rectangle 137"/>
          <p:cNvSpPr>
            <a:spLocks noChangeArrowheads="1"/>
          </p:cNvSpPr>
          <p:nvPr/>
        </p:nvSpPr>
        <p:spPr bwMode="auto">
          <a:xfrm>
            <a:off x="4400477" y="5584594"/>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49" name="Rectangle 138"/>
          <p:cNvSpPr>
            <a:spLocks noChangeArrowheads="1"/>
          </p:cNvSpPr>
          <p:nvPr/>
        </p:nvSpPr>
        <p:spPr bwMode="auto">
          <a:xfrm>
            <a:off x="4985206" y="5579831"/>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50" name="AutoShape 139"/>
          <p:cNvCxnSpPr>
            <a:cxnSpLocks noChangeShapeType="1"/>
            <a:stCxn id="47" idx="0"/>
            <a:endCxn id="48" idx="0"/>
          </p:cNvCxnSpPr>
          <p:nvPr/>
        </p:nvCxnSpPr>
        <p:spPr bwMode="auto">
          <a:xfrm rot="5400000" flipV="1">
            <a:off x="4363038" y="5287533"/>
            <a:ext cx="9525" cy="583009"/>
          </a:xfrm>
          <a:prstGeom prst="bentConnector3">
            <a:avLst>
              <a:gd name="adj1" fmla="val -24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cxnSp>
        <p:nvCxnSpPr>
          <p:cNvPr id="51" name="AutoShape 140"/>
          <p:cNvCxnSpPr>
            <a:cxnSpLocks noChangeShapeType="1"/>
            <a:stCxn id="48" idx="0"/>
            <a:endCxn id="49" idx="0"/>
          </p:cNvCxnSpPr>
          <p:nvPr/>
        </p:nvCxnSpPr>
        <p:spPr bwMode="auto">
          <a:xfrm rot="16200000">
            <a:off x="4947569" y="5290642"/>
            <a:ext cx="4762" cy="584729"/>
          </a:xfrm>
          <a:prstGeom prst="bentConnector3">
            <a:avLst>
              <a:gd name="adj1" fmla="val 49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cxnSp>
        <p:nvCxnSpPr>
          <p:cNvPr id="52" name="AutoShape 142"/>
          <p:cNvCxnSpPr>
            <a:cxnSpLocks noChangeShapeType="1"/>
            <a:endCxn id="48" idx="0"/>
          </p:cNvCxnSpPr>
          <p:nvPr/>
        </p:nvCxnSpPr>
        <p:spPr bwMode="auto">
          <a:xfrm flipH="1">
            <a:off x="4658446" y="5182958"/>
            <a:ext cx="1720" cy="401636"/>
          </a:xfrm>
          <a:prstGeom prst="straightConnector1">
            <a:avLst/>
          </a:prstGeom>
          <a:noFill/>
          <a:ln w="12700">
            <a:solidFill>
              <a:srgbClr val="FF0000"/>
            </a:solidFill>
            <a:round/>
            <a:headEnd type="triangle" w="med" len="med"/>
            <a:tailEnd/>
          </a:ln>
          <a:extLst>
            <a:ext uri="{909E8E84-426E-40dd-AFC4-6F175D3DCCD1}">
              <a14:hiddenFill xmlns:a14="http://schemas.microsoft.com/office/drawing/2010/main" xmlns="">
                <a:noFill/>
              </a14:hiddenFill>
            </a:ext>
          </a:extLst>
        </p:spPr>
      </p:cxnSp>
      <p:sp>
        <p:nvSpPr>
          <p:cNvPr id="53" name="Text Box 143"/>
          <p:cNvSpPr txBox="1">
            <a:spLocks noChangeArrowheads="1"/>
          </p:cNvSpPr>
          <p:nvPr/>
        </p:nvSpPr>
        <p:spPr bwMode="auto">
          <a:xfrm>
            <a:off x="3769313" y="5540144"/>
            <a:ext cx="70167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dirty="0" smtClean="0">
                <a:solidFill>
                  <a:srgbClr val="000000"/>
                </a:solidFill>
              </a:rPr>
              <a:t>Resp. Officer</a:t>
            </a:r>
          </a:p>
        </p:txBody>
      </p:sp>
      <p:sp>
        <p:nvSpPr>
          <p:cNvPr id="54" name="Text Box 144"/>
          <p:cNvSpPr txBox="1">
            <a:spLocks noChangeArrowheads="1"/>
          </p:cNvSpPr>
          <p:nvPr/>
        </p:nvSpPr>
        <p:spPr bwMode="auto">
          <a:xfrm>
            <a:off x="4314487" y="5549669"/>
            <a:ext cx="78594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55" name="Text Box 145"/>
          <p:cNvSpPr txBox="1">
            <a:spLocks noChangeArrowheads="1"/>
          </p:cNvSpPr>
          <p:nvPr/>
        </p:nvSpPr>
        <p:spPr bwMode="auto">
          <a:xfrm>
            <a:off x="4935332" y="5544907"/>
            <a:ext cx="78250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100" name="Oval 148"/>
          <p:cNvSpPr>
            <a:spLocks noChangeArrowheads="1"/>
          </p:cNvSpPr>
          <p:nvPr/>
        </p:nvSpPr>
        <p:spPr bwMode="auto">
          <a:xfrm>
            <a:off x="4546621" y="5312951"/>
            <a:ext cx="233322" cy="206992"/>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13" name="Text Box 149"/>
          <p:cNvSpPr txBox="1">
            <a:spLocks noChangeArrowheads="1"/>
          </p:cNvSpPr>
          <p:nvPr/>
        </p:nvSpPr>
        <p:spPr bwMode="auto">
          <a:xfrm>
            <a:off x="4539070" y="5271857"/>
            <a:ext cx="233322" cy="269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dirty="0" smtClean="0">
                <a:solidFill>
                  <a:srgbClr val="000000"/>
                </a:solidFill>
              </a:rPr>
              <a:t>+</a:t>
            </a:r>
          </a:p>
        </p:txBody>
      </p:sp>
      <p:sp>
        <p:nvSpPr>
          <p:cNvPr id="57" name="Text Box 150"/>
          <p:cNvSpPr txBox="1">
            <a:spLocks noChangeArrowheads="1"/>
          </p:cNvSpPr>
          <p:nvPr/>
        </p:nvSpPr>
        <p:spPr bwMode="auto">
          <a:xfrm>
            <a:off x="255779" y="4733697"/>
            <a:ext cx="187285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en-US" sz="1000" b="1" smtClean="0">
                <a:solidFill>
                  <a:srgbClr val="FF0000"/>
                </a:solidFill>
              </a:rPr>
              <a:t>Approval or  „Iteration“</a:t>
            </a:r>
          </a:p>
        </p:txBody>
      </p:sp>
      <p:sp>
        <p:nvSpPr>
          <p:cNvPr id="58" name="Rectangle 151"/>
          <p:cNvSpPr>
            <a:spLocks noChangeArrowheads="1"/>
          </p:cNvSpPr>
          <p:nvPr/>
        </p:nvSpPr>
        <p:spPr bwMode="auto">
          <a:xfrm>
            <a:off x="5752233" y="5579831"/>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59" name="Rectangle 152"/>
          <p:cNvSpPr>
            <a:spLocks noChangeArrowheads="1"/>
          </p:cNvSpPr>
          <p:nvPr/>
        </p:nvSpPr>
        <p:spPr bwMode="auto">
          <a:xfrm>
            <a:off x="6333523" y="5589356"/>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60" name="Rectangle 153"/>
          <p:cNvSpPr>
            <a:spLocks noChangeArrowheads="1"/>
          </p:cNvSpPr>
          <p:nvPr/>
        </p:nvSpPr>
        <p:spPr bwMode="auto">
          <a:xfrm>
            <a:off x="6918252" y="5584594"/>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61" name="AutoShape 154"/>
          <p:cNvCxnSpPr>
            <a:cxnSpLocks noChangeShapeType="1"/>
          </p:cNvCxnSpPr>
          <p:nvPr/>
        </p:nvCxnSpPr>
        <p:spPr bwMode="auto">
          <a:xfrm rot="5400000" flipV="1">
            <a:off x="6296084" y="5300233"/>
            <a:ext cx="9525" cy="583009"/>
          </a:xfrm>
          <a:prstGeom prst="bentConnector3">
            <a:avLst>
              <a:gd name="adj1" fmla="val -24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cxnSp>
        <p:nvCxnSpPr>
          <p:cNvPr id="62" name="AutoShape 155"/>
          <p:cNvCxnSpPr>
            <a:cxnSpLocks noChangeShapeType="1"/>
            <a:stCxn id="59" idx="0"/>
            <a:endCxn id="60" idx="0"/>
          </p:cNvCxnSpPr>
          <p:nvPr/>
        </p:nvCxnSpPr>
        <p:spPr bwMode="auto">
          <a:xfrm rot="16200000">
            <a:off x="6880615" y="5295404"/>
            <a:ext cx="4762" cy="584729"/>
          </a:xfrm>
          <a:prstGeom prst="bentConnector3">
            <a:avLst>
              <a:gd name="adj1" fmla="val 49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sp>
        <p:nvSpPr>
          <p:cNvPr id="64" name="Text Box 157"/>
          <p:cNvSpPr txBox="1">
            <a:spLocks noChangeArrowheads="1"/>
          </p:cNvSpPr>
          <p:nvPr/>
        </p:nvSpPr>
        <p:spPr bwMode="auto">
          <a:xfrm>
            <a:off x="5702359" y="5544907"/>
            <a:ext cx="70167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dirty="0" smtClean="0">
                <a:solidFill>
                  <a:srgbClr val="000000"/>
                </a:solidFill>
              </a:rPr>
              <a:t>Resp. Officer</a:t>
            </a:r>
          </a:p>
        </p:txBody>
      </p:sp>
      <p:sp>
        <p:nvSpPr>
          <p:cNvPr id="65" name="Text Box 158"/>
          <p:cNvSpPr txBox="1">
            <a:spLocks noChangeArrowheads="1"/>
          </p:cNvSpPr>
          <p:nvPr/>
        </p:nvSpPr>
        <p:spPr bwMode="auto">
          <a:xfrm>
            <a:off x="6247533" y="5554432"/>
            <a:ext cx="78594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66" name="Text Box 159"/>
          <p:cNvSpPr txBox="1">
            <a:spLocks noChangeArrowheads="1"/>
          </p:cNvSpPr>
          <p:nvPr/>
        </p:nvSpPr>
        <p:spPr bwMode="auto">
          <a:xfrm>
            <a:off x="6868378" y="5549669"/>
            <a:ext cx="78250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68" name="Rectangle 163"/>
          <p:cNvSpPr>
            <a:spLocks noChangeArrowheads="1"/>
          </p:cNvSpPr>
          <p:nvPr/>
        </p:nvSpPr>
        <p:spPr bwMode="auto">
          <a:xfrm>
            <a:off x="7547696" y="5586181"/>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69" name="Rectangle 164"/>
          <p:cNvSpPr>
            <a:spLocks noChangeArrowheads="1"/>
          </p:cNvSpPr>
          <p:nvPr/>
        </p:nvSpPr>
        <p:spPr bwMode="auto">
          <a:xfrm>
            <a:off x="8128985" y="5595706"/>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70" name="Rectangle 165"/>
          <p:cNvSpPr>
            <a:spLocks noChangeArrowheads="1"/>
          </p:cNvSpPr>
          <p:nvPr/>
        </p:nvSpPr>
        <p:spPr bwMode="auto">
          <a:xfrm>
            <a:off x="8713714" y="5590944"/>
            <a:ext cx="514218" cy="33496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cxnSp>
        <p:nvCxnSpPr>
          <p:cNvPr id="71" name="AutoShape 166"/>
          <p:cNvCxnSpPr>
            <a:cxnSpLocks noChangeShapeType="1"/>
            <a:stCxn id="68" idx="0"/>
            <a:endCxn id="69" idx="0"/>
          </p:cNvCxnSpPr>
          <p:nvPr/>
        </p:nvCxnSpPr>
        <p:spPr bwMode="auto">
          <a:xfrm rot="5400000" flipV="1">
            <a:off x="8091547" y="5298645"/>
            <a:ext cx="9525" cy="583009"/>
          </a:xfrm>
          <a:prstGeom prst="bentConnector3">
            <a:avLst>
              <a:gd name="adj1" fmla="val -24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cxnSp>
        <p:nvCxnSpPr>
          <p:cNvPr id="72" name="AutoShape 167"/>
          <p:cNvCxnSpPr>
            <a:cxnSpLocks noChangeShapeType="1"/>
            <a:stCxn id="69" idx="0"/>
            <a:endCxn id="70" idx="0"/>
          </p:cNvCxnSpPr>
          <p:nvPr/>
        </p:nvCxnSpPr>
        <p:spPr bwMode="auto">
          <a:xfrm rot="16200000">
            <a:off x="8676077" y="5301754"/>
            <a:ext cx="4762" cy="584729"/>
          </a:xfrm>
          <a:prstGeom prst="bentConnector3">
            <a:avLst>
              <a:gd name="adj1" fmla="val 4900000"/>
            </a:avLst>
          </a:prstGeom>
          <a:noFill/>
          <a:ln w="12700">
            <a:solidFill>
              <a:srgbClr val="FF0000"/>
            </a:solidFill>
            <a:miter lim="800000"/>
            <a:headEnd/>
            <a:tailEnd/>
          </a:ln>
          <a:extLst>
            <a:ext uri="{909E8E84-426E-40dd-AFC4-6F175D3DCCD1}">
              <a14:hiddenFill xmlns:a14="http://schemas.microsoft.com/office/drawing/2010/main" xmlns="">
                <a:noFill/>
              </a14:hiddenFill>
            </a:ext>
          </a:extLst>
        </p:spPr>
      </p:cxnSp>
      <p:cxnSp>
        <p:nvCxnSpPr>
          <p:cNvPr id="73" name="AutoShape 168"/>
          <p:cNvCxnSpPr>
            <a:cxnSpLocks noChangeShapeType="1"/>
            <a:endCxn id="69" idx="0"/>
          </p:cNvCxnSpPr>
          <p:nvPr/>
        </p:nvCxnSpPr>
        <p:spPr bwMode="auto">
          <a:xfrm flipH="1">
            <a:off x="8386954" y="5194070"/>
            <a:ext cx="1720" cy="401636"/>
          </a:xfrm>
          <a:prstGeom prst="straightConnector1">
            <a:avLst/>
          </a:prstGeom>
          <a:noFill/>
          <a:ln w="12700">
            <a:solidFill>
              <a:srgbClr val="FF0000"/>
            </a:solidFill>
            <a:round/>
            <a:headEnd type="triangle" w="med" len="med"/>
            <a:tailEnd/>
          </a:ln>
          <a:extLst>
            <a:ext uri="{909E8E84-426E-40dd-AFC4-6F175D3DCCD1}">
              <a14:hiddenFill xmlns:a14="http://schemas.microsoft.com/office/drawing/2010/main" xmlns="">
                <a:noFill/>
              </a14:hiddenFill>
            </a:ext>
          </a:extLst>
        </p:spPr>
      </p:cxnSp>
      <p:sp>
        <p:nvSpPr>
          <p:cNvPr id="74" name="Text Box 169"/>
          <p:cNvSpPr txBox="1">
            <a:spLocks noChangeArrowheads="1"/>
          </p:cNvSpPr>
          <p:nvPr/>
        </p:nvSpPr>
        <p:spPr bwMode="auto">
          <a:xfrm>
            <a:off x="7497822" y="5551257"/>
            <a:ext cx="70167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75" name="Text Box 170"/>
          <p:cNvSpPr txBox="1">
            <a:spLocks noChangeArrowheads="1"/>
          </p:cNvSpPr>
          <p:nvPr/>
        </p:nvSpPr>
        <p:spPr bwMode="auto">
          <a:xfrm>
            <a:off x="8042996" y="5560781"/>
            <a:ext cx="78594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76" name="Text Box 171"/>
          <p:cNvSpPr txBox="1">
            <a:spLocks noChangeArrowheads="1"/>
          </p:cNvSpPr>
          <p:nvPr/>
        </p:nvSpPr>
        <p:spPr bwMode="auto">
          <a:xfrm>
            <a:off x="8663840" y="5556019"/>
            <a:ext cx="782505" cy="396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000000"/>
                </a:solidFill>
              </a:rPr>
              <a:t>Resp. Officer</a:t>
            </a:r>
          </a:p>
        </p:txBody>
      </p:sp>
      <p:sp>
        <p:nvSpPr>
          <p:cNvPr id="96" name="Oval 173"/>
          <p:cNvSpPr>
            <a:spLocks noChangeArrowheads="1"/>
          </p:cNvSpPr>
          <p:nvPr/>
        </p:nvSpPr>
        <p:spPr bwMode="auto">
          <a:xfrm>
            <a:off x="8262516" y="5305487"/>
            <a:ext cx="244523" cy="201179"/>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7" name="Text Box 174"/>
          <p:cNvSpPr txBox="1">
            <a:spLocks noChangeArrowheads="1"/>
          </p:cNvSpPr>
          <p:nvPr/>
        </p:nvSpPr>
        <p:spPr bwMode="auto">
          <a:xfrm>
            <a:off x="8253820" y="5248292"/>
            <a:ext cx="244523" cy="260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mtClean="0">
                <a:solidFill>
                  <a:srgbClr val="000000"/>
                </a:solidFill>
              </a:rPr>
              <a:t>+</a:t>
            </a:r>
          </a:p>
        </p:txBody>
      </p:sp>
      <p:sp>
        <p:nvSpPr>
          <p:cNvPr id="78" name="Text Box 175"/>
          <p:cNvSpPr txBox="1">
            <a:spLocks noChangeArrowheads="1"/>
          </p:cNvSpPr>
          <p:nvPr/>
        </p:nvSpPr>
        <p:spPr bwMode="auto">
          <a:xfrm>
            <a:off x="255779" y="4055836"/>
            <a:ext cx="187285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en-US" sz="1000" b="1" smtClean="0">
                <a:solidFill>
                  <a:srgbClr val="FF0000"/>
                </a:solidFill>
              </a:rPr>
              <a:t>Approval or „Iteration“</a:t>
            </a:r>
          </a:p>
        </p:txBody>
      </p:sp>
      <p:sp>
        <p:nvSpPr>
          <p:cNvPr id="79" name="Text Box 176"/>
          <p:cNvSpPr txBox="1">
            <a:spLocks noChangeArrowheads="1"/>
          </p:cNvSpPr>
          <p:nvPr/>
        </p:nvSpPr>
        <p:spPr bwMode="auto">
          <a:xfrm>
            <a:off x="255779" y="3344638"/>
            <a:ext cx="2027634" cy="55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en-US" sz="1000" b="1" dirty="0" smtClean="0">
                <a:solidFill>
                  <a:srgbClr val="FF0000"/>
                </a:solidFill>
              </a:rPr>
              <a:t>Approval or "Iteration“,  (Automatically) Creation of Reporting </a:t>
            </a:r>
          </a:p>
        </p:txBody>
      </p:sp>
      <p:sp>
        <p:nvSpPr>
          <p:cNvPr id="80" name="Line 179"/>
          <p:cNvSpPr>
            <a:spLocks noChangeShapeType="1"/>
          </p:cNvSpPr>
          <p:nvPr/>
        </p:nvSpPr>
        <p:spPr bwMode="auto">
          <a:xfrm>
            <a:off x="7119467" y="3098576"/>
            <a:ext cx="2340636"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1" name="Text Box 182"/>
          <p:cNvSpPr txBox="1">
            <a:spLocks noChangeArrowheads="1"/>
          </p:cNvSpPr>
          <p:nvPr/>
        </p:nvSpPr>
        <p:spPr bwMode="auto">
          <a:xfrm>
            <a:off x="7274249" y="3052539"/>
            <a:ext cx="245758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sz="1000" b="1" smtClean="0">
                <a:solidFill>
                  <a:srgbClr val="FF0000"/>
                </a:solidFill>
              </a:rPr>
              <a:t>Top down: Budgeting</a:t>
            </a:r>
            <a:endParaRPr lang="en-GB" sz="1000" b="1" smtClean="0">
              <a:solidFill>
                <a:srgbClr val="FF0000"/>
              </a:solidFill>
            </a:endParaRPr>
          </a:p>
        </p:txBody>
      </p:sp>
      <p:sp>
        <p:nvSpPr>
          <p:cNvPr id="82" name="Line 183"/>
          <p:cNvSpPr>
            <a:spLocks noChangeShapeType="1"/>
          </p:cNvSpPr>
          <p:nvPr/>
        </p:nvSpPr>
        <p:spPr bwMode="auto">
          <a:xfrm>
            <a:off x="9458384" y="3098576"/>
            <a:ext cx="0" cy="647698"/>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3" name="Line 184"/>
          <p:cNvSpPr>
            <a:spLocks noChangeShapeType="1"/>
          </p:cNvSpPr>
          <p:nvPr/>
        </p:nvSpPr>
        <p:spPr bwMode="auto">
          <a:xfrm flipH="1">
            <a:off x="9147102" y="3746275"/>
            <a:ext cx="311282" cy="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4" name="Line 195"/>
          <p:cNvSpPr>
            <a:spLocks noChangeShapeType="1"/>
          </p:cNvSpPr>
          <p:nvPr/>
        </p:nvSpPr>
        <p:spPr bwMode="auto">
          <a:xfrm>
            <a:off x="9460104" y="3852637"/>
            <a:ext cx="0" cy="36036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5" name="Line 196"/>
          <p:cNvSpPr>
            <a:spLocks noChangeShapeType="1"/>
          </p:cNvSpPr>
          <p:nvPr/>
        </p:nvSpPr>
        <p:spPr bwMode="auto">
          <a:xfrm flipH="1">
            <a:off x="9148822" y="4212998"/>
            <a:ext cx="311282" cy="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6" name="Line 197"/>
          <p:cNvSpPr>
            <a:spLocks noChangeShapeType="1"/>
          </p:cNvSpPr>
          <p:nvPr/>
        </p:nvSpPr>
        <p:spPr bwMode="auto">
          <a:xfrm>
            <a:off x="9224492" y="3852637"/>
            <a:ext cx="235611"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7" name="Line 201"/>
          <p:cNvSpPr>
            <a:spLocks noChangeShapeType="1"/>
          </p:cNvSpPr>
          <p:nvPr/>
        </p:nvSpPr>
        <p:spPr bwMode="auto">
          <a:xfrm>
            <a:off x="9458384" y="4500335"/>
            <a:ext cx="0" cy="36036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8" name="Line 202"/>
          <p:cNvSpPr>
            <a:spLocks noChangeShapeType="1"/>
          </p:cNvSpPr>
          <p:nvPr/>
        </p:nvSpPr>
        <p:spPr bwMode="auto">
          <a:xfrm flipH="1">
            <a:off x="9147102" y="4860696"/>
            <a:ext cx="311282" cy="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89" name="Line 203"/>
          <p:cNvSpPr>
            <a:spLocks noChangeShapeType="1"/>
          </p:cNvSpPr>
          <p:nvPr/>
        </p:nvSpPr>
        <p:spPr bwMode="auto">
          <a:xfrm>
            <a:off x="9222773" y="4500335"/>
            <a:ext cx="235611"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0" name="Line 204"/>
          <p:cNvSpPr>
            <a:spLocks noChangeShapeType="1"/>
          </p:cNvSpPr>
          <p:nvPr/>
        </p:nvSpPr>
        <p:spPr bwMode="auto">
          <a:xfrm>
            <a:off x="9458384" y="5148033"/>
            <a:ext cx="0" cy="360361"/>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1" name="Line 205"/>
          <p:cNvSpPr>
            <a:spLocks noChangeShapeType="1"/>
          </p:cNvSpPr>
          <p:nvPr/>
        </p:nvSpPr>
        <p:spPr bwMode="auto">
          <a:xfrm flipH="1">
            <a:off x="9147102" y="5508394"/>
            <a:ext cx="311282" cy="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2" name="Line 206"/>
          <p:cNvSpPr>
            <a:spLocks noChangeShapeType="1"/>
          </p:cNvSpPr>
          <p:nvPr/>
        </p:nvSpPr>
        <p:spPr bwMode="auto">
          <a:xfrm>
            <a:off x="9222773" y="5148033"/>
            <a:ext cx="235611" cy="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3" name="Text Box 207"/>
          <p:cNvSpPr txBox="1">
            <a:spLocks noChangeArrowheads="1"/>
          </p:cNvSpPr>
          <p:nvPr/>
        </p:nvSpPr>
        <p:spPr bwMode="auto">
          <a:xfrm rot="16200000">
            <a:off x="1200147" y="3968986"/>
            <a:ext cx="2357430" cy="400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ct val="50000"/>
              </a:spcBef>
              <a:spcAft>
                <a:spcPct val="0"/>
              </a:spcAft>
            </a:pPr>
            <a:r>
              <a:rPr lang="en-US" sz="1000" b="1" dirty="0" smtClean="0">
                <a:solidFill>
                  <a:srgbClr val="FF0000"/>
                </a:solidFill>
              </a:rPr>
              <a:t>Bottom up planning during the period (in </a:t>
            </a:r>
            <a:r>
              <a:rPr lang="de-DE" sz="1000" b="1" dirty="0" err="1" smtClean="0">
                <a:solidFill>
                  <a:srgbClr val="FF0000"/>
                </a:solidFill>
              </a:rPr>
              <a:t>detail</a:t>
            </a:r>
            <a:r>
              <a:rPr lang="de-DE" sz="1000" b="1" dirty="0" smtClean="0">
                <a:solidFill>
                  <a:srgbClr val="FF0000"/>
                </a:solidFill>
              </a:rPr>
              <a:t>)</a:t>
            </a:r>
            <a:endParaRPr lang="en-GB" sz="1000" b="1" dirty="0" smtClean="0">
              <a:solidFill>
                <a:srgbClr val="FF0000"/>
              </a:solidFill>
            </a:endParaRPr>
          </a:p>
        </p:txBody>
      </p:sp>
      <p:sp>
        <p:nvSpPr>
          <p:cNvPr id="94" name="Line 208"/>
          <p:cNvSpPr>
            <a:spLocks noChangeShapeType="1"/>
          </p:cNvSpPr>
          <p:nvPr/>
        </p:nvSpPr>
        <p:spPr bwMode="auto">
          <a:xfrm flipV="1">
            <a:off x="2589536" y="3096989"/>
            <a:ext cx="0" cy="2124069"/>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95" name="Line 209"/>
          <p:cNvSpPr>
            <a:spLocks noChangeShapeType="1"/>
          </p:cNvSpPr>
          <p:nvPr/>
        </p:nvSpPr>
        <p:spPr bwMode="auto">
          <a:xfrm>
            <a:off x="2594696" y="3098576"/>
            <a:ext cx="1169458" cy="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pPr defTabSz="914400" fontAlgn="base">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07" name="Text Box 94"/>
          <p:cNvSpPr txBox="1">
            <a:spLocks noChangeArrowheads="1"/>
          </p:cNvSpPr>
          <p:nvPr/>
        </p:nvSpPr>
        <p:spPr bwMode="auto">
          <a:xfrm>
            <a:off x="7109149" y="4078061"/>
            <a:ext cx="546894" cy="400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ct val="50000"/>
              </a:spcBef>
              <a:spcAft>
                <a:spcPct val="0"/>
              </a:spcAft>
            </a:pPr>
            <a:r>
              <a:rPr lang="de-DE" sz="1000" b="1" dirty="0" smtClean="0">
                <a:solidFill>
                  <a:srgbClr val="000000"/>
                </a:solidFill>
              </a:rPr>
              <a:t>Div. Head</a:t>
            </a:r>
          </a:p>
        </p:txBody>
      </p:sp>
      <p:sp>
        <p:nvSpPr>
          <p:cNvPr id="108" name="Text Box 94"/>
          <p:cNvSpPr txBox="1">
            <a:spLocks noChangeArrowheads="1"/>
          </p:cNvSpPr>
          <p:nvPr/>
        </p:nvSpPr>
        <p:spPr bwMode="auto">
          <a:xfrm>
            <a:off x="2560300" y="4800371"/>
            <a:ext cx="615685" cy="55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ts val="0"/>
              </a:spcBef>
              <a:spcAft>
                <a:spcPct val="0"/>
              </a:spcAft>
            </a:pPr>
            <a:r>
              <a:rPr lang="de-DE" sz="1000" b="1" dirty="0" smtClean="0">
                <a:solidFill>
                  <a:srgbClr val="000000"/>
                </a:solidFill>
              </a:rPr>
              <a:t>Group</a:t>
            </a:r>
          </a:p>
          <a:p>
            <a:pPr algn="ctr" defTabSz="914400" fontAlgn="base">
              <a:spcBef>
                <a:spcPts val="0"/>
              </a:spcBef>
              <a:spcAft>
                <a:spcPct val="0"/>
              </a:spcAft>
            </a:pPr>
            <a:r>
              <a:rPr lang="de-DE" sz="1000" b="1" dirty="0" smtClean="0">
                <a:solidFill>
                  <a:srgbClr val="000000"/>
                </a:solidFill>
              </a:rPr>
              <a:t>Leader</a:t>
            </a:r>
          </a:p>
          <a:p>
            <a:pPr algn="ctr" defTabSz="914400" fontAlgn="base">
              <a:spcBef>
                <a:spcPct val="50000"/>
              </a:spcBef>
              <a:spcAft>
                <a:spcPct val="0"/>
              </a:spcAft>
            </a:pPr>
            <a:endParaRPr lang="de-DE" sz="1000" b="1" dirty="0" smtClean="0">
              <a:solidFill>
                <a:srgbClr val="000000"/>
              </a:solidFill>
            </a:endParaRPr>
          </a:p>
        </p:txBody>
      </p:sp>
      <p:sp>
        <p:nvSpPr>
          <p:cNvPr id="109" name="Text Box 94"/>
          <p:cNvSpPr txBox="1">
            <a:spLocks noChangeArrowheads="1"/>
          </p:cNvSpPr>
          <p:nvPr/>
        </p:nvSpPr>
        <p:spPr bwMode="auto">
          <a:xfrm>
            <a:off x="4390158" y="4798990"/>
            <a:ext cx="615685" cy="55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ts val="0"/>
              </a:spcBef>
              <a:spcAft>
                <a:spcPct val="0"/>
              </a:spcAft>
            </a:pPr>
            <a:r>
              <a:rPr lang="de-DE" sz="1000" b="1" dirty="0" smtClean="0">
                <a:solidFill>
                  <a:srgbClr val="000000"/>
                </a:solidFill>
              </a:rPr>
              <a:t>Group</a:t>
            </a:r>
          </a:p>
          <a:p>
            <a:pPr algn="ctr" defTabSz="914400" fontAlgn="base">
              <a:spcBef>
                <a:spcPts val="0"/>
              </a:spcBef>
              <a:spcAft>
                <a:spcPct val="0"/>
              </a:spcAft>
            </a:pPr>
            <a:r>
              <a:rPr lang="de-DE" sz="1000" b="1" dirty="0" smtClean="0">
                <a:solidFill>
                  <a:srgbClr val="000000"/>
                </a:solidFill>
              </a:rPr>
              <a:t>Leader</a:t>
            </a:r>
          </a:p>
          <a:p>
            <a:pPr algn="ctr" defTabSz="914400" fontAlgn="base">
              <a:spcBef>
                <a:spcPct val="50000"/>
              </a:spcBef>
              <a:spcAft>
                <a:spcPct val="0"/>
              </a:spcAft>
            </a:pPr>
            <a:endParaRPr lang="de-DE" sz="1000" b="1" dirty="0" smtClean="0">
              <a:solidFill>
                <a:srgbClr val="000000"/>
              </a:solidFill>
            </a:endParaRPr>
          </a:p>
        </p:txBody>
      </p:sp>
      <p:sp>
        <p:nvSpPr>
          <p:cNvPr id="110" name="Text Box 94"/>
          <p:cNvSpPr txBox="1">
            <a:spLocks noChangeArrowheads="1"/>
          </p:cNvSpPr>
          <p:nvPr/>
        </p:nvSpPr>
        <p:spPr bwMode="auto">
          <a:xfrm>
            <a:off x="6238934" y="4792191"/>
            <a:ext cx="615685" cy="55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ts val="0"/>
              </a:spcBef>
              <a:spcAft>
                <a:spcPct val="0"/>
              </a:spcAft>
            </a:pPr>
            <a:r>
              <a:rPr lang="de-DE" sz="1000" b="1" dirty="0" smtClean="0">
                <a:solidFill>
                  <a:srgbClr val="000000"/>
                </a:solidFill>
              </a:rPr>
              <a:t>Group</a:t>
            </a:r>
          </a:p>
          <a:p>
            <a:pPr algn="ctr" defTabSz="914400" fontAlgn="base">
              <a:spcBef>
                <a:spcPts val="0"/>
              </a:spcBef>
              <a:spcAft>
                <a:spcPct val="0"/>
              </a:spcAft>
            </a:pPr>
            <a:r>
              <a:rPr lang="de-DE" sz="1000" b="1" dirty="0" smtClean="0">
                <a:solidFill>
                  <a:srgbClr val="000000"/>
                </a:solidFill>
              </a:rPr>
              <a:t>Leader</a:t>
            </a:r>
          </a:p>
          <a:p>
            <a:pPr algn="ctr" defTabSz="914400" fontAlgn="base">
              <a:spcBef>
                <a:spcPct val="50000"/>
              </a:spcBef>
              <a:spcAft>
                <a:spcPct val="0"/>
              </a:spcAft>
            </a:pPr>
            <a:endParaRPr lang="de-DE" sz="1000" b="1" dirty="0" smtClean="0">
              <a:solidFill>
                <a:srgbClr val="000000"/>
              </a:solidFill>
            </a:endParaRPr>
          </a:p>
        </p:txBody>
      </p:sp>
      <p:sp>
        <p:nvSpPr>
          <p:cNvPr id="111" name="Text Box 94"/>
          <p:cNvSpPr txBox="1">
            <a:spLocks noChangeArrowheads="1"/>
          </p:cNvSpPr>
          <p:nvPr/>
        </p:nvSpPr>
        <p:spPr bwMode="auto">
          <a:xfrm>
            <a:off x="8068792" y="4803546"/>
            <a:ext cx="615685" cy="55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algn="ctr" defTabSz="914400" fontAlgn="base">
              <a:spcBef>
                <a:spcPts val="0"/>
              </a:spcBef>
              <a:spcAft>
                <a:spcPct val="0"/>
              </a:spcAft>
            </a:pPr>
            <a:r>
              <a:rPr lang="de-DE" sz="1000" b="1" dirty="0" smtClean="0">
                <a:solidFill>
                  <a:srgbClr val="000000"/>
                </a:solidFill>
              </a:rPr>
              <a:t>Group</a:t>
            </a:r>
          </a:p>
          <a:p>
            <a:pPr algn="ctr" defTabSz="914400" fontAlgn="base">
              <a:spcBef>
                <a:spcPts val="0"/>
              </a:spcBef>
              <a:spcAft>
                <a:spcPct val="0"/>
              </a:spcAft>
            </a:pPr>
            <a:r>
              <a:rPr lang="de-DE" sz="1000" b="1" dirty="0" smtClean="0">
                <a:solidFill>
                  <a:srgbClr val="000000"/>
                </a:solidFill>
              </a:rPr>
              <a:t>Leader</a:t>
            </a:r>
          </a:p>
          <a:p>
            <a:pPr algn="ctr" defTabSz="914400" fontAlgn="base">
              <a:spcBef>
                <a:spcPct val="50000"/>
              </a:spcBef>
              <a:spcAft>
                <a:spcPct val="0"/>
              </a:spcAft>
            </a:pPr>
            <a:endParaRPr lang="de-DE" sz="1000" b="1" dirty="0" smtClean="0">
              <a:solidFill>
                <a:srgbClr val="000000"/>
              </a:solidFill>
            </a:endParaRPr>
          </a:p>
        </p:txBody>
      </p:sp>
      <p:graphicFrame>
        <p:nvGraphicFramePr>
          <p:cNvPr id="104" name="Tabelle 103"/>
          <p:cNvGraphicFramePr>
            <a:graphicFrameLocks noGrp="1"/>
          </p:cNvGraphicFramePr>
          <p:nvPr>
            <p:extLst>
              <p:ext uri="{D42A27DB-BD31-4B8C-83A1-F6EECF244321}">
                <p14:modId xmlns:p14="http://schemas.microsoft.com/office/powerpoint/2010/main" xmlns="" val="2846600918"/>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4" name="Fußzeilenplatzhalter 3"/>
          <p:cNvSpPr>
            <a:spLocks noGrp="1"/>
          </p:cNvSpPr>
          <p:nvPr>
            <p:ph type="ftr" sz="quarter" idx="11"/>
          </p:nvPr>
        </p:nvSpPr>
        <p:spPr/>
        <p:txBody>
          <a:bodyPr/>
          <a:lstStyle/>
          <a:p>
            <a:pPr>
              <a:defRPr/>
            </a:pPr>
            <a:r>
              <a:rPr lang="de-DE" smtClean="0"/>
              <a:t>Wolfgang Meissner</a:t>
            </a:r>
            <a:endParaRPr lang="de-DE"/>
          </a:p>
        </p:txBody>
      </p:sp>
      <p:sp>
        <p:nvSpPr>
          <p:cNvPr id="105" name="Datumsplatzhalter 104"/>
          <p:cNvSpPr>
            <a:spLocks noGrp="1"/>
          </p:cNvSpPr>
          <p:nvPr>
            <p:ph type="dt" sz="half" idx="10"/>
          </p:nvPr>
        </p:nvSpPr>
        <p:spPr/>
        <p:txBody>
          <a:bodyPr/>
          <a:lstStyle/>
          <a:p>
            <a:pPr>
              <a:defRPr/>
            </a:pPr>
            <a:r>
              <a:rPr lang="de-DE" smtClean="0"/>
              <a:t>24.10.11</a:t>
            </a:r>
            <a:endParaRPr lang="de-DE" dirty="0"/>
          </a:p>
        </p:txBody>
      </p:sp>
      <p:sp>
        <p:nvSpPr>
          <p:cNvPr id="106" name="Foliennummernplatzhalter 105"/>
          <p:cNvSpPr>
            <a:spLocks noGrp="1"/>
          </p:cNvSpPr>
          <p:nvPr>
            <p:ph type="sldNum" sz="quarter" idx="12"/>
          </p:nvPr>
        </p:nvSpPr>
        <p:spPr/>
        <p:txBody>
          <a:bodyPr/>
          <a:lstStyle/>
          <a:p>
            <a:pPr>
              <a:defRPr/>
            </a:pPr>
            <a:fld id="{BAAFB459-BFC9-A146-A75B-4C6E30B26876}" type="slidenum">
              <a:rPr lang="de-DE" smtClean="0"/>
              <a:pPr>
                <a:defRPr/>
              </a:pPr>
              <a:t>17</a:t>
            </a:fld>
            <a:endParaRPr lang="de-DE" dirty="0"/>
          </a:p>
        </p:txBody>
      </p:sp>
      <p:sp>
        <p:nvSpPr>
          <p:cNvPr id="116" name="Oval 148"/>
          <p:cNvSpPr>
            <a:spLocks noChangeArrowheads="1"/>
          </p:cNvSpPr>
          <p:nvPr/>
        </p:nvSpPr>
        <p:spPr bwMode="auto">
          <a:xfrm>
            <a:off x="6481935" y="5315479"/>
            <a:ext cx="233322" cy="206992"/>
          </a:xfrm>
          <a:prstGeom prst="ellipse">
            <a:avLst/>
          </a:prstGeom>
          <a:solidFill>
            <a:schemeClr val="bg1"/>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de-DE" sz="1100" smtClean="0">
              <a:solidFill>
                <a:srgbClr val="000000"/>
              </a:solidFill>
              <a:latin typeface="Helvetica" charset="0"/>
              <a:ea typeface="ＭＳ Ｐゴシック" charset="0"/>
              <a:cs typeface="ＭＳ Ｐゴシック" charset="0"/>
            </a:endParaRPr>
          </a:p>
        </p:txBody>
      </p:sp>
      <p:sp>
        <p:nvSpPr>
          <p:cNvPr id="117" name="Text Box 149"/>
          <p:cNvSpPr txBox="1">
            <a:spLocks noChangeArrowheads="1"/>
          </p:cNvSpPr>
          <p:nvPr/>
        </p:nvSpPr>
        <p:spPr bwMode="auto">
          <a:xfrm>
            <a:off x="6466495" y="5266497"/>
            <a:ext cx="233322" cy="2693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1100">
                <a:solidFill>
                  <a:schemeClr val="tx1"/>
                </a:solidFill>
                <a:latin typeface="Helvetica" charset="0"/>
                <a:ea typeface="ＭＳ Ｐゴシック" charset="0"/>
                <a:cs typeface="ＭＳ Ｐゴシック" charset="0"/>
              </a:defRPr>
            </a:lvl1pPr>
            <a:lvl2pPr marL="37931725" indent="-37474525" eaLnBrk="0" hangingPunct="0">
              <a:defRPr sz="1100">
                <a:solidFill>
                  <a:schemeClr val="tx1"/>
                </a:solidFill>
                <a:latin typeface="Helvetica" charset="0"/>
                <a:ea typeface="ＭＳ Ｐゴシック" charset="0"/>
              </a:defRPr>
            </a:lvl2pPr>
            <a:lvl3pPr eaLnBrk="0" hangingPunct="0">
              <a:defRPr sz="1100">
                <a:solidFill>
                  <a:schemeClr val="tx1"/>
                </a:solidFill>
                <a:latin typeface="Helvetica" charset="0"/>
                <a:ea typeface="ＭＳ Ｐゴシック" charset="0"/>
              </a:defRPr>
            </a:lvl3pPr>
            <a:lvl4pPr eaLnBrk="0" hangingPunct="0">
              <a:defRPr sz="1100">
                <a:solidFill>
                  <a:schemeClr val="tx1"/>
                </a:solidFill>
                <a:latin typeface="Helvetica" charset="0"/>
                <a:ea typeface="ＭＳ Ｐゴシック" charset="0"/>
              </a:defRPr>
            </a:lvl4pPr>
            <a:lvl5pPr eaLnBrk="0" hangingPunct="0">
              <a:defRPr sz="1100">
                <a:solidFill>
                  <a:schemeClr val="tx1"/>
                </a:solidFill>
                <a:latin typeface="Helvetica" charset="0"/>
                <a:ea typeface="ＭＳ Ｐゴシック" charset="0"/>
              </a:defRPr>
            </a:lvl5pPr>
            <a:lvl6pPr marL="457200" eaLnBrk="0" fontAlgn="base" hangingPunct="0">
              <a:spcBef>
                <a:spcPct val="0"/>
              </a:spcBef>
              <a:spcAft>
                <a:spcPct val="0"/>
              </a:spcAft>
              <a:defRPr sz="1100">
                <a:solidFill>
                  <a:schemeClr val="tx1"/>
                </a:solidFill>
                <a:latin typeface="Helvetica" charset="0"/>
                <a:ea typeface="ＭＳ Ｐゴシック" charset="0"/>
              </a:defRPr>
            </a:lvl6pPr>
            <a:lvl7pPr marL="914400" eaLnBrk="0" fontAlgn="base" hangingPunct="0">
              <a:spcBef>
                <a:spcPct val="0"/>
              </a:spcBef>
              <a:spcAft>
                <a:spcPct val="0"/>
              </a:spcAft>
              <a:defRPr sz="1100">
                <a:solidFill>
                  <a:schemeClr val="tx1"/>
                </a:solidFill>
                <a:latin typeface="Helvetica" charset="0"/>
                <a:ea typeface="ＭＳ Ｐゴシック" charset="0"/>
              </a:defRPr>
            </a:lvl7pPr>
            <a:lvl8pPr marL="1371600" eaLnBrk="0" fontAlgn="base" hangingPunct="0">
              <a:spcBef>
                <a:spcPct val="0"/>
              </a:spcBef>
              <a:spcAft>
                <a:spcPct val="0"/>
              </a:spcAft>
              <a:defRPr sz="1100">
                <a:solidFill>
                  <a:schemeClr val="tx1"/>
                </a:solidFill>
                <a:latin typeface="Helvetica" charset="0"/>
                <a:ea typeface="ＭＳ Ｐゴシック" charset="0"/>
              </a:defRPr>
            </a:lvl8pPr>
            <a:lvl9pPr marL="1828800" eaLnBrk="0" fontAlgn="base" hangingPunct="0">
              <a:spcBef>
                <a:spcPct val="0"/>
              </a:spcBef>
              <a:spcAft>
                <a:spcPct val="0"/>
              </a:spcAft>
              <a:defRPr sz="1100">
                <a:solidFill>
                  <a:schemeClr val="tx1"/>
                </a:solidFill>
                <a:latin typeface="Helvetica" charset="0"/>
                <a:ea typeface="ＭＳ Ｐゴシック" charset="0"/>
              </a:defRPr>
            </a:lvl9pPr>
          </a:lstStyle>
          <a:p>
            <a:pPr defTabSz="914400" fontAlgn="base">
              <a:spcBef>
                <a:spcPct val="50000"/>
              </a:spcBef>
              <a:spcAft>
                <a:spcPct val="0"/>
              </a:spcAft>
            </a:pPr>
            <a:r>
              <a:rPr lang="de-DE" dirty="0" smtClean="0">
                <a:solidFill>
                  <a:srgbClr val="000000"/>
                </a:solidFill>
              </a:rPr>
              <a:t>+</a:t>
            </a:r>
          </a:p>
        </p:txBody>
      </p:sp>
    </p:spTree>
    <p:extLst>
      <p:ext uri="{BB962C8B-B14F-4D97-AF65-F5344CB8AC3E}">
        <p14:creationId xmlns:p14="http://schemas.microsoft.com/office/powerpoint/2010/main" xmlns="" val="2333770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Planning- and </a:t>
            </a:r>
            <a:r>
              <a:rPr lang="en-US" dirty="0" smtClean="0"/>
              <a:t>controlling tools </a:t>
            </a:r>
            <a:r>
              <a:rPr lang="en-US" dirty="0"/>
              <a:t>in </a:t>
            </a:r>
            <a:r>
              <a:rPr lang="en-US" dirty="0" smtClean="0"/>
              <a:t>combination </a:t>
            </a:r>
            <a:r>
              <a:rPr lang="en-US" dirty="0"/>
              <a:t>with </a:t>
            </a:r>
            <a:r>
              <a:rPr lang="en-US" dirty="0" smtClean="0"/>
              <a:t>work breakdown structures (WBS) and different data flows.</a:t>
            </a:r>
            <a:r>
              <a:rPr lang="en-US" dirty="0"/>
              <a:t/>
            </a:r>
            <a:br>
              <a:rPr lang="en-US" dirty="0"/>
            </a:br>
            <a:endParaRPr lang="en-US" dirty="0"/>
          </a:p>
        </p:txBody>
      </p:sp>
      <p:sp>
        <p:nvSpPr>
          <p:cNvPr id="6" name="Textplatzhalter 5"/>
          <p:cNvSpPr>
            <a:spLocks noGrp="1"/>
          </p:cNvSpPr>
          <p:nvPr>
            <p:ph type="body" sz="quarter" idx="14"/>
          </p:nvPr>
        </p:nvSpPr>
        <p:spPr>
          <a:xfrm>
            <a:off x="469899" y="1752600"/>
            <a:ext cx="9151791" cy="368300"/>
          </a:xfrm>
        </p:spPr>
        <p:txBody>
          <a:bodyPr/>
          <a:lstStyle/>
          <a:p>
            <a:r>
              <a:rPr lang="en-US" dirty="0" smtClean="0"/>
              <a:t>Example: Functional Concept of Financial Planning- and Controlling Tools</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4022900235"/>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Rectangle 7"/>
          <p:cNvSpPr>
            <a:spLocks noChangeArrowheads="1"/>
          </p:cNvSpPr>
          <p:nvPr/>
        </p:nvSpPr>
        <p:spPr bwMode="auto">
          <a:xfrm>
            <a:off x="503899" y="3626941"/>
            <a:ext cx="9292034" cy="576263"/>
          </a:xfrm>
          <a:prstGeom prst="rect">
            <a:avLst/>
          </a:prstGeom>
          <a:noFill/>
          <a:ln w="12700">
            <a:solidFill>
              <a:schemeClr val="bg2"/>
            </a:solidFill>
            <a:prstDash val="sysDot"/>
            <a:miter lim="800000"/>
            <a:headEnd/>
            <a:tailEnd/>
          </a:ln>
          <a:effectLst/>
          <a:extLst>
            <a:ext uri="{909E8E84-426E-40dd-AFC4-6F175D3DCCD1}">
              <a14:hiddenFill xmlns:a14="http://schemas.microsoft.com/office/drawing/2010/main" xmlns="">
                <a:solidFill>
                  <a:srgbClr val="EAEAEA"/>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6" name="Text Box 16"/>
          <p:cNvSpPr txBox="1">
            <a:spLocks noChangeArrowheads="1"/>
          </p:cNvSpPr>
          <p:nvPr/>
        </p:nvSpPr>
        <p:spPr bwMode="auto">
          <a:xfrm>
            <a:off x="428229" y="5743078"/>
            <a:ext cx="97512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1600">
              <a:solidFill>
                <a:srgbClr val="4D4D4D"/>
              </a:solidFill>
            </a:endParaRPr>
          </a:p>
        </p:txBody>
      </p:sp>
      <p:sp>
        <p:nvSpPr>
          <p:cNvPr id="17" name="Text Box 17"/>
          <p:cNvSpPr txBox="1">
            <a:spLocks noChangeArrowheads="1"/>
          </p:cNvSpPr>
          <p:nvPr/>
        </p:nvSpPr>
        <p:spPr bwMode="auto">
          <a:xfrm>
            <a:off x="428230" y="5571629"/>
            <a:ext cx="164137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900" b="1" dirty="0" smtClean="0">
                <a:solidFill>
                  <a:srgbClr val="4D4D4D"/>
                </a:solidFill>
              </a:rPr>
              <a:t>Output: </a:t>
            </a:r>
            <a:r>
              <a:rPr lang="en-US" sz="900" dirty="0" smtClean="0">
                <a:solidFill>
                  <a:srgbClr val="4D4D4D"/>
                </a:solidFill>
              </a:rPr>
              <a:t>planned data </a:t>
            </a:r>
          </a:p>
          <a:p>
            <a:pPr>
              <a:spcBef>
                <a:spcPts val="0"/>
              </a:spcBef>
            </a:pPr>
            <a:r>
              <a:rPr lang="en-US" sz="900" b="1" dirty="0" smtClean="0">
                <a:solidFill>
                  <a:srgbClr val="4D4D4D"/>
                </a:solidFill>
              </a:rPr>
              <a:t>Input: </a:t>
            </a:r>
          </a:p>
          <a:p>
            <a:pPr>
              <a:spcBef>
                <a:spcPts val="0"/>
              </a:spcBef>
            </a:pPr>
            <a:r>
              <a:rPr lang="en-US" sz="900" dirty="0" smtClean="0">
                <a:solidFill>
                  <a:srgbClr val="4D4D4D"/>
                </a:solidFill>
              </a:rPr>
              <a:t>approval information, SAP-data</a:t>
            </a:r>
            <a:endParaRPr lang="en-US" sz="900" dirty="0">
              <a:solidFill>
                <a:srgbClr val="4D4D4D"/>
              </a:solidFill>
            </a:endParaRPr>
          </a:p>
        </p:txBody>
      </p:sp>
      <p:sp>
        <p:nvSpPr>
          <p:cNvPr id="18" name="Text Box 20"/>
          <p:cNvSpPr txBox="1">
            <a:spLocks noChangeArrowheads="1"/>
          </p:cNvSpPr>
          <p:nvPr/>
        </p:nvSpPr>
        <p:spPr bwMode="auto">
          <a:xfrm>
            <a:off x="428228" y="3563440"/>
            <a:ext cx="1669085" cy="646331"/>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900" b="1" dirty="0" smtClean="0">
                <a:solidFill>
                  <a:srgbClr val="4D4D4D"/>
                </a:solidFill>
              </a:rPr>
              <a:t>Output: </a:t>
            </a:r>
            <a:r>
              <a:rPr lang="en-US" sz="900" dirty="0" smtClean="0">
                <a:solidFill>
                  <a:srgbClr val="4D4D4D"/>
                </a:solidFill>
              </a:rPr>
              <a:t>approval </a:t>
            </a:r>
          </a:p>
          <a:p>
            <a:pPr>
              <a:spcBef>
                <a:spcPts val="0"/>
              </a:spcBef>
            </a:pPr>
            <a:r>
              <a:rPr lang="en-US" sz="900" b="1" dirty="0" smtClean="0">
                <a:solidFill>
                  <a:srgbClr val="4D4D4D"/>
                </a:solidFill>
              </a:rPr>
              <a:t>Input: </a:t>
            </a:r>
          </a:p>
          <a:p>
            <a:pPr>
              <a:spcBef>
                <a:spcPts val="0"/>
              </a:spcBef>
            </a:pPr>
            <a:r>
              <a:rPr lang="en-US" sz="900" dirty="0" smtClean="0">
                <a:solidFill>
                  <a:srgbClr val="4D4D4D"/>
                </a:solidFill>
              </a:rPr>
              <a:t>actual plan, basic plan, actual, </a:t>
            </a:r>
            <a:r>
              <a:rPr lang="en-US" sz="900" dirty="0" err="1" smtClean="0">
                <a:solidFill>
                  <a:srgbClr val="4D4D4D"/>
                </a:solidFill>
              </a:rPr>
              <a:t>committments</a:t>
            </a:r>
            <a:r>
              <a:rPr lang="en-US" sz="900" dirty="0" smtClean="0">
                <a:solidFill>
                  <a:srgbClr val="4D4D4D"/>
                </a:solidFill>
              </a:rPr>
              <a:t>, deviations</a:t>
            </a:r>
            <a:endParaRPr lang="en-US" sz="900" dirty="0">
              <a:solidFill>
                <a:srgbClr val="4D4D4D"/>
              </a:solidFill>
            </a:endParaRPr>
          </a:p>
        </p:txBody>
      </p:sp>
      <p:grpSp>
        <p:nvGrpSpPr>
          <p:cNvPr id="110" name="Gruppierung 109"/>
          <p:cNvGrpSpPr/>
          <p:nvPr/>
        </p:nvGrpSpPr>
        <p:grpSpPr>
          <a:xfrm>
            <a:off x="2224808" y="2270530"/>
            <a:ext cx="7020796" cy="338554"/>
            <a:chOff x="1788583" y="2270530"/>
            <a:chExt cx="8169011" cy="338554"/>
          </a:xfrm>
        </p:grpSpPr>
        <p:grpSp>
          <p:nvGrpSpPr>
            <p:cNvPr id="9" name="Group 9"/>
            <p:cNvGrpSpPr>
              <a:grpSpLocks/>
            </p:cNvGrpSpPr>
            <p:nvPr/>
          </p:nvGrpSpPr>
          <p:grpSpPr bwMode="auto">
            <a:xfrm>
              <a:off x="6497373" y="2270530"/>
              <a:ext cx="1288125" cy="215900"/>
              <a:chOff x="3553" y="1005"/>
              <a:chExt cx="779" cy="136"/>
            </a:xfrm>
          </p:grpSpPr>
          <p:sp>
            <p:nvSpPr>
              <p:cNvPr id="10" name="Rectangle 10"/>
              <p:cNvSpPr>
                <a:spLocks noChangeArrowheads="1"/>
              </p:cNvSpPr>
              <p:nvPr/>
            </p:nvSpPr>
            <p:spPr bwMode="auto">
              <a:xfrm>
                <a:off x="3553" y="1041"/>
                <a:ext cx="68" cy="68"/>
              </a:xfrm>
              <a:prstGeom prst="rect">
                <a:avLst/>
              </a:prstGeom>
              <a:solidFill>
                <a:schemeClr val="accent1">
                  <a:lumMod val="25000"/>
                  <a:lumOff val="75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1" name="Text Box 11"/>
              <p:cNvSpPr txBox="1">
                <a:spLocks noChangeArrowheads="1"/>
              </p:cNvSpPr>
              <p:nvPr/>
            </p:nvSpPr>
            <p:spPr bwMode="auto">
              <a:xfrm>
                <a:off x="3582" y="1005"/>
                <a:ext cx="750"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800" smtClean="0"/>
                  <a:t>Monthly Planing</a:t>
                </a:r>
                <a:endParaRPr lang="en-US" sz="800"/>
              </a:p>
            </p:txBody>
          </p:sp>
        </p:grpSp>
        <p:sp>
          <p:nvSpPr>
            <p:cNvPr id="12" name="Rectangle 12"/>
            <p:cNvSpPr>
              <a:spLocks noChangeArrowheads="1"/>
            </p:cNvSpPr>
            <p:nvPr/>
          </p:nvSpPr>
          <p:spPr bwMode="auto">
            <a:xfrm>
              <a:off x="1788583" y="2322917"/>
              <a:ext cx="111787" cy="107950"/>
            </a:xfrm>
            <a:prstGeom prst="rect">
              <a:avLst/>
            </a:prstGeom>
            <a:solidFill>
              <a:srgbClr val="CCFF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3" name="Text Box 13"/>
            <p:cNvSpPr txBox="1">
              <a:spLocks noChangeArrowheads="1"/>
            </p:cNvSpPr>
            <p:nvPr/>
          </p:nvSpPr>
          <p:spPr bwMode="auto">
            <a:xfrm>
              <a:off x="1852216" y="2272117"/>
              <a:ext cx="2173817"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800" dirty="0" smtClean="0"/>
                <a:t>Monthly approval of plans</a:t>
              </a:r>
              <a:endParaRPr lang="en-US" sz="800" dirty="0"/>
            </a:p>
          </p:txBody>
        </p:sp>
        <p:sp>
          <p:nvSpPr>
            <p:cNvPr id="14" name="Rectangle 14" descr="Diagonal weit nach unten"/>
            <p:cNvSpPr>
              <a:spLocks noChangeArrowheads="1"/>
            </p:cNvSpPr>
            <p:nvPr/>
          </p:nvSpPr>
          <p:spPr bwMode="auto">
            <a:xfrm>
              <a:off x="3835135" y="2322917"/>
              <a:ext cx="111787" cy="107950"/>
            </a:xfrm>
            <a:prstGeom prst="rect">
              <a:avLst/>
            </a:prstGeom>
            <a:solidFill>
              <a:schemeClr val="tx1">
                <a:lumMod val="75000"/>
                <a:lumOff val="25000"/>
              </a:schemeClr>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5" name="Text Box 15"/>
            <p:cNvSpPr txBox="1">
              <a:spLocks noChangeArrowheads="1"/>
            </p:cNvSpPr>
            <p:nvPr/>
          </p:nvSpPr>
          <p:spPr bwMode="auto">
            <a:xfrm>
              <a:off x="3874692" y="2270530"/>
              <a:ext cx="262268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800" dirty="0" smtClean="0"/>
                <a:t>Optional monthly planning and/or  approval of deviations of basic plan</a:t>
              </a:r>
              <a:endParaRPr lang="en-US" sz="800" dirty="0"/>
            </a:p>
          </p:txBody>
        </p:sp>
        <p:grpSp>
          <p:nvGrpSpPr>
            <p:cNvPr id="19" name="Group 103"/>
            <p:cNvGrpSpPr>
              <a:grpSpLocks/>
            </p:cNvGrpSpPr>
            <p:nvPr/>
          </p:nvGrpSpPr>
          <p:grpSpPr bwMode="auto">
            <a:xfrm>
              <a:off x="8046906" y="2270532"/>
              <a:ext cx="1910688" cy="338138"/>
              <a:chOff x="4491" y="1005"/>
              <a:chExt cx="1156" cy="213"/>
            </a:xfrm>
          </p:grpSpPr>
          <p:sp>
            <p:nvSpPr>
              <p:cNvPr id="20" name="Rectangle 104"/>
              <p:cNvSpPr>
                <a:spLocks noChangeArrowheads="1"/>
              </p:cNvSpPr>
              <p:nvPr/>
            </p:nvSpPr>
            <p:spPr bwMode="auto">
              <a:xfrm>
                <a:off x="4491" y="1041"/>
                <a:ext cx="68" cy="6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1" name="Text Box 105"/>
              <p:cNvSpPr txBox="1">
                <a:spLocks noChangeArrowheads="1"/>
              </p:cNvSpPr>
              <p:nvPr/>
            </p:nvSpPr>
            <p:spPr bwMode="auto">
              <a:xfrm>
                <a:off x="4513" y="1005"/>
                <a:ext cx="113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800" smtClean="0"/>
                  <a:t>Monthly information according to structured input</a:t>
                </a:r>
                <a:endParaRPr lang="en-US" sz="800"/>
              </a:p>
            </p:txBody>
          </p:sp>
        </p:grpSp>
      </p:grpSp>
      <p:sp>
        <p:nvSpPr>
          <p:cNvPr id="22" name="Text Box 106"/>
          <p:cNvSpPr txBox="1">
            <a:spLocks noChangeArrowheads="1"/>
          </p:cNvSpPr>
          <p:nvPr/>
        </p:nvSpPr>
        <p:spPr bwMode="auto">
          <a:xfrm>
            <a:off x="428229" y="2232430"/>
            <a:ext cx="128441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1200" b="1" dirty="0" smtClean="0">
                <a:solidFill>
                  <a:srgbClr val="FF0000"/>
                </a:solidFill>
              </a:rPr>
              <a:t>Actions: </a:t>
            </a:r>
            <a:endParaRPr lang="en-US" sz="1200" b="1" dirty="0">
              <a:solidFill>
                <a:srgbClr val="FF0000"/>
              </a:solidFill>
            </a:endParaRPr>
          </a:p>
        </p:txBody>
      </p:sp>
      <p:sp>
        <p:nvSpPr>
          <p:cNvPr id="23" name="Text Box 107"/>
          <p:cNvSpPr txBox="1">
            <a:spLocks noChangeArrowheads="1"/>
          </p:cNvSpPr>
          <p:nvPr/>
        </p:nvSpPr>
        <p:spPr bwMode="auto">
          <a:xfrm>
            <a:off x="428229" y="2763340"/>
            <a:ext cx="1284411"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1200" b="1" smtClean="0">
                <a:solidFill>
                  <a:srgbClr val="FF0000"/>
                </a:solidFill>
              </a:rPr>
              <a:t>Dataflow: </a:t>
            </a:r>
            <a:endParaRPr lang="en-US" sz="1200" b="1">
              <a:solidFill>
                <a:srgbClr val="FF0000"/>
              </a:solidFill>
            </a:endParaRPr>
          </a:p>
        </p:txBody>
      </p:sp>
      <p:sp>
        <p:nvSpPr>
          <p:cNvPr id="24" name="Rectangle 111"/>
          <p:cNvSpPr>
            <a:spLocks noChangeArrowheads="1"/>
          </p:cNvSpPr>
          <p:nvPr/>
        </p:nvSpPr>
        <p:spPr bwMode="auto">
          <a:xfrm>
            <a:off x="503899" y="4274641"/>
            <a:ext cx="9292034" cy="576263"/>
          </a:xfrm>
          <a:prstGeom prst="rect">
            <a:avLst/>
          </a:prstGeom>
          <a:noFill/>
          <a:ln w="12700">
            <a:solidFill>
              <a:schemeClr val="bg2"/>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5" name="Rectangle 112"/>
          <p:cNvSpPr>
            <a:spLocks noChangeArrowheads="1"/>
          </p:cNvSpPr>
          <p:nvPr/>
        </p:nvSpPr>
        <p:spPr bwMode="auto">
          <a:xfrm>
            <a:off x="503899" y="4917578"/>
            <a:ext cx="9292034" cy="576262"/>
          </a:xfrm>
          <a:prstGeom prst="rect">
            <a:avLst/>
          </a:prstGeom>
          <a:noFill/>
          <a:ln w="12700">
            <a:solidFill>
              <a:schemeClr val="bg2"/>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6" name="Rectangle 113"/>
          <p:cNvSpPr>
            <a:spLocks noChangeArrowheads="1"/>
          </p:cNvSpPr>
          <p:nvPr/>
        </p:nvSpPr>
        <p:spPr bwMode="auto">
          <a:xfrm>
            <a:off x="503899" y="5571628"/>
            <a:ext cx="9292034" cy="576262"/>
          </a:xfrm>
          <a:prstGeom prst="rect">
            <a:avLst/>
          </a:prstGeom>
          <a:noFill/>
          <a:ln w="12700">
            <a:solidFill>
              <a:schemeClr val="bg2"/>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27" name="Text Box 114"/>
          <p:cNvSpPr txBox="1">
            <a:spLocks noChangeArrowheads="1"/>
          </p:cNvSpPr>
          <p:nvPr/>
        </p:nvSpPr>
        <p:spPr bwMode="auto">
          <a:xfrm>
            <a:off x="428228" y="3172915"/>
            <a:ext cx="1669085" cy="230832"/>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900" b="1" dirty="0" smtClean="0">
                <a:solidFill>
                  <a:srgbClr val="4D4D4D"/>
                </a:solidFill>
              </a:rPr>
              <a:t>Output</a:t>
            </a:r>
            <a:r>
              <a:rPr lang="en-US" sz="900" dirty="0" smtClean="0">
                <a:solidFill>
                  <a:srgbClr val="4D4D4D"/>
                </a:solidFill>
              </a:rPr>
              <a:t>: planning of revenues</a:t>
            </a:r>
            <a:endParaRPr lang="en-US" sz="900" dirty="0">
              <a:solidFill>
                <a:srgbClr val="4D4D4D"/>
              </a:solidFill>
            </a:endParaRPr>
          </a:p>
        </p:txBody>
      </p:sp>
      <p:sp>
        <p:nvSpPr>
          <p:cNvPr id="29" name="Foliennummernplatzhalter 2"/>
          <p:cNvSpPr txBox="1">
            <a:spLocks/>
          </p:cNvSpPr>
          <p:nvPr/>
        </p:nvSpPr>
        <p:spPr>
          <a:xfrm>
            <a:off x="7198369" y="6492899"/>
            <a:ext cx="2079014" cy="365125"/>
          </a:xfrm>
          <a:prstGeom prst="rect">
            <a:avLst/>
          </a:prstGeom>
        </p:spPr>
        <p:txBody>
          <a:bodyPr vert="horz" lIns="91440" tIns="45720" rIns="91440" bIns="45720" rtlCol="0" anchor="ctr"/>
          <a:lstStyle/>
          <a:p>
            <a:pPr marL="0" marR="0" lvl="0" indent="0" algn="r" defTabSz="893008" rtl="0" eaLnBrk="1" fontAlgn="auto" latinLnBrk="0" hangingPunct="1">
              <a:lnSpc>
                <a:spcPct val="100000"/>
              </a:lnSpc>
              <a:spcBef>
                <a:spcPts val="0"/>
              </a:spcBef>
              <a:spcAft>
                <a:spcPts val="0"/>
              </a:spcAft>
              <a:buClrTx/>
              <a:buSzTx/>
              <a:buFontTx/>
              <a:buNone/>
              <a:tabLst/>
              <a:defRPr/>
            </a:pPr>
            <a:fld id="{4D25C52B-B2B7-4902-AFD6-0B5DE87F95FE}" type="slidenum">
              <a:rPr kumimoji="0" lang="en-US" sz="1100" b="0" i="0" u="none" strike="noStrike" kern="1200" cap="none" spc="0" normalizeH="0" baseline="0" smtClean="0">
                <a:ln>
                  <a:noFill/>
                </a:ln>
                <a:solidFill>
                  <a:srgbClr val="58585A"/>
                </a:solidFill>
                <a:effectLst/>
                <a:uLnTx/>
                <a:uFillTx/>
                <a:latin typeface="+mn-lt"/>
                <a:ea typeface="+mn-ea"/>
                <a:cs typeface="+mn-cs"/>
              </a:rPr>
              <a:pPr marL="0" marR="0" lvl="0" indent="0" algn="r" defTabSz="893008"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a:ln>
                <a:noFill/>
              </a:ln>
              <a:solidFill>
                <a:srgbClr val="58585A"/>
              </a:solidFill>
              <a:effectLst/>
              <a:uLnTx/>
              <a:uFillTx/>
              <a:latin typeface="+mn-lt"/>
              <a:ea typeface="+mn-ea"/>
              <a:cs typeface="+mn-cs"/>
            </a:endParaRPr>
          </a:p>
        </p:txBody>
      </p:sp>
      <p:sp>
        <p:nvSpPr>
          <p:cNvPr id="30" name="Rectangle 6"/>
          <p:cNvSpPr>
            <a:spLocks noChangeArrowheads="1"/>
          </p:cNvSpPr>
          <p:nvPr/>
        </p:nvSpPr>
        <p:spPr bwMode="auto">
          <a:xfrm>
            <a:off x="2128737" y="2597537"/>
            <a:ext cx="7211580" cy="3587758"/>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31" name="Rectangle 8"/>
          <p:cNvSpPr>
            <a:spLocks noChangeArrowheads="1"/>
          </p:cNvSpPr>
          <p:nvPr/>
        </p:nvSpPr>
        <p:spPr bwMode="auto">
          <a:xfrm>
            <a:off x="2263317" y="2640591"/>
            <a:ext cx="6942422" cy="417264"/>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spcBef>
                <a:spcPct val="50000"/>
              </a:spcBef>
            </a:pPr>
            <a:r>
              <a:rPr lang="en-US" sz="1400" b="1" dirty="0"/>
              <a:t>Management Information System </a:t>
            </a:r>
          </a:p>
          <a:p>
            <a:pPr algn="ctr">
              <a:spcBef>
                <a:spcPct val="50000"/>
              </a:spcBef>
            </a:pPr>
            <a:r>
              <a:rPr lang="en-US" sz="800" dirty="0"/>
              <a:t>(for General Director, supervising committees, etc.</a:t>
            </a:r>
            <a:r>
              <a:rPr lang="en-US" sz="800" dirty="0" smtClean="0"/>
              <a:t>)</a:t>
            </a:r>
            <a:endParaRPr lang="en-US" sz="1600" dirty="0"/>
          </a:p>
        </p:txBody>
      </p:sp>
      <p:sp>
        <p:nvSpPr>
          <p:cNvPr id="32" name="Rectangle 21"/>
          <p:cNvSpPr>
            <a:spLocks noChangeArrowheads="1"/>
          </p:cNvSpPr>
          <p:nvPr/>
        </p:nvSpPr>
        <p:spPr bwMode="auto">
          <a:xfrm>
            <a:off x="2178239" y="5790703"/>
            <a:ext cx="504285"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33" name="Rectangle 22"/>
          <p:cNvSpPr>
            <a:spLocks noChangeArrowheads="1"/>
          </p:cNvSpPr>
          <p:nvPr/>
        </p:nvSpPr>
        <p:spPr bwMode="auto">
          <a:xfrm>
            <a:off x="2749040" y="5797053"/>
            <a:ext cx="505831"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34" name="Rectangle 23"/>
          <p:cNvSpPr>
            <a:spLocks noChangeArrowheads="1"/>
          </p:cNvSpPr>
          <p:nvPr/>
        </p:nvSpPr>
        <p:spPr bwMode="auto">
          <a:xfrm>
            <a:off x="3322934" y="5792291"/>
            <a:ext cx="505832" cy="334963"/>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cxnSp>
        <p:nvCxnSpPr>
          <p:cNvPr id="35" name="AutoShape 24"/>
          <p:cNvCxnSpPr>
            <a:cxnSpLocks noChangeShapeType="1"/>
            <a:stCxn id="32" idx="0"/>
            <a:endCxn id="33" idx="0"/>
          </p:cNvCxnSpPr>
          <p:nvPr/>
        </p:nvCxnSpPr>
        <p:spPr bwMode="auto">
          <a:xfrm rot="16200000" flipH="1">
            <a:off x="2712994" y="5508091"/>
            <a:ext cx="6350" cy="571574"/>
          </a:xfrm>
          <a:prstGeom prst="bentConnector3">
            <a:avLst>
              <a:gd name="adj1" fmla="val -36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6" name="AutoShape 25"/>
          <p:cNvCxnSpPr>
            <a:cxnSpLocks noChangeShapeType="1"/>
            <a:stCxn id="33" idx="0"/>
            <a:endCxn id="34" idx="0"/>
          </p:cNvCxnSpPr>
          <p:nvPr/>
        </p:nvCxnSpPr>
        <p:spPr bwMode="auto">
          <a:xfrm rot="16200000">
            <a:off x="3287294" y="5507725"/>
            <a:ext cx="4763" cy="573894"/>
          </a:xfrm>
          <a:prstGeom prst="bentConnector3">
            <a:avLst>
              <a:gd name="adj1" fmla="val 49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 name="Rectangle 26"/>
          <p:cNvSpPr>
            <a:spLocks noChangeArrowheads="1"/>
          </p:cNvSpPr>
          <p:nvPr/>
        </p:nvSpPr>
        <p:spPr bwMode="auto">
          <a:xfrm>
            <a:off x="3964891" y="5800228"/>
            <a:ext cx="505831"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38" name="Rectangle 27"/>
          <p:cNvSpPr>
            <a:spLocks noChangeArrowheads="1"/>
          </p:cNvSpPr>
          <p:nvPr/>
        </p:nvSpPr>
        <p:spPr bwMode="auto">
          <a:xfrm>
            <a:off x="4537239" y="5797053"/>
            <a:ext cx="505831"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39" name="Rectangle 28"/>
          <p:cNvSpPr>
            <a:spLocks noChangeArrowheads="1"/>
          </p:cNvSpPr>
          <p:nvPr/>
        </p:nvSpPr>
        <p:spPr bwMode="auto">
          <a:xfrm>
            <a:off x="5111134" y="5797053"/>
            <a:ext cx="504285"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0" name="Rectangle 29"/>
          <p:cNvSpPr>
            <a:spLocks noChangeArrowheads="1"/>
          </p:cNvSpPr>
          <p:nvPr/>
        </p:nvSpPr>
        <p:spPr bwMode="auto">
          <a:xfrm>
            <a:off x="5784029" y="5797053"/>
            <a:ext cx="505831"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1" name="Rectangle 30"/>
          <p:cNvSpPr>
            <a:spLocks noChangeArrowheads="1"/>
          </p:cNvSpPr>
          <p:nvPr/>
        </p:nvSpPr>
        <p:spPr bwMode="auto">
          <a:xfrm>
            <a:off x="6356376" y="5797053"/>
            <a:ext cx="505831"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2" name="Rectangle 31"/>
          <p:cNvSpPr>
            <a:spLocks noChangeArrowheads="1"/>
          </p:cNvSpPr>
          <p:nvPr/>
        </p:nvSpPr>
        <p:spPr bwMode="auto">
          <a:xfrm>
            <a:off x="6930271" y="5797053"/>
            <a:ext cx="504285"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3" name="Rectangle 32"/>
          <p:cNvSpPr>
            <a:spLocks noChangeArrowheads="1"/>
          </p:cNvSpPr>
          <p:nvPr/>
        </p:nvSpPr>
        <p:spPr bwMode="auto">
          <a:xfrm>
            <a:off x="7604713" y="5797053"/>
            <a:ext cx="504285"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4" name="Rectangle 33"/>
          <p:cNvSpPr>
            <a:spLocks noChangeArrowheads="1"/>
          </p:cNvSpPr>
          <p:nvPr/>
        </p:nvSpPr>
        <p:spPr bwMode="auto">
          <a:xfrm>
            <a:off x="8177060" y="5797053"/>
            <a:ext cx="504285"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5" name="Rectangle 34"/>
          <p:cNvSpPr>
            <a:spLocks noChangeArrowheads="1"/>
          </p:cNvSpPr>
          <p:nvPr/>
        </p:nvSpPr>
        <p:spPr bwMode="auto">
          <a:xfrm>
            <a:off x="8749408" y="5797053"/>
            <a:ext cx="505832" cy="334962"/>
          </a:xfrm>
          <a:prstGeom prst="rect">
            <a:avLst/>
          </a:prstGeom>
          <a:solidFill>
            <a:schemeClr val="accent1">
              <a:lumMod val="25000"/>
              <a:lumOff val="75000"/>
            </a:schemeClr>
          </a:solidFill>
          <a:ln w="12700">
            <a:solidFill>
              <a:schemeClr val="tx1"/>
            </a:solidFill>
            <a:miter lim="800000"/>
            <a:headEnd/>
            <a:tailEnd/>
          </a:ln>
          <a:effectLst/>
          <a:extLst/>
        </p:spPr>
        <p:txBody>
          <a:bodyPr wrap="none" anchor="ctr"/>
          <a:lstStyle/>
          <a:p>
            <a:endParaRPr lang="en-US" sz="1600"/>
          </a:p>
        </p:txBody>
      </p:sp>
      <p:sp>
        <p:nvSpPr>
          <p:cNvPr id="46" name="Rectangle 35" descr="Diagonal weit nach unten"/>
          <p:cNvSpPr>
            <a:spLocks noChangeArrowheads="1"/>
          </p:cNvSpPr>
          <p:nvPr/>
        </p:nvSpPr>
        <p:spPr bwMode="auto">
          <a:xfrm>
            <a:off x="2750587" y="5060453"/>
            <a:ext cx="505832" cy="334962"/>
          </a:xfrm>
          <a:prstGeom prst="rect">
            <a:avLst/>
          </a:prstGeom>
          <a:solidFill>
            <a:schemeClr val="tx1">
              <a:lumMod val="75000"/>
              <a:lumOff val="25000"/>
            </a:schemeClr>
          </a:solidFill>
          <a:ln w="12700">
            <a:solidFill>
              <a:schemeClr val="tx1"/>
            </a:solidFill>
            <a:miter lim="800000"/>
            <a:headEnd/>
            <a:tailEnd/>
          </a:ln>
          <a:effectLst/>
          <a:extLst/>
        </p:spPr>
        <p:txBody>
          <a:bodyPr wrap="none" anchor="ctr"/>
          <a:lstStyle/>
          <a:p>
            <a:endParaRPr lang="en-US" sz="1600"/>
          </a:p>
        </p:txBody>
      </p:sp>
      <p:cxnSp>
        <p:nvCxnSpPr>
          <p:cNvPr id="47" name="AutoShape 36"/>
          <p:cNvCxnSpPr>
            <a:cxnSpLocks noChangeShapeType="1"/>
            <a:stCxn id="46" idx="2"/>
            <a:endCxn id="33" idx="0"/>
          </p:cNvCxnSpPr>
          <p:nvPr/>
        </p:nvCxnSpPr>
        <p:spPr bwMode="auto">
          <a:xfrm flipH="1">
            <a:off x="3002729" y="5395415"/>
            <a:ext cx="1546" cy="401638"/>
          </a:xfrm>
          <a:prstGeom prst="straightConnector1">
            <a:avLst/>
          </a:prstGeom>
          <a:noFill/>
          <a:ln w="1270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8" name="Rectangle 37" descr="Diagonal weit nach unten"/>
          <p:cNvSpPr>
            <a:spLocks noChangeArrowheads="1"/>
          </p:cNvSpPr>
          <p:nvPr/>
        </p:nvSpPr>
        <p:spPr bwMode="auto">
          <a:xfrm>
            <a:off x="4537239" y="5060453"/>
            <a:ext cx="505831" cy="334962"/>
          </a:xfrm>
          <a:prstGeom prst="rect">
            <a:avLst/>
          </a:prstGeom>
          <a:solidFill>
            <a:schemeClr val="tx1">
              <a:lumMod val="75000"/>
              <a:lumOff val="25000"/>
            </a:schemeClr>
          </a:solidFill>
          <a:ln w="12700">
            <a:solidFill>
              <a:schemeClr val="tx1"/>
            </a:solidFill>
            <a:miter lim="800000"/>
            <a:headEnd/>
            <a:tailEnd/>
          </a:ln>
          <a:effectLst/>
          <a:extLst/>
        </p:spPr>
        <p:txBody>
          <a:bodyPr wrap="none" anchor="ctr"/>
          <a:lstStyle/>
          <a:p>
            <a:endParaRPr lang="en-US" sz="1600"/>
          </a:p>
        </p:txBody>
      </p:sp>
      <p:sp>
        <p:nvSpPr>
          <p:cNvPr id="49" name="Rectangle 38" descr="Diagonal weit nach unten"/>
          <p:cNvSpPr>
            <a:spLocks noChangeArrowheads="1"/>
          </p:cNvSpPr>
          <p:nvPr/>
        </p:nvSpPr>
        <p:spPr bwMode="auto">
          <a:xfrm>
            <a:off x="6357923" y="5060453"/>
            <a:ext cx="504285" cy="334962"/>
          </a:xfrm>
          <a:prstGeom prst="rect">
            <a:avLst/>
          </a:prstGeom>
          <a:solidFill>
            <a:schemeClr val="tx1">
              <a:lumMod val="75000"/>
              <a:lumOff val="25000"/>
            </a:schemeClr>
          </a:solidFill>
          <a:ln w="12700">
            <a:solidFill>
              <a:schemeClr val="tx1"/>
            </a:solidFill>
            <a:miter lim="800000"/>
            <a:headEnd/>
            <a:tailEnd/>
          </a:ln>
          <a:effectLst/>
          <a:extLst/>
        </p:spPr>
        <p:txBody>
          <a:bodyPr wrap="none" anchor="ctr"/>
          <a:lstStyle/>
          <a:p>
            <a:endParaRPr lang="en-US" sz="1600"/>
          </a:p>
        </p:txBody>
      </p:sp>
      <p:sp>
        <p:nvSpPr>
          <p:cNvPr id="50" name="Rectangle 39" descr="Diagonal weit nach unten"/>
          <p:cNvSpPr>
            <a:spLocks noChangeArrowheads="1"/>
          </p:cNvSpPr>
          <p:nvPr/>
        </p:nvSpPr>
        <p:spPr bwMode="auto">
          <a:xfrm>
            <a:off x="8177060" y="5060453"/>
            <a:ext cx="504285" cy="334962"/>
          </a:xfrm>
          <a:prstGeom prst="rect">
            <a:avLst/>
          </a:prstGeom>
          <a:solidFill>
            <a:schemeClr val="tx1">
              <a:lumMod val="75000"/>
              <a:lumOff val="25000"/>
            </a:schemeClr>
          </a:solidFill>
          <a:ln w="12700">
            <a:solidFill>
              <a:schemeClr val="tx1"/>
            </a:solidFill>
            <a:miter lim="800000"/>
            <a:headEnd/>
            <a:tailEnd/>
          </a:ln>
          <a:effectLst/>
          <a:extLst/>
        </p:spPr>
        <p:txBody>
          <a:bodyPr wrap="none" anchor="ctr"/>
          <a:lstStyle/>
          <a:p>
            <a:endParaRPr lang="en-US" sz="1600"/>
          </a:p>
        </p:txBody>
      </p:sp>
      <p:sp>
        <p:nvSpPr>
          <p:cNvPr id="51" name="Rectangle 40"/>
          <p:cNvSpPr>
            <a:spLocks noChangeArrowheads="1"/>
          </p:cNvSpPr>
          <p:nvPr/>
        </p:nvSpPr>
        <p:spPr bwMode="auto">
          <a:xfrm>
            <a:off x="3551497" y="4323853"/>
            <a:ext cx="723146" cy="334962"/>
          </a:xfrm>
          <a:prstGeom prst="rect">
            <a:avLst/>
          </a:prstGeom>
          <a:solidFill>
            <a:srgbClr val="CCFF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200" b="1" smtClean="0"/>
              <a:t>Div Head</a:t>
            </a:r>
            <a:endParaRPr lang="en-US" sz="1200" b="1"/>
          </a:p>
        </p:txBody>
      </p:sp>
      <p:cxnSp>
        <p:nvCxnSpPr>
          <p:cNvPr id="52" name="AutoShape 41"/>
          <p:cNvCxnSpPr>
            <a:cxnSpLocks noChangeShapeType="1"/>
            <a:stCxn id="46" idx="0"/>
            <a:endCxn id="48" idx="0"/>
          </p:cNvCxnSpPr>
          <p:nvPr/>
        </p:nvCxnSpPr>
        <p:spPr bwMode="auto">
          <a:xfrm rot="5400000" flipV="1">
            <a:off x="3896035" y="4168694"/>
            <a:ext cx="1587" cy="1785106"/>
          </a:xfrm>
          <a:prstGeom prst="bentConnector3">
            <a:avLst>
              <a:gd name="adj1" fmla="val -144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3" name="Line 42"/>
          <p:cNvSpPr>
            <a:spLocks noChangeShapeType="1"/>
          </p:cNvSpPr>
          <p:nvPr/>
        </p:nvSpPr>
        <p:spPr bwMode="auto">
          <a:xfrm>
            <a:off x="3924672" y="4658816"/>
            <a:ext cx="0" cy="200025"/>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cxnSp>
        <p:nvCxnSpPr>
          <p:cNvPr id="54" name="AutoShape 43"/>
          <p:cNvCxnSpPr>
            <a:cxnSpLocks noChangeShapeType="1"/>
            <a:stCxn id="49" idx="0"/>
            <a:endCxn id="50" idx="0"/>
          </p:cNvCxnSpPr>
          <p:nvPr/>
        </p:nvCxnSpPr>
        <p:spPr bwMode="auto">
          <a:xfrm rot="5400000" flipV="1">
            <a:off x="7518841" y="4151679"/>
            <a:ext cx="1587" cy="1819137"/>
          </a:xfrm>
          <a:prstGeom prst="bentConnector3">
            <a:avLst>
              <a:gd name="adj1" fmla="val -144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5" name="Rectangle 44"/>
          <p:cNvSpPr>
            <a:spLocks noChangeArrowheads="1"/>
          </p:cNvSpPr>
          <p:nvPr/>
        </p:nvSpPr>
        <p:spPr bwMode="auto">
          <a:xfrm>
            <a:off x="7092651" y="4323853"/>
            <a:ext cx="720936" cy="334962"/>
          </a:xfrm>
          <a:prstGeom prst="rect">
            <a:avLst/>
          </a:prstGeom>
          <a:solidFill>
            <a:srgbClr val="CCFF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200" b="1" smtClean="0"/>
              <a:t>Div Head</a:t>
            </a:r>
            <a:endParaRPr lang="en-US" sz="1200" b="1"/>
          </a:p>
        </p:txBody>
      </p:sp>
      <p:sp>
        <p:nvSpPr>
          <p:cNvPr id="56" name="Line 45"/>
          <p:cNvSpPr>
            <a:spLocks noChangeShapeType="1"/>
          </p:cNvSpPr>
          <p:nvPr/>
        </p:nvSpPr>
        <p:spPr bwMode="auto">
          <a:xfrm>
            <a:off x="7453118" y="4649291"/>
            <a:ext cx="0" cy="201613"/>
          </a:xfrm>
          <a:prstGeom prst="line">
            <a:avLst/>
          </a:prstGeom>
          <a:noFill/>
          <a:ln w="1270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57" name="Rectangle 46"/>
          <p:cNvSpPr>
            <a:spLocks noChangeArrowheads="1"/>
          </p:cNvSpPr>
          <p:nvPr/>
        </p:nvSpPr>
        <p:spPr bwMode="auto">
          <a:xfrm>
            <a:off x="5339697" y="3637344"/>
            <a:ext cx="723146" cy="334963"/>
          </a:xfrm>
          <a:prstGeom prst="rect">
            <a:avLst/>
          </a:prstGeom>
          <a:solidFill>
            <a:srgbClr val="CCFF99"/>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200" b="1" smtClean="0"/>
              <a:t>PC</a:t>
            </a:r>
            <a:endParaRPr lang="en-US" sz="1200" b="1"/>
          </a:p>
        </p:txBody>
      </p:sp>
      <p:cxnSp>
        <p:nvCxnSpPr>
          <p:cNvPr id="58" name="AutoShape 47"/>
          <p:cNvCxnSpPr>
            <a:cxnSpLocks noChangeShapeType="1"/>
            <a:stCxn id="51" idx="0"/>
            <a:endCxn id="55" idx="0"/>
          </p:cNvCxnSpPr>
          <p:nvPr/>
        </p:nvCxnSpPr>
        <p:spPr bwMode="auto">
          <a:xfrm rot="5400000" flipH="1" flipV="1">
            <a:off x="5683095" y="2553829"/>
            <a:ext cx="12700" cy="3540048"/>
          </a:xfrm>
          <a:prstGeom prst="bentConnector3">
            <a:avLst>
              <a:gd name="adj1" fmla="val 18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9" name="Line 50"/>
          <p:cNvSpPr>
            <a:spLocks noChangeShapeType="1"/>
          </p:cNvSpPr>
          <p:nvPr/>
        </p:nvSpPr>
        <p:spPr bwMode="auto">
          <a:xfrm flipV="1">
            <a:off x="2399444"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0" name="Line 51"/>
          <p:cNvSpPr>
            <a:spLocks noChangeShapeType="1"/>
          </p:cNvSpPr>
          <p:nvPr/>
        </p:nvSpPr>
        <p:spPr bwMode="auto">
          <a:xfrm flipV="1">
            <a:off x="2937759"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1" name="Line 52"/>
          <p:cNvSpPr>
            <a:spLocks noChangeShapeType="1"/>
          </p:cNvSpPr>
          <p:nvPr/>
        </p:nvSpPr>
        <p:spPr bwMode="auto">
          <a:xfrm flipV="1">
            <a:off x="3544139" y="6193929"/>
            <a:ext cx="0" cy="13493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2" name="Line 53"/>
          <p:cNvSpPr>
            <a:spLocks noChangeShapeType="1"/>
          </p:cNvSpPr>
          <p:nvPr/>
        </p:nvSpPr>
        <p:spPr bwMode="auto">
          <a:xfrm flipV="1">
            <a:off x="4218581"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3" name="Line 54"/>
          <p:cNvSpPr>
            <a:spLocks noChangeShapeType="1"/>
          </p:cNvSpPr>
          <p:nvPr/>
        </p:nvSpPr>
        <p:spPr bwMode="auto">
          <a:xfrm flipV="1">
            <a:off x="4756896"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4" name="Line 55"/>
          <p:cNvSpPr>
            <a:spLocks noChangeShapeType="1"/>
          </p:cNvSpPr>
          <p:nvPr/>
        </p:nvSpPr>
        <p:spPr bwMode="auto">
          <a:xfrm flipV="1">
            <a:off x="5364822"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5" name="Line 56"/>
          <p:cNvSpPr>
            <a:spLocks noChangeShapeType="1"/>
          </p:cNvSpPr>
          <p:nvPr/>
        </p:nvSpPr>
        <p:spPr bwMode="auto">
          <a:xfrm flipV="1">
            <a:off x="6037718"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6" name="Line 57"/>
          <p:cNvSpPr>
            <a:spLocks noChangeShapeType="1"/>
          </p:cNvSpPr>
          <p:nvPr/>
        </p:nvSpPr>
        <p:spPr bwMode="auto">
          <a:xfrm flipV="1">
            <a:off x="6577580"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7" name="Line 58"/>
          <p:cNvSpPr>
            <a:spLocks noChangeShapeType="1"/>
          </p:cNvSpPr>
          <p:nvPr/>
        </p:nvSpPr>
        <p:spPr bwMode="auto">
          <a:xfrm flipV="1">
            <a:off x="7183959"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8" name="Line 59"/>
          <p:cNvSpPr>
            <a:spLocks noChangeShapeType="1"/>
          </p:cNvSpPr>
          <p:nvPr/>
        </p:nvSpPr>
        <p:spPr bwMode="auto">
          <a:xfrm flipV="1">
            <a:off x="7858401"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69" name="Line 60"/>
          <p:cNvSpPr>
            <a:spLocks noChangeShapeType="1"/>
          </p:cNvSpPr>
          <p:nvPr/>
        </p:nvSpPr>
        <p:spPr bwMode="auto">
          <a:xfrm flipV="1">
            <a:off x="8398265"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70" name="Line 61"/>
          <p:cNvSpPr>
            <a:spLocks noChangeShapeType="1"/>
          </p:cNvSpPr>
          <p:nvPr/>
        </p:nvSpPr>
        <p:spPr bwMode="auto">
          <a:xfrm flipV="1">
            <a:off x="9004644" y="6198690"/>
            <a:ext cx="0" cy="134938"/>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cxnSp>
        <p:nvCxnSpPr>
          <p:cNvPr id="87" name="AutoShape 82"/>
          <p:cNvCxnSpPr>
            <a:cxnSpLocks noChangeShapeType="1"/>
          </p:cNvCxnSpPr>
          <p:nvPr/>
        </p:nvCxnSpPr>
        <p:spPr bwMode="auto">
          <a:xfrm flipH="1">
            <a:off x="4790928" y="5395415"/>
            <a:ext cx="1546" cy="401638"/>
          </a:xfrm>
          <a:prstGeom prst="straightConnector1">
            <a:avLst/>
          </a:prstGeom>
          <a:noFill/>
          <a:ln w="1270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8" name="AutoShape 83"/>
          <p:cNvCxnSpPr>
            <a:cxnSpLocks noChangeShapeType="1"/>
          </p:cNvCxnSpPr>
          <p:nvPr/>
        </p:nvCxnSpPr>
        <p:spPr bwMode="auto">
          <a:xfrm rot="5400000" flipV="1">
            <a:off x="6323098" y="5510086"/>
            <a:ext cx="1588" cy="572348"/>
          </a:xfrm>
          <a:prstGeom prst="bentConnector3">
            <a:avLst>
              <a:gd name="adj1" fmla="val -144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9" name="AutoShape 84"/>
          <p:cNvCxnSpPr>
            <a:cxnSpLocks noChangeShapeType="1"/>
          </p:cNvCxnSpPr>
          <p:nvPr/>
        </p:nvCxnSpPr>
        <p:spPr bwMode="auto">
          <a:xfrm rot="5400000" flipV="1">
            <a:off x="6896218" y="5509312"/>
            <a:ext cx="1588" cy="573894"/>
          </a:xfrm>
          <a:prstGeom prst="bentConnector3">
            <a:avLst>
              <a:gd name="adj1" fmla="val -14400000"/>
            </a:avLst>
          </a:prstGeom>
          <a:noFill/>
          <a:ln w="12700">
            <a:solidFill>
              <a:srgbClr val="FF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0" name="AutoShape 85"/>
          <p:cNvCxnSpPr>
            <a:cxnSpLocks noChangeShapeType="1"/>
          </p:cNvCxnSpPr>
          <p:nvPr/>
        </p:nvCxnSpPr>
        <p:spPr bwMode="auto">
          <a:xfrm flipH="1">
            <a:off x="6610066" y="5393829"/>
            <a:ext cx="1546" cy="401637"/>
          </a:xfrm>
          <a:prstGeom prst="straightConnector1">
            <a:avLst/>
          </a:prstGeom>
          <a:noFill/>
          <a:ln w="1270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1" name="AutoShape 89"/>
          <p:cNvCxnSpPr>
            <a:cxnSpLocks noChangeShapeType="1"/>
          </p:cNvCxnSpPr>
          <p:nvPr/>
        </p:nvCxnSpPr>
        <p:spPr bwMode="auto">
          <a:xfrm rot="5400000" flipV="1">
            <a:off x="8143782" y="5510086"/>
            <a:ext cx="1588" cy="572348"/>
          </a:xfrm>
          <a:prstGeom prst="bentConnector3">
            <a:avLst>
              <a:gd name="adj1" fmla="val -144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2" name="AutoShape 90"/>
          <p:cNvCxnSpPr>
            <a:cxnSpLocks noChangeShapeType="1"/>
          </p:cNvCxnSpPr>
          <p:nvPr/>
        </p:nvCxnSpPr>
        <p:spPr bwMode="auto">
          <a:xfrm rot="5400000" flipV="1">
            <a:off x="8716903" y="5509312"/>
            <a:ext cx="1588" cy="573895"/>
          </a:xfrm>
          <a:prstGeom prst="bentConnector3">
            <a:avLst>
              <a:gd name="adj1" fmla="val -144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3" name="AutoShape 91"/>
          <p:cNvCxnSpPr>
            <a:cxnSpLocks noChangeShapeType="1"/>
          </p:cNvCxnSpPr>
          <p:nvPr/>
        </p:nvCxnSpPr>
        <p:spPr bwMode="auto">
          <a:xfrm flipH="1">
            <a:off x="8430749" y="5393829"/>
            <a:ext cx="1547" cy="401637"/>
          </a:xfrm>
          <a:prstGeom prst="straightConnector1">
            <a:avLst/>
          </a:prstGeom>
          <a:noFill/>
          <a:ln w="12700">
            <a:solidFill>
              <a:srgbClr val="FF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4" name="AutoShape 97"/>
          <p:cNvCxnSpPr>
            <a:cxnSpLocks noChangeShapeType="1"/>
            <a:stCxn id="74" idx="0"/>
            <a:endCxn id="38" idx="0"/>
          </p:cNvCxnSpPr>
          <p:nvPr/>
        </p:nvCxnSpPr>
        <p:spPr bwMode="auto">
          <a:xfrm rot="16200000" flipH="1">
            <a:off x="4503921" y="5510819"/>
            <a:ext cx="34924" cy="537543"/>
          </a:xfrm>
          <a:prstGeom prst="bentConnector3">
            <a:avLst>
              <a:gd name="adj1" fmla="val -654564"/>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5" name="AutoShape 98"/>
          <p:cNvCxnSpPr>
            <a:cxnSpLocks noChangeShapeType="1"/>
            <a:stCxn id="38" idx="0"/>
            <a:endCxn id="39" idx="0"/>
          </p:cNvCxnSpPr>
          <p:nvPr/>
        </p:nvCxnSpPr>
        <p:spPr bwMode="auto">
          <a:xfrm rot="5400000" flipV="1">
            <a:off x="5075535" y="5510900"/>
            <a:ext cx="1587" cy="573895"/>
          </a:xfrm>
          <a:prstGeom prst="bentConnector3">
            <a:avLst>
              <a:gd name="adj1" fmla="val -13800000"/>
            </a:avLst>
          </a:prstGeom>
          <a:noFill/>
          <a:ln w="12700">
            <a:solidFill>
              <a:srgbClr val="FF000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6" name="Rectangle 109"/>
          <p:cNvSpPr>
            <a:spLocks noChangeArrowheads="1"/>
          </p:cNvSpPr>
          <p:nvPr/>
        </p:nvSpPr>
        <p:spPr bwMode="auto">
          <a:xfrm>
            <a:off x="8701455" y="3195141"/>
            <a:ext cx="504285" cy="334963"/>
          </a:xfrm>
          <a:prstGeom prst="rect">
            <a:avLst/>
          </a:prstGeom>
          <a:solidFill>
            <a:schemeClr val="tx1">
              <a:lumMod val="75000"/>
              <a:lumOff val="25000"/>
            </a:schemeClr>
          </a:solidFill>
          <a:ln w="12700">
            <a:solidFill>
              <a:schemeClr val="tx1"/>
            </a:solidFill>
            <a:miter lim="800000"/>
            <a:headEnd/>
            <a:tailEnd/>
          </a:ln>
          <a:effectLst/>
          <a:extLst/>
        </p:spPr>
        <p:txBody>
          <a:bodyPr wrap="none" anchor="ctr"/>
          <a:lstStyle/>
          <a:p>
            <a:endParaRPr lang="en-US" sz="1600"/>
          </a:p>
        </p:txBody>
      </p:sp>
      <p:sp>
        <p:nvSpPr>
          <p:cNvPr id="97" name="Text Box 110"/>
          <p:cNvSpPr txBox="1">
            <a:spLocks noChangeArrowheads="1"/>
          </p:cNvSpPr>
          <p:nvPr/>
        </p:nvSpPr>
        <p:spPr bwMode="auto">
          <a:xfrm>
            <a:off x="8733938" y="3122760"/>
            <a:ext cx="539864"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100" b="1" dirty="0" smtClean="0">
                <a:solidFill>
                  <a:srgbClr val="FFFFFF"/>
                </a:solidFill>
              </a:rPr>
              <a:t>Fin. </a:t>
            </a:r>
            <a:r>
              <a:rPr lang="en-US" sz="1100" b="1" dirty="0" err="1" smtClean="0">
                <a:solidFill>
                  <a:srgbClr val="FFFFFF"/>
                </a:solidFill>
              </a:rPr>
              <a:t>Dpmt</a:t>
            </a:r>
            <a:endParaRPr lang="en-US" sz="1100" b="1" dirty="0">
              <a:solidFill>
                <a:srgbClr val="FFFFFF"/>
              </a:solidFill>
            </a:endParaRPr>
          </a:p>
        </p:txBody>
      </p:sp>
      <p:sp>
        <p:nvSpPr>
          <p:cNvPr id="98" name="Line 115"/>
          <p:cNvSpPr>
            <a:spLocks noChangeShapeType="1"/>
          </p:cNvSpPr>
          <p:nvPr/>
        </p:nvSpPr>
        <p:spPr bwMode="auto">
          <a:xfrm>
            <a:off x="5700496" y="4203203"/>
            <a:ext cx="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99" name="Line 116"/>
          <p:cNvSpPr>
            <a:spLocks noChangeShapeType="1"/>
          </p:cNvSpPr>
          <p:nvPr/>
        </p:nvSpPr>
        <p:spPr bwMode="auto">
          <a:xfrm flipV="1">
            <a:off x="5688122" y="3965259"/>
            <a:ext cx="0" cy="1444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100" name="Line 117"/>
          <p:cNvSpPr>
            <a:spLocks noChangeShapeType="1"/>
          </p:cNvSpPr>
          <p:nvPr/>
        </p:nvSpPr>
        <p:spPr bwMode="auto">
          <a:xfrm flipH="1" flipV="1">
            <a:off x="5700496" y="3050679"/>
            <a:ext cx="3636" cy="58013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101" name="Text Box 118"/>
          <p:cNvSpPr txBox="1">
            <a:spLocks noChangeArrowheads="1"/>
          </p:cNvSpPr>
          <p:nvPr/>
        </p:nvSpPr>
        <p:spPr bwMode="auto">
          <a:xfrm rot="16200000">
            <a:off x="1096731" y="3838356"/>
            <a:ext cx="237648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mtClean="0"/>
              <a:t>Planningstool</a:t>
            </a:r>
            <a:endParaRPr lang="en-US"/>
          </a:p>
        </p:txBody>
      </p:sp>
      <p:sp>
        <p:nvSpPr>
          <p:cNvPr id="102" name="Line 119"/>
          <p:cNvSpPr>
            <a:spLocks noChangeShapeType="1"/>
          </p:cNvSpPr>
          <p:nvPr/>
        </p:nvSpPr>
        <p:spPr bwMode="auto">
          <a:xfrm flipV="1">
            <a:off x="8936581" y="3050678"/>
            <a:ext cx="0" cy="1444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600"/>
          </a:p>
        </p:txBody>
      </p:sp>
      <p:sp>
        <p:nvSpPr>
          <p:cNvPr id="103" name="Rectangle 48"/>
          <p:cNvSpPr>
            <a:spLocks noChangeArrowheads="1"/>
          </p:cNvSpPr>
          <p:nvPr/>
        </p:nvSpPr>
        <p:spPr bwMode="auto">
          <a:xfrm>
            <a:off x="2128738" y="6309320"/>
            <a:ext cx="7211580" cy="461594"/>
          </a:xfrm>
          <a:prstGeom prst="rect">
            <a:avLst/>
          </a:prstGeom>
          <a:solidFill>
            <a:srgbClr val="EAEAEA"/>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n-US" sz="1200" dirty="0">
                <a:solidFill>
                  <a:srgbClr val="FF0000"/>
                </a:solidFill>
              </a:rPr>
              <a:t>Actual data of orders (monthly), purchase </a:t>
            </a:r>
            <a:r>
              <a:rPr lang="en-US" sz="1200" dirty="0" err="1">
                <a:solidFill>
                  <a:srgbClr val="FF0000"/>
                </a:solidFill>
              </a:rPr>
              <a:t>committments</a:t>
            </a:r>
            <a:r>
              <a:rPr lang="en-US" sz="1200" dirty="0">
                <a:solidFill>
                  <a:srgbClr val="FF0000"/>
                </a:solidFill>
              </a:rPr>
              <a:t> and budgets</a:t>
            </a:r>
            <a:br>
              <a:rPr lang="en-US" sz="1200" dirty="0">
                <a:solidFill>
                  <a:srgbClr val="FF0000"/>
                </a:solidFill>
              </a:rPr>
            </a:br>
            <a:r>
              <a:rPr lang="en-US" sz="1400" b="1" dirty="0" smtClean="0"/>
              <a:t>ERP (e.g. SAP)</a:t>
            </a:r>
            <a:endParaRPr lang="en-US" sz="1400" b="1" dirty="0"/>
          </a:p>
        </p:txBody>
      </p:sp>
      <p:sp>
        <p:nvSpPr>
          <p:cNvPr id="104" name="Rectangle 120"/>
          <p:cNvSpPr>
            <a:spLocks noChangeArrowheads="1"/>
          </p:cNvSpPr>
          <p:nvPr/>
        </p:nvSpPr>
        <p:spPr bwMode="auto">
          <a:xfrm>
            <a:off x="503899" y="3122115"/>
            <a:ext cx="9292034" cy="433388"/>
          </a:xfrm>
          <a:prstGeom prst="rect">
            <a:avLst/>
          </a:prstGeom>
          <a:noFill/>
          <a:ln w="12700">
            <a:solidFill>
              <a:schemeClr val="bg2"/>
            </a:solidFill>
            <a:prstDash val="sysDot"/>
            <a:miter lim="800000"/>
            <a:headEnd/>
            <a:tailEnd/>
          </a:ln>
          <a:effectLst/>
          <a:extLst>
            <a:ext uri="{909E8E84-426E-40dd-AFC4-6F175D3DCCD1}">
              <a14:hiddenFill xmlns:a14="http://schemas.microsoft.com/office/drawing/2010/main" xmlns="">
                <a:solidFill>
                  <a:srgbClr val="EAEAEA"/>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600"/>
          </a:p>
        </p:txBody>
      </p:sp>
      <p:sp>
        <p:nvSpPr>
          <p:cNvPr id="105" name="Text Box 20"/>
          <p:cNvSpPr txBox="1">
            <a:spLocks noChangeArrowheads="1"/>
          </p:cNvSpPr>
          <p:nvPr/>
        </p:nvSpPr>
        <p:spPr bwMode="auto">
          <a:xfrm>
            <a:off x="416495" y="4215074"/>
            <a:ext cx="1669085" cy="646331"/>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900" b="1" dirty="0" smtClean="0">
                <a:solidFill>
                  <a:srgbClr val="4D4D4D"/>
                </a:solidFill>
              </a:rPr>
              <a:t>Output: </a:t>
            </a:r>
            <a:r>
              <a:rPr lang="en-US" sz="900" dirty="0" smtClean="0">
                <a:solidFill>
                  <a:srgbClr val="4D4D4D"/>
                </a:solidFill>
              </a:rPr>
              <a:t>approval </a:t>
            </a:r>
          </a:p>
          <a:p>
            <a:pPr>
              <a:spcBef>
                <a:spcPts val="0"/>
              </a:spcBef>
            </a:pPr>
            <a:r>
              <a:rPr lang="en-US" sz="900" b="1" dirty="0" smtClean="0">
                <a:solidFill>
                  <a:srgbClr val="4D4D4D"/>
                </a:solidFill>
              </a:rPr>
              <a:t>Input: </a:t>
            </a:r>
          </a:p>
          <a:p>
            <a:pPr>
              <a:spcBef>
                <a:spcPts val="0"/>
              </a:spcBef>
            </a:pPr>
            <a:r>
              <a:rPr lang="en-US" sz="900" dirty="0" smtClean="0">
                <a:solidFill>
                  <a:srgbClr val="4D4D4D"/>
                </a:solidFill>
              </a:rPr>
              <a:t>actual plan, basic plan, actual, </a:t>
            </a:r>
            <a:r>
              <a:rPr lang="en-US" sz="900" dirty="0" err="1" smtClean="0">
                <a:solidFill>
                  <a:srgbClr val="4D4D4D"/>
                </a:solidFill>
              </a:rPr>
              <a:t>committments</a:t>
            </a:r>
            <a:r>
              <a:rPr lang="en-US" sz="900" dirty="0" smtClean="0">
                <a:solidFill>
                  <a:srgbClr val="4D4D4D"/>
                </a:solidFill>
              </a:rPr>
              <a:t>, deviations</a:t>
            </a:r>
            <a:endParaRPr lang="en-US" sz="900" dirty="0">
              <a:solidFill>
                <a:srgbClr val="4D4D4D"/>
              </a:solidFill>
            </a:endParaRPr>
          </a:p>
        </p:txBody>
      </p:sp>
      <p:sp>
        <p:nvSpPr>
          <p:cNvPr id="106" name="Text Box 20"/>
          <p:cNvSpPr txBox="1">
            <a:spLocks noChangeArrowheads="1"/>
          </p:cNvSpPr>
          <p:nvPr/>
        </p:nvSpPr>
        <p:spPr bwMode="auto">
          <a:xfrm>
            <a:off x="416495" y="4863146"/>
            <a:ext cx="1669085" cy="646331"/>
          </a:xfrm>
          <a:prstGeom prst="rect">
            <a:avLst/>
          </a:prstGeom>
          <a:noFill/>
          <a:ln>
            <a:noFill/>
          </a:ln>
          <a:effectLst/>
          <a:extLst>
            <a:ext uri="{909E8E84-426E-40dd-AFC4-6F175D3DCCD1}">
              <a14:hiddenFill xmlns:a14="http://schemas.microsoft.com/office/drawing/2010/main" xmlns="">
                <a:solidFill>
                  <a:schemeClr val="bg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36000" rIns="36000">
            <a:spAutoFit/>
          </a:bodyPr>
          <a:lstStyle/>
          <a:p>
            <a:pPr>
              <a:spcBef>
                <a:spcPct val="50000"/>
              </a:spcBef>
            </a:pPr>
            <a:r>
              <a:rPr lang="en-US" sz="900" b="1" dirty="0" smtClean="0">
                <a:solidFill>
                  <a:srgbClr val="4D4D4D"/>
                </a:solidFill>
              </a:rPr>
              <a:t>Output: </a:t>
            </a:r>
            <a:r>
              <a:rPr lang="en-US" sz="900" dirty="0" smtClean="0">
                <a:solidFill>
                  <a:srgbClr val="4D4D4D"/>
                </a:solidFill>
              </a:rPr>
              <a:t>approval </a:t>
            </a:r>
          </a:p>
          <a:p>
            <a:pPr>
              <a:spcBef>
                <a:spcPts val="0"/>
              </a:spcBef>
            </a:pPr>
            <a:r>
              <a:rPr lang="en-US" sz="900" b="1" dirty="0" smtClean="0">
                <a:solidFill>
                  <a:srgbClr val="4D4D4D"/>
                </a:solidFill>
              </a:rPr>
              <a:t>Input: </a:t>
            </a:r>
          </a:p>
          <a:p>
            <a:pPr>
              <a:spcBef>
                <a:spcPts val="0"/>
              </a:spcBef>
            </a:pPr>
            <a:r>
              <a:rPr lang="en-US" sz="900" dirty="0" smtClean="0">
                <a:solidFill>
                  <a:srgbClr val="4D4D4D"/>
                </a:solidFill>
              </a:rPr>
              <a:t>actual plan, basic plan, actual, </a:t>
            </a:r>
            <a:r>
              <a:rPr lang="en-US" sz="900" dirty="0" err="1" smtClean="0">
                <a:solidFill>
                  <a:srgbClr val="4D4D4D"/>
                </a:solidFill>
              </a:rPr>
              <a:t>committments</a:t>
            </a:r>
            <a:r>
              <a:rPr lang="en-US" sz="900" dirty="0" smtClean="0">
                <a:solidFill>
                  <a:srgbClr val="4D4D4D"/>
                </a:solidFill>
              </a:rPr>
              <a:t>, deviations</a:t>
            </a:r>
            <a:endParaRPr lang="en-US" sz="900" dirty="0">
              <a:solidFill>
                <a:srgbClr val="4D4D4D"/>
              </a:solidFill>
            </a:endParaRPr>
          </a:p>
        </p:txBody>
      </p:sp>
      <p:sp>
        <p:nvSpPr>
          <p:cNvPr id="4" name="Fußzeilenplatzhalter 3"/>
          <p:cNvSpPr>
            <a:spLocks noGrp="1"/>
          </p:cNvSpPr>
          <p:nvPr>
            <p:ph type="ftr" sz="quarter" idx="11"/>
          </p:nvPr>
        </p:nvSpPr>
        <p:spPr>
          <a:xfrm>
            <a:off x="467913" y="6492875"/>
            <a:ext cx="1780666" cy="365125"/>
          </a:xfrm>
        </p:spPr>
        <p:txBody>
          <a:bodyPr anchor="b"/>
          <a:lstStyle/>
          <a:p>
            <a:pPr>
              <a:defRPr/>
            </a:pPr>
            <a:r>
              <a:rPr lang="de-DE" dirty="0" smtClean="0"/>
              <a:t>Wolfgang Meissner</a:t>
            </a:r>
            <a:endParaRPr lang="de-DE" dirty="0"/>
          </a:p>
        </p:txBody>
      </p:sp>
      <p:sp>
        <p:nvSpPr>
          <p:cNvPr id="107" name="Datumsplatzhalter 106"/>
          <p:cNvSpPr>
            <a:spLocks noGrp="1"/>
          </p:cNvSpPr>
          <p:nvPr>
            <p:ph type="dt" sz="half" idx="10"/>
          </p:nvPr>
        </p:nvSpPr>
        <p:spPr/>
        <p:txBody>
          <a:bodyPr/>
          <a:lstStyle/>
          <a:p>
            <a:pPr>
              <a:defRPr/>
            </a:pPr>
            <a:r>
              <a:rPr lang="de-DE" smtClean="0"/>
              <a:t>24.10.11</a:t>
            </a:r>
            <a:endParaRPr lang="de-DE" dirty="0"/>
          </a:p>
        </p:txBody>
      </p:sp>
      <p:sp>
        <p:nvSpPr>
          <p:cNvPr id="108" name="Foliennummernplatzhalter 107"/>
          <p:cNvSpPr>
            <a:spLocks noGrp="1"/>
          </p:cNvSpPr>
          <p:nvPr>
            <p:ph type="sldNum" sz="quarter" idx="12"/>
          </p:nvPr>
        </p:nvSpPr>
        <p:spPr/>
        <p:txBody>
          <a:bodyPr/>
          <a:lstStyle/>
          <a:p>
            <a:pPr>
              <a:defRPr/>
            </a:pPr>
            <a:fld id="{BAAFB459-BFC9-A146-A75B-4C6E30B26876}" type="slidenum">
              <a:rPr lang="de-DE" smtClean="0"/>
              <a:pPr>
                <a:defRPr/>
              </a:pPr>
              <a:t>18</a:t>
            </a:fld>
            <a:endParaRPr lang="de-DE" dirty="0"/>
          </a:p>
        </p:txBody>
      </p:sp>
      <p:grpSp>
        <p:nvGrpSpPr>
          <p:cNvPr id="109" name="Gruppierung 108"/>
          <p:cNvGrpSpPr/>
          <p:nvPr/>
        </p:nvGrpSpPr>
        <p:grpSpPr>
          <a:xfrm>
            <a:off x="2128737" y="5101729"/>
            <a:ext cx="7213128" cy="1029732"/>
            <a:chOff x="2128737" y="5101729"/>
            <a:chExt cx="7213128" cy="1029732"/>
          </a:xfrm>
        </p:grpSpPr>
        <p:sp>
          <p:nvSpPr>
            <p:cNvPr id="71" name="Text Box 62"/>
            <p:cNvSpPr txBox="1">
              <a:spLocks noChangeArrowheads="1"/>
            </p:cNvSpPr>
            <p:nvPr/>
          </p:nvSpPr>
          <p:spPr bwMode="auto">
            <a:xfrm>
              <a:off x="2128737" y="5752604"/>
              <a:ext cx="60792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2" name="Text Box 63"/>
            <p:cNvSpPr txBox="1">
              <a:spLocks noChangeArrowheads="1"/>
            </p:cNvSpPr>
            <p:nvPr/>
          </p:nvSpPr>
          <p:spPr bwMode="auto">
            <a:xfrm>
              <a:off x="2735117" y="5762129"/>
              <a:ext cx="60792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3" name="Text Box 64"/>
            <p:cNvSpPr txBox="1">
              <a:spLocks noChangeArrowheads="1"/>
            </p:cNvSpPr>
            <p:nvPr/>
          </p:nvSpPr>
          <p:spPr bwMode="auto">
            <a:xfrm>
              <a:off x="3274981" y="5757366"/>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4" name="Text Box 65"/>
            <p:cNvSpPr txBox="1">
              <a:spLocks noChangeArrowheads="1"/>
            </p:cNvSpPr>
            <p:nvPr/>
          </p:nvSpPr>
          <p:spPr bwMode="auto">
            <a:xfrm>
              <a:off x="3949422" y="5762129"/>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5" name="Text Box 66"/>
            <p:cNvSpPr txBox="1">
              <a:spLocks noChangeArrowheads="1"/>
            </p:cNvSpPr>
            <p:nvPr/>
          </p:nvSpPr>
          <p:spPr bwMode="auto">
            <a:xfrm>
              <a:off x="4555801" y="5751016"/>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6" name="Text Box 67"/>
            <p:cNvSpPr txBox="1">
              <a:spLocks noChangeArrowheads="1"/>
            </p:cNvSpPr>
            <p:nvPr/>
          </p:nvSpPr>
          <p:spPr bwMode="auto">
            <a:xfrm>
              <a:off x="5094118" y="5751016"/>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7" name="Text Box 68"/>
            <p:cNvSpPr txBox="1">
              <a:spLocks noChangeArrowheads="1"/>
            </p:cNvSpPr>
            <p:nvPr/>
          </p:nvSpPr>
          <p:spPr bwMode="auto">
            <a:xfrm>
              <a:off x="5768560" y="5762129"/>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8" name="Text Box 69"/>
            <p:cNvSpPr txBox="1">
              <a:spLocks noChangeArrowheads="1"/>
            </p:cNvSpPr>
            <p:nvPr/>
          </p:nvSpPr>
          <p:spPr bwMode="auto">
            <a:xfrm>
              <a:off x="6374939" y="5762129"/>
              <a:ext cx="67598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79" name="Text Box 70"/>
            <p:cNvSpPr txBox="1">
              <a:spLocks noChangeArrowheads="1"/>
            </p:cNvSpPr>
            <p:nvPr/>
          </p:nvSpPr>
          <p:spPr bwMode="auto">
            <a:xfrm>
              <a:off x="6914801" y="5762129"/>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80" name="Text Box 71"/>
            <p:cNvSpPr txBox="1">
              <a:spLocks noChangeArrowheads="1"/>
            </p:cNvSpPr>
            <p:nvPr/>
          </p:nvSpPr>
          <p:spPr bwMode="auto">
            <a:xfrm>
              <a:off x="7587697" y="5762129"/>
              <a:ext cx="67444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81" name="Text Box 72"/>
            <p:cNvSpPr txBox="1">
              <a:spLocks noChangeArrowheads="1"/>
            </p:cNvSpPr>
            <p:nvPr/>
          </p:nvSpPr>
          <p:spPr bwMode="auto">
            <a:xfrm>
              <a:off x="8195623" y="5762129"/>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smtClean="0"/>
                <a:t>Resp. Officer</a:t>
              </a:r>
              <a:endParaRPr lang="en-US" sz="900" b="1"/>
            </a:p>
          </p:txBody>
        </p:sp>
        <p:sp>
          <p:nvSpPr>
            <p:cNvPr id="82" name="Text Box 73"/>
            <p:cNvSpPr txBox="1">
              <a:spLocks noChangeArrowheads="1"/>
            </p:cNvSpPr>
            <p:nvPr/>
          </p:nvSpPr>
          <p:spPr bwMode="auto">
            <a:xfrm>
              <a:off x="8735486" y="5762129"/>
              <a:ext cx="60637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900" b="1" dirty="0" smtClean="0"/>
                <a:t>Resp. Officer</a:t>
              </a:r>
              <a:endParaRPr lang="en-US" sz="900" b="1" dirty="0"/>
            </a:p>
          </p:txBody>
        </p:sp>
        <p:sp>
          <p:nvSpPr>
            <p:cNvPr id="83" name="Text Box 74"/>
            <p:cNvSpPr txBox="1">
              <a:spLocks noChangeArrowheads="1"/>
            </p:cNvSpPr>
            <p:nvPr/>
          </p:nvSpPr>
          <p:spPr bwMode="auto">
            <a:xfrm>
              <a:off x="2838759" y="5101729"/>
              <a:ext cx="436221"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100" b="1" dirty="0" smtClean="0">
                  <a:solidFill>
                    <a:srgbClr val="FFFFFF"/>
                  </a:solidFill>
                </a:rPr>
                <a:t>GL</a:t>
              </a:r>
              <a:endParaRPr lang="en-US" sz="1100" b="1" dirty="0">
                <a:solidFill>
                  <a:srgbClr val="FFFFFF"/>
                </a:solidFill>
              </a:endParaRPr>
            </a:p>
          </p:txBody>
        </p:sp>
        <p:sp>
          <p:nvSpPr>
            <p:cNvPr id="84" name="Text Box 75"/>
            <p:cNvSpPr txBox="1">
              <a:spLocks noChangeArrowheads="1"/>
            </p:cNvSpPr>
            <p:nvPr/>
          </p:nvSpPr>
          <p:spPr bwMode="auto">
            <a:xfrm>
              <a:off x="4592927" y="5111254"/>
              <a:ext cx="434674"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100" b="1" dirty="0" smtClean="0">
                  <a:solidFill>
                    <a:srgbClr val="FFFFFF"/>
                  </a:solidFill>
                </a:rPr>
                <a:t>GL</a:t>
              </a:r>
              <a:endParaRPr lang="en-US" sz="1100" b="1" dirty="0">
                <a:solidFill>
                  <a:srgbClr val="FFFFFF"/>
                </a:solidFill>
              </a:endParaRPr>
            </a:p>
          </p:txBody>
        </p:sp>
        <p:sp>
          <p:nvSpPr>
            <p:cNvPr id="85" name="Text Box 76"/>
            <p:cNvSpPr txBox="1">
              <a:spLocks noChangeArrowheads="1"/>
            </p:cNvSpPr>
            <p:nvPr/>
          </p:nvSpPr>
          <p:spPr bwMode="auto">
            <a:xfrm>
              <a:off x="6410517" y="5111254"/>
              <a:ext cx="436221"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100" b="1" dirty="0" smtClean="0">
                  <a:solidFill>
                    <a:srgbClr val="FFFFFF"/>
                  </a:solidFill>
                </a:rPr>
                <a:t>GL</a:t>
              </a:r>
              <a:endParaRPr lang="en-US" sz="1100" b="1" dirty="0">
                <a:solidFill>
                  <a:srgbClr val="FFFFFF"/>
                </a:solidFill>
              </a:endParaRPr>
            </a:p>
          </p:txBody>
        </p:sp>
        <p:sp>
          <p:nvSpPr>
            <p:cNvPr id="86" name="Text Box 77"/>
            <p:cNvSpPr txBox="1">
              <a:spLocks noChangeArrowheads="1"/>
            </p:cNvSpPr>
            <p:nvPr/>
          </p:nvSpPr>
          <p:spPr bwMode="auto">
            <a:xfrm>
              <a:off x="8231202" y="5111254"/>
              <a:ext cx="436221"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100" b="1" dirty="0" smtClean="0">
                  <a:solidFill>
                    <a:schemeClr val="bg1"/>
                  </a:solidFill>
                </a:rPr>
                <a:t>GL</a:t>
              </a:r>
              <a:endParaRPr lang="en-US" sz="1100" b="1" dirty="0">
                <a:solidFill>
                  <a:schemeClr val="bg1"/>
                </a:solidFill>
              </a:endParaRPr>
            </a:p>
          </p:txBody>
        </p:sp>
      </p:grpSp>
    </p:spTree>
    <p:extLst>
      <p:ext uri="{BB962C8B-B14F-4D97-AF65-F5344CB8AC3E}">
        <p14:creationId xmlns:p14="http://schemas.microsoft.com/office/powerpoint/2010/main" xmlns="" val="4172424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pPr marL="0" lvl="0" indent="0">
              <a:buNone/>
            </a:pPr>
            <a:r>
              <a:rPr lang="en-US" sz="1400" dirty="0">
                <a:solidFill>
                  <a:srgbClr val="001339"/>
                </a:solidFill>
              </a:rPr>
              <a:t>MS-Project file with detailed WBS with linked tasks and completion data.</a:t>
            </a:r>
          </a:p>
        </p:txBody>
      </p:sp>
      <p:sp>
        <p:nvSpPr>
          <p:cNvPr id="5" name="Titel 4"/>
          <p:cNvSpPr>
            <a:spLocks noGrp="1"/>
          </p:cNvSpPr>
          <p:nvPr>
            <p:ph type="title"/>
          </p:nvPr>
        </p:nvSpPr>
        <p:spPr/>
        <p:txBody>
          <a:bodyPr/>
          <a:lstStyle/>
          <a:p>
            <a:r>
              <a:rPr lang="en-US" dirty="0" smtClean="0"/>
              <a:t>Action oriented work breakdown structures (WBS) are the basis </a:t>
            </a:r>
            <a:br>
              <a:rPr lang="en-US" dirty="0" smtClean="0"/>
            </a:br>
            <a:r>
              <a:rPr lang="en-US" dirty="0" smtClean="0"/>
              <a:t>… also for counter steering.</a:t>
            </a:r>
            <a:endParaRPr lang="en-US" dirty="0"/>
          </a:p>
        </p:txBody>
      </p:sp>
      <p:sp>
        <p:nvSpPr>
          <p:cNvPr id="6" name="Textplatzhalter 5"/>
          <p:cNvSpPr>
            <a:spLocks noGrp="1"/>
          </p:cNvSpPr>
          <p:nvPr>
            <p:ph type="body" sz="quarter" idx="14"/>
          </p:nvPr>
        </p:nvSpPr>
        <p:spPr/>
        <p:txBody>
          <a:bodyPr/>
          <a:lstStyle/>
          <a:p>
            <a:r>
              <a:rPr lang="en-US" dirty="0" smtClean="0"/>
              <a:t>Example: Comparison:  Plan vs. Actual  (weekly updated!)</a:t>
            </a:r>
            <a:endParaRPr lang="en-US" dirty="0"/>
          </a:p>
        </p:txBody>
      </p:sp>
      <p:pic>
        <p:nvPicPr>
          <p:cNvPr id="7" name="Bild 6" descr="Knödel 2.tiff"/>
          <p:cNvPicPr>
            <a:picLocks noChangeAspect="1"/>
          </p:cNvPicPr>
          <p:nvPr/>
        </p:nvPicPr>
        <p:blipFill rotWithShape="1">
          <a:blip r:embed="rId2" cstate="print">
            <a:extLst>
              <a:ext uri="{28A0092B-C50C-407E-A947-70E740481C1C}">
                <a14:useLocalDpi xmlns:a14="http://schemas.microsoft.com/office/drawing/2010/main" xmlns="" val="0"/>
              </a:ext>
            </a:extLst>
          </a:blip>
          <a:srcRect l="7062" t="20556" r="21634" b="27418"/>
          <a:stretch/>
        </p:blipFill>
        <p:spPr>
          <a:xfrm>
            <a:off x="539555" y="2880914"/>
            <a:ext cx="8825214" cy="3089116"/>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xmlns="" val="3828918033"/>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9" name="Fußzeilenplatzhalter 8"/>
          <p:cNvSpPr>
            <a:spLocks noGrp="1"/>
          </p:cNvSpPr>
          <p:nvPr>
            <p:ph type="ftr" sz="quarter" idx="11"/>
          </p:nvPr>
        </p:nvSpPr>
        <p:spPr/>
        <p:txBody>
          <a:bodyPr/>
          <a:lstStyle/>
          <a:p>
            <a:pPr>
              <a:defRPr/>
            </a:pPr>
            <a:r>
              <a:rPr lang="de-DE" smtClean="0"/>
              <a:t>Wolfgang Meissner</a:t>
            </a:r>
            <a:endParaRPr lang="de-DE"/>
          </a:p>
        </p:txBody>
      </p:sp>
      <p:sp>
        <p:nvSpPr>
          <p:cNvPr id="10" name="Datumsplatzhalter 9"/>
          <p:cNvSpPr>
            <a:spLocks noGrp="1"/>
          </p:cNvSpPr>
          <p:nvPr>
            <p:ph type="dt" sz="half" idx="10"/>
          </p:nvPr>
        </p:nvSpPr>
        <p:spPr/>
        <p:txBody>
          <a:bodyPr/>
          <a:lstStyle/>
          <a:p>
            <a:pPr>
              <a:defRPr/>
            </a:pPr>
            <a:r>
              <a:rPr lang="de-DE" smtClean="0"/>
              <a:t>24.10.11</a:t>
            </a:r>
            <a:endParaRPr lang="de-DE" dirty="0"/>
          </a:p>
        </p:txBody>
      </p:sp>
      <p:sp>
        <p:nvSpPr>
          <p:cNvPr id="11" name="Foliennummernplatzhalter 10"/>
          <p:cNvSpPr>
            <a:spLocks noGrp="1"/>
          </p:cNvSpPr>
          <p:nvPr>
            <p:ph type="sldNum" sz="quarter" idx="12"/>
          </p:nvPr>
        </p:nvSpPr>
        <p:spPr/>
        <p:txBody>
          <a:bodyPr/>
          <a:lstStyle/>
          <a:p>
            <a:pPr>
              <a:defRPr/>
            </a:pPr>
            <a:fld id="{BAAFB459-BFC9-A146-A75B-4C6E30B26876}" type="slidenum">
              <a:rPr lang="de-DE" smtClean="0"/>
              <a:pPr>
                <a:defRPr/>
              </a:pPr>
              <a:t>19</a:t>
            </a:fld>
            <a:endParaRPr lang="de-DE" dirty="0"/>
          </a:p>
        </p:txBody>
      </p:sp>
    </p:spTree>
    <p:extLst>
      <p:ext uri="{BB962C8B-B14F-4D97-AF65-F5344CB8AC3E}">
        <p14:creationId xmlns:p14="http://schemas.microsoft.com/office/powerpoint/2010/main" xmlns="" val="3504073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smtClean="0"/>
              <a:t>Excellent</a:t>
            </a:r>
            <a:r>
              <a:rPr lang="en-US" dirty="0"/>
              <a:t>, motivated people are working in the construction of </a:t>
            </a:r>
            <a:r>
              <a:rPr lang="en-US" dirty="0" smtClean="0"/>
              <a:t>large Research </a:t>
            </a:r>
            <a:r>
              <a:rPr lang="en-US" dirty="0"/>
              <a:t>Infrastructure (“RI”) projects.</a:t>
            </a:r>
          </a:p>
          <a:p>
            <a:endParaRPr lang="en-US" dirty="0"/>
          </a:p>
          <a:p>
            <a:r>
              <a:rPr lang="en-US" dirty="0"/>
              <a:t>C</a:t>
            </a:r>
            <a:r>
              <a:rPr lang="en-US" dirty="0" smtClean="0"/>
              <a:t>ost </a:t>
            </a:r>
            <a:r>
              <a:rPr lang="en-US" dirty="0"/>
              <a:t>overruns ( </a:t>
            </a:r>
            <a:r>
              <a:rPr lang="en-US" dirty="0" smtClean="0"/>
              <a:t>up to &gt; </a:t>
            </a:r>
            <a:r>
              <a:rPr lang="en-US" dirty="0"/>
              <a:t>100 %), time delays ( </a:t>
            </a:r>
            <a:r>
              <a:rPr lang="en-US" dirty="0" smtClean="0"/>
              <a:t>up to &gt; </a:t>
            </a:r>
            <a:r>
              <a:rPr lang="en-US" dirty="0"/>
              <a:t>100 %) </a:t>
            </a:r>
            <a:r>
              <a:rPr lang="en-US" dirty="0" smtClean="0"/>
              <a:t>and changes </a:t>
            </a:r>
            <a:r>
              <a:rPr lang="en-US" dirty="0"/>
              <a:t>of scope are </a:t>
            </a:r>
            <a:r>
              <a:rPr lang="en-US" dirty="0" smtClean="0"/>
              <a:t>reality</a:t>
            </a:r>
          </a:p>
          <a:p>
            <a:pPr marL="677863" lvl="1" indent="-285750"/>
            <a:r>
              <a:rPr lang="en-US" dirty="0"/>
              <a:t>i</a:t>
            </a:r>
            <a:r>
              <a:rPr lang="en-US" dirty="0" smtClean="0"/>
              <a:t>n research (often)</a:t>
            </a:r>
          </a:p>
          <a:p>
            <a:pPr marL="677863" lvl="1" indent="-285750"/>
            <a:r>
              <a:rPr lang="en-US" dirty="0"/>
              <a:t>i</a:t>
            </a:r>
            <a:r>
              <a:rPr lang="en-US" dirty="0" smtClean="0"/>
              <a:t>n industry (sometimes, too)</a:t>
            </a:r>
          </a:p>
          <a:p>
            <a:pPr marL="677863" lvl="1" indent="-285750"/>
            <a:endParaRPr lang="en-US" dirty="0"/>
          </a:p>
          <a:p>
            <a:endParaRPr lang="en-US" dirty="0"/>
          </a:p>
          <a:p>
            <a:endParaRPr lang="en-US" dirty="0"/>
          </a:p>
          <a:p>
            <a:endParaRPr lang="en-US" dirty="0"/>
          </a:p>
          <a:p>
            <a:endParaRPr lang="en-US" dirty="0"/>
          </a:p>
          <a:p>
            <a:endParaRPr lang="en-US" dirty="0"/>
          </a:p>
        </p:txBody>
      </p:sp>
      <p:sp>
        <p:nvSpPr>
          <p:cNvPr id="7" name="Titel 6"/>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The </a:t>
            </a:r>
            <a:r>
              <a:rPr lang="en-US" dirty="0" smtClean="0"/>
              <a:t>overall situation:</a:t>
            </a:r>
            <a:endParaRPr lang="en-US" dirty="0"/>
          </a:p>
        </p:txBody>
      </p:sp>
      <p:sp>
        <p:nvSpPr>
          <p:cNvPr id="5" name="Fußzeilenplatzhalter 4"/>
          <p:cNvSpPr>
            <a:spLocks noGrp="1"/>
          </p:cNvSpPr>
          <p:nvPr>
            <p:ph type="ftr" sz="quarter" idx="11"/>
          </p:nvPr>
        </p:nvSpPr>
        <p:spPr/>
        <p:txBody>
          <a:bodyPr/>
          <a:lstStyle/>
          <a:p>
            <a:pPr>
              <a:defRPr/>
            </a:pPr>
            <a:r>
              <a:rPr lang="de-DE" smtClean="0"/>
              <a:t>Wolfgang Meissner</a:t>
            </a:r>
            <a:endParaRPr lang="de-DE"/>
          </a:p>
        </p:txBody>
      </p:sp>
      <p:sp>
        <p:nvSpPr>
          <p:cNvPr id="8" name="Datumsplatzhalter 7"/>
          <p:cNvSpPr>
            <a:spLocks noGrp="1"/>
          </p:cNvSpPr>
          <p:nvPr>
            <p:ph type="dt" sz="half" idx="10"/>
          </p:nvPr>
        </p:nvSpPr>
        <p:spPr/>
        <p:txBody>
          <a:bodyPr/>
          <a:lstStyle/>
          <a:p>
            <a:pPr>
              <a:defRPr/>
            </a:pPr>
            <a:r>
              <a:rPr lang="de-DE" smtClean="0"/>
              <a:t>24.10.11</a:t>
            </a:r>
            <a:endParaRPr lang="de-DE" dirty="0" smtClean="0"/>
          </a:p>
        </p:txBody>
      </p:sp>
      <p:sp>
        <p:nvSpPr>
          <p:cNvPr id="9" name="Foliennummernplatzhalter 8"/>
          <p:cNvSpPr>
            <a:spLocks noGrp="1"/>
          </p:cNvSpPr>
          <p:nvPr>
            <p:ph type="sldNum" sz="quarter" idx="12"/>
          </p:nvPr>
        </p:nvSpPr>
        <p:spPr/>
        <p:txBody>
          <a:bodyPr/>
          <a:lstStyle/>
          <a:p>
            <a:pPr>
              <a:defRPr/>
            </a:pPr>
            <a:fld id="{BAAFB459-BFC9-A146-A75B-4C6E30B26876}" type="slidenum">
              <a:rPr lang="de-DE" smtClean="0"/>
              <a:pPr>
                <a:defRPr/>
              </a:pPr>
              <a:t>2</a:t>
            </a:fld>
            <a:endParaRPr lang="de-DE" dirty="0"/>
          </a:p>
        </p:txBody>
      </p:sp>
    </p:spTree>
    <p:extLst>
      <p:ext uri="{BB962C8B-B14F-4D97-AF65-F5344CB8AC3E}">
        <p14:creationId xmlns:p14="http://schemas.microsoft.com/office/powerpoint/2010/main" xmlns="" val="338756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nvSpPr>
        <p:spPr bwMode="auto">
          <a:xfrm>
            <a:off x="974725" y="1819275"/>
            <a:ext cx="7431088"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1958975" y="2068513"/>
            <a:ext cx="585788" cy="1460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p:nvSpPr>
        <p:spPr bwMode="auto">
          <a:xfrm>
            <a:off x="3130550" y="6246813"/>
            <a:ext cx="585788" cy="46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4302125" y="6246813"/>
            <a:ext cx="585788" cy="46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8"/>
          <p:cNvSpPr>
            <a:spLocks noChangeArrowheads="1"/>
          </p:cNvSpPr>
          <p:nvPr/>
        </p:nvSpPr>
        <p:spPr bwMode="auto">
          <a:xfrm>
            <a:off x="5473700" y="6246813"/>
            <a:ext cx="1171575" cy="46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3130550" y="6292850"/>
            <a:ext cx="585788" cy="1063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1001713" y="1828800"/>
            <a:ext cx="140423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rPr>
              <a:t>Output Monatsplanung</a:t>
            </a:r>
            <a:endParaRPr kumimoji="0" lang="en-US" sz="1800" b="0" i="0" u="none" strike="noStrike" cap="none" normalizeH="0" baseline="0" smtClean="0">
              <a:ln>
                <a:noFill/>
              </a:ln>
              <a:solidFill>
                <a:schemeClr val="tx1"/>
              </a:solidFill>
              <a:effectLst/>
              <a:latin typeface="Arial" pitchFamily="34" charset="0"/>
            </a:endParaRPr>
          </a:p>
        </p:txBody>
      </p:sp>
      <p:sp>
        <p:nvSpPr>
          <p:cNvPr id="1035" name="Rectangle 11"/>
          <p:cNvSpPr>
            <a:spLocks noChangeArrowheads="1"/>
          </p:cNvSpPr>
          <p:nvPr/>
        </p:nvSpPr>
        <p:spPr bwMode="auto">
          <a:xfrm>
            <a:off x="998538" y="2087563"/>
            <a:ext cx="705321"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rPr>
              <a:t>Experimente 5</a:t>
            </a:r>
            <a:endParaRPr kumimoji="0" lang="en-US" sz="1800" b="0" i="0" u="none" strike="noStrike" cap="none" normalizeH="0" baseline="0" smtClean="0">
              <a:ln>
                <a:noFill/>
              </a:ln>
              <a:solidFill>
                <a:schemeClr val="tx1"/>
              </a:solidFill>
              <a:effectLst/>
              <a:latin typeface="Arial" pitchFamily="34" charset="0"/>
            </a:endParaRPr>
          </a:p>
        </p:txBody>
      </p:sp>
      <p:sp>
        <p:nvSpPr>
          <p:cNvPr id="1036" name="Rectangle 12"/>
          <p:cNvSpPr>
            <a:spLocks noChangeArrowheads="1"/>
          </p:cNvSpPr>
          <p:nvPr/>
        </p:nvSpPr>
        <p:spPr bwMode="auto">
          <a:xfrm>
            <a:off x="1976438" y="2108200"/>
            <a:ext cx="2564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FF0000"/>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1166813" y="2314575"/>
            <a:ext cx="11269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rPr>
              <a:t>Cash Outflow (Total Year)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8" name="Rectangle 14"/>
          <p:cNvSpPr>
            <a:spLocks noChangeArrowheads="1"/>
          </p:cNvSpPr>
          <p:nvPr/>
        </p:nvSpPr>
        <p:spPr bwMode="auto">
          <a:xfrm>
            <a:off x="1165225" y="2432050"/>
            <a:ext cx="304571"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rPr>
              <a:t>in EURO</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2697163" y="5789613"/>
            <a:ext cx="28373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itchFamily="34" charset="0"/>
              </a:rPr>
              <a:t>Budget</a:t>
            </a:r>
            <a:endParaRPr kumimoji="0" lang="en-US"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3163888" y="5789613"/>
            <a:ext cx="54341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itchFamily="34" charset="0"/>
              </a:rPr>
              <a:t>Delta Budget </a:t>
            </a:r>
            <a:endParaRPr kumimoji="0" lang="en-US"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3827463" y="5789613"/>
            <a:ext cx="401637"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Adjusted Budget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4368800" y="5789613"/>
            <a:ext cx="504825"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Delta Adjust. Budget/Forecast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8" name="Rectangle 24"/>
          <p:cNvSpPr>
            <a:spLocks noChangeArrowheads="1"/>
          </p:cNvSpPr>
          <p:nvPr/>
        </p:nvSpPr>
        <p:spPr bwMode="auto">
          <a:xfrm>
            <a:off x="4876800" y="5789612"/>
            <a:ext cx="581025"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Forecast = Actual (YTD) + Forecast (Rest o. year)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52" name="Rectangle 28"/>
          <p:cNvSpPr>
            <a:spLocks noChangeArrowheads="1"/>
          </p:cNvSpPr>
          <p:nvPr/>
        </p:nvSpPr>
        <p:spPr bwMode="auto">
          <a:xfrm>
            <a:off x="5502276" y="5789612"/>
            <a:ext cx="469900" cy="3231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Thereof  Purchasing Orders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55" name="Rectangle 31"/>
          <p:cNvSpPr>
            <a:spLocks noChangeArrowheads="1"/>
          </p:cNvSpPr>
          <p:nvPr/>
        </p:nvSpPr>
        <p:spPr bwMode="auto">
          <a:xfrm>
            <a:off x="6127750" y="5789612"/>
            <a:ext cx="415925"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Thereof</a:t>
            </a:r>
            <a:r>
              <a:rPr kumimoji="0" lang="en-US" sz="700" b="0" i="0" u="none" strike="noStrike" cap="none" normalizeH="0" dirty="0" smtClean="0">
                <a:ln>
                  <a:noFill/>
                </a:ln>
                <a:solidFill>
                  <a:srgbClr val="000000"/>
                </a:solidFill>
                <a:effectLst/>
                <a:latin typeface="Arial" pitchFamily="34" charset="0"/>
              </a:rPr>
              <a:t> Forecast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56" name="Rectangle 32"/>
          <p:cNvSpPr>
            <a:spLocks noChangeArrowheads="1"/>
          </p:cNvSpPr>
          <p:nvPr/>
        </p:nvSpPr>
        <p:spPr bwMode="auto">
          <a:xfrm>
            <a:off x="6807200" y="5789613"/>
            <a:ext cx="346075" cy="21544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Thereof Actual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58" name="Rectangle 34"/>
          <p:cNvSpPr>
            <a:spLocks noChangeArrowheads="1"/>
          </p:cNvSpPr>
          <p:nvPr/>
        </p:nvSpPr>
        <p:spPr bwMode="auto">
          <a:xfrm>
            <a:off x="3262313" y="6196013"/>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Arial" pitchFamily="34" charset="0"/>
              </a:rPr>
              <a:t>270.000</a:t>
            </a:r>
            <a:endParaRPr kumimoji="0" lang="en-US" sz="1800" b="0" i="0" u="none" strike="noStrike" cap="none" normalizeH="0" baseline="0" smtClean="0">
              <a:ln>
                <a:noFill/>
              </a:ln>
              <a:solidFill>
                <a:schemeClr val="tx1"/>
              </a:solidFill>
              <a:effectLst/>
              <a:latin typeface="Arial" pitchFamily="34" charset="0"/>
            </a:endParaRPr>
          </a:p>
        </p:txBody>
      </p:sp>
      <p:sp>
        <p:nvSpPr>
          <p:cNvPr id="1059" name="Rectangle 35"/>
          <p:cNvSpPr>
            <a:spLocks noChangeArrowheads="1"/>
          </p:cNvSpPr>
          <p:nvPr/>
        </p:nvSpPr>
        <p:spPr bwMode="auto">
          <a:xfrm>
            <a:off x="4433888" y="6196013"/>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Arial" pitchFamily="34" charset="0"/>
              </a:rPr>
              <a:t>260.000</a:t>
            </a:r>
            <a:endParaRPr kumimoji="0" lang="en-US" sz="1800" b="0" i="0" u="none" strike="noStrike" cap="none" normalizeH="0" baseline="0" smtClean="0">
              <a:ln>
                <a:noFill/>
              </a:ln>
              <a:solidFill>
                <a:schemeClr val="tx1"/>
              </a:solidFill>
              <a:effectLst/>
              <a:latin typeface="Arial" pitchFamily="34" charset="0"/>
            </a:endParaRPr>
          </a:p>
        </p:txBody>
      </p:sp>
      <p:sp>
        <p:nvSpPr>
          <p:cNvPr id="1060" name="Rectangle 36"/>
          <p:cNvSpPr>
            <a:spLocks noChangeArrowheads="1"/>
          </p:cNvSpPr>
          <p:nvPr/>
        </p:nvSpPr>
        <p:spPr bwMode="auto">
          <a:xfrm>
            <a:off x="5630863" y="6196013"/>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Arial" pitchFamily="34" charset="0"/>
              </a:rPr>
              <a:t>60.000</a:t>
            </a:r>
            <a:endParaRPr kumimoji="0" lang="en-US" sz="1800" b="0" i="0" u="none" strike="noStrike" cap="none" normalizeH="0" baseline="0" smtClean="0">
              <a:ln>
                <a:noFill/>
              </a:ln>
              <a:solidFill>
                <a:schemeClr val="tx1"/>
              </a:solidFill>
              <a:effectLst/>
              <a:latin typeface="Arial" pitchFamily="34" charset="0"/>
            </a:endParaRPr>
          </a:p>
        </p:txBody>
      </p:sp>
      <p:sp>
        <p:nvSpPr>
          <p:cNvPr id="1061" name="Rectangle 37"/>
          <p:cNvSpPr>
            <a:spLocks noChangeArrowheads="1"/>
          </p:cNvSpPr>
          <p:nvPr/>
        </p:nvSpPr>
        <p:spPr bwMode="auto">
          <a:xfrm>
            <a:off x="6216650" y="6196013"/>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FFFFFF"/>
                </a:solidFill>
                <a:effectLst/>
                <a:latin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p:txBody>
      </p:sp>
      <p:sp>
        <p:nvSpPr>
          <p:cNvPr id="1062" name="Rectangle 38"/>
          <p:cNvSpPr>
            <a:spLocks noChangeArrowheads="1"/>
          </p:cNvSpPr>
          <p:nvPr/>
        </p:nvSpPr>
        <p:spPr bwMode="auto">
          <a:xfrm>
            <a:off x="3287713" y="6281738"/>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30.000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3" name="Rectangle 39"/>
          <p:cNvSpPr>
            <a:spLocks noChangeArrowheads="1"/>
          </p:cNvSpPr>
          <p:nvPr/>
        </p:nvSpPr>
        <p:spPr bwMode="auto">
          <a:xfrm>
            <a:off x="4459288" y="6281738"/>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40.000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4" name="Rectangle 40"/>
          <p:cNvSpPr>
            <a:spLocks noChangeArrowheads="1"/>
          </p:cNvSpPr>
          <p:nvPr/>
        </p:nvSpPr>
        <p:spPr bwMode="auto">
          <a:xfrm>
            <a:off x="5605463" y="6281738"/>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200.000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5" name="Rectangle 41"/>
          <p:cNvSpPr>
            <a:spLocks noChangeArrowheads="1"/>
          </p:cNvSpPr>
          <p:nvPr/>
        </p:nvSpPr>
        <p:spPr bwMode="auto">
          <a:xfrm>
            <a:off x="6216650" y="6281738"/>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50.000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6" name="Rectangle 42"/>
          <p:cNvSpPr>
            <a:spLocks noChangeArrowheads="1"/>
          </p:cNvSpPr>
          <p:nvPr/>
        </p:nvSpPr>
        <p:spPr bwMode="auto">
          <a:xfrm>
            <a:off x="7591425" y="1871663"/>
            <a:ext cx="742191"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rPr>
              <a:t>Stand Experimente 5:</a:t>
            </a:r>
            <a:endParaRPr kumimoji="0" lang="en-US" sz="1800" b="0" i="0" u="none" strike="noStrike" cap="none" normalizeH="0" baseline="0" smtClean="0">
              <a:ln>
                <a:noFill/>
              </a:ln>
              <a:solidFill>
                <a:schemeClr val="tx1"/>
              </a:solidFill>
              <a:effectLst/>
              <a:latin typeface="Arial" pitchFamily="34" charset="0"/>
            </a:endParaRPr>
          </a:p>
        </p:txBody>
      </p:sp>
      <p:sp>
        <p:nvSpPr>
          <p:cNvPr id="1067" name="Rectangle 43"/>
          <p:cNvSpPr>
            <a:spLocks noChangeArrowheads="1"/>
          </p:cNvSpPr>
          <p:nvPr/>
        </p:nvSpPr>
        <p:spPr bwMode="auto">
          <a:xfrm>
            <a:off x="7708900" y="1978025"/>
            <a:ext cx="631583" cy="923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rPr>
              <a:t>Stand Verwaltung:</a:t>
            </a:r>
            <a:endParaRPr kumimoji="0" lang="en-US" sz="1800" b="0" i="0" u="none" strike="noStrike" cap="none" normalizeH="0" baseline="0" smtClean="0">
              <a:ln>
                <a:noFill/>
              </a:ln>
              <a:solidFill>
                <a:schemeClr val="tx1"/>
              </a:solidFill>
              <a:effectLst/>
              <a:latin typeface="Arial" pitchFamily="34" charset="0"/>
            </a:endParaRPr>
          </a:p>
        </p:txBody>
      </p:sp>
      <p:sp>
        <p:nvSpPr>
          <p:cNvPr id="1068" name="Rectangle 44"/>
          <p:cNvSpPr>
            <a:spLocks noChangeArrowheads="1"/>
          </p:cNvSpPr>
          <p:nvPr/>
        </p:nvSpPr>
        <p:spPr bwMode="auto">
          <a:xfrm>
            <a:off x="6802438" y="6281738"/>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10.000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9" name="Rectangle 45"/>
          <p:cNvSpPr>
            <a:spLocks noChangeArrowheads="1"/>
          </p:cNvSpPr>
          <p:nvPr/>
        </p:nvSpPr>
        <p:spPr bwMode="auto">
          <a:xfrm>
            <a:off x="2676525" y="6281738"/>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270.000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0" name="Rectangle 46"/>
          <p:cNvSpPr>
            <a:spLocks noChangeArrowheads="1"/>
          </p:cNvSpPr>
          <p:nvPr/>
        </p:nvSpPr>
        <p:spPr bwMode="auto">
          <a:xfrm>
            <a:off x="3848100" y="6281738"/>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300.000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1" name="Rectangle 47"/>
          <p:cNvSpPr>
            <a:spLocks noChangeArrowheads="1"/>
          </p:cNvSpPr>
          <p:nvPr/>
        </p:nvSpPr>
        <p:spPr bwMode="auto">
          <a:xfrm>
            <a:off x="5019675" y="6281738"/>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rPr>
              <a:t>260.000</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2" name="Line 48"/>
          <p:cNvSpPr>
            <a:spLocks noChangeShapeType="1"/>
          </p:cNvSpPr>
          <p:nvPr/>
        </p:nvSpPr>
        <p:spPr bwMode="auto">
          <a:xfrm>
            <a:off x="2541588" y="5780088"/>
            <a:ext cx="1588" cy="622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2541588" y="5780088"/>
            <a:ext cx="7938" cy="6223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Line 50"/>
          <p:cNvSpPr>
            <a:spLocks noChangeShapeType="1"/>
          </p:cNvSpPr>
          <p:nvPr/>
        </p:nvSpPr>
        <p:spPr bwMode="auto">
          <a:xfrm>
            <a:off x="3125788"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3125788"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Line 52"/>
          <p:cNvSpPr>
            <a:spLocks noChangeShapeType="1"/>
          </p:cNvSpPr>
          <p:nvPr/>
        </p:nvSpPr>
        <p:spPr bwMode="auto">
          <a:xfrm>
            <a:off x="3711575"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3711575"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Line 54"/>
          <p:cNvSpPr>
            <a:spLocks noChangeShapeType="1"/>
          </p:cNvSpPr>
          <p:nvPr/>
        </p:nvSpPr>
        <p:spPr bwMode="auto">
          <a:xfrm>
            <a:off x="4297363"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4297363"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Line 56"/>
          <p:cNvSpPr>
            <a:spLocks noChangeShapeType="1"/>
          </p:cNvSpPr>
          <p:nvPr/>
        </p:nvSpPr>
        <p:spPr bwMode="auto">
          <a:xfrm>
            <a:off x="4883150"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4883150"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Line 58"/>
          <p:cNvSpPr>
            <a:spLocks noChangeShapeType="1"/>
          </p:cNvSpPr>
          <p:nvPr/>
        </p:nvSpPr>
        <p:spPr bwMode="auto">
          <a:xfrm>
            <a:off x="5468938"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5468938"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Line 60"/>
          <p:cNvSpPr>
            <a:spLocks noChangeShapeType="1"/>
          </p:cNvSpPr>
          <p:nvPr/>
        </p:nvSpPr>
        <p:spPr bwMode="auto">
          <a:xfrm>
            <a:off x="6054725"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6054725"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Line 62"/>
          <p:cNvSpPr>
            <a:spLocks noChangeShapeType="1"/>
          </p:cNvSpPr>
          <p:nvPr/>
        </p:nvSpPr>
        <p:spPr bwMode="auto">
          <a:xfrm>
            <a:off x="6640513"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6640513"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Line 64"/>
          <p:cNvSpPr>
            <a:spLocks noChangeShapeType="1"/>
          </p:cNvSpPr>
          <p:nvPr/>
        </p:nvSpPr>
        <p:spPr bwMode="auto">
          <a:xfrm>
            <a:off x="7226300" y="5786438"/>
            <a:ext cx="1588" cy="615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65"/>
          <p:cNvSpPr>
            <a:spLocks noChangeArrowheads="1"/>
          </p:cNvSpPr>
          <p:nvPr/>
        </p:nvSpPr>
        <p:spPr bwMode="auto">
          <a:xfrm>
            <a:off x="7226300" y="5786438"/>
            <a:ext cx="7938" cy="6159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Line 66"/>
          <p:cNvSpPr>
            <a:spLocks noChangeShapeType="1"/>
          </p:cNvSpPr>
          <p:nvPr/>
        </p:nvSpPr>
        <p:spPr bwMode="auto">
          <a:xfrm>
            <a:off x="2549525" y="5780088"/>
            <a:ext cx="46847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2549525" y="5780088"/>
            <a:ext cx="4684713" cy="63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Line 68"/>
          <p:cNvSpPr>
            <a:spLocks noChangeShapeType="1"/>
          </p:cNvSpPr>
          <p:nvPr/>
        </p:nvSpPr>
        <p:spPr bwMode="auto">
          <a:xfrm>
            <a:off x="2549525" y="6243638"/>
            <a:ext cx="46847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2549525" y="6243638"/>
            <a:ext cx="4684713" cy="7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Line 70"/>
          <p:cNvSpPr>
            <a:spLocks noChangeShapeType="1"/>
          </p:cNvSpPr>
          <p:nvPr/>
        </p:nvSpPr>
        <p:spPr bwMode="auto">
          <a:xfrm>
            <a:off x="2549525" y="6394450"/>
            <a:ext cx="46847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2549525" y="6394450"/>
            <a:ext cx="4684713" cy="7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1520825" y="2778125"/>
            <a:ext cx="6843713" cy="27543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1835150" y="3125788"/>
            <a:ext cx="336550" cy="976313"/>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3516313" y="3016250"/>
            <a:ext cx="338138" cy="108585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5199063" y="3160713"/>
            <a:ext cx="336550" cy="941388"/>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7723188" y="4065588"/>
            <a:ext cx="336550" cy="36513"/>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2676525" y="3016250"/>
            <a:ext cx="336550" cy="109538"/>
          </a:xfrm>
          <a:prstGeom prst="rect">
            <a:avLst/>
          </a:prstGeom>
          <a:solidFill>
            <a:srgbClr val="FFCC99"/>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4357688" y="3016250"/>
            <a:ext cx="338138" cy="144463"/>
          </a:xfrm>
          <a:prstGeom prst="rect">
            <a:avLst/>
          </a:prstGeom>
          <a:solidFill>
            <a:srgbClr val="FFCC99"/>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Rectangle 79"/>
          <p:cNvSpPr>
            <a:spLocks noChangeArrowheads="1"/>
          </p:cNvSpPr>
          <p:nvPr/>
        </p:nvSpPr>
        <p:spPr bwMode="auto">
          <a:xfrm>
            <a:off x="6040438" y="3160713"/>
            <a:ext cx="336550" cy="723900"/>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Rectangle 80"/>
          <p:cNvSpPr>
            <a:spLocks noChangeArrowheads="1"/>
          </p:cNvSpPr>
          <p:nvPr/>
        </p:nvSpPr>
        <p:spPr bwMode="auto">
          <a:xfrm>
            <a:off x="6881813" y="3884613"/>
            <a:ext cx="336550" cy="180975"/>
          </a:xfrm>
          <a:prstGeom prst="rect">
            <a:avLst/>
          </a:prstGeom>
          <a:no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Line 81"/>
          <p:cNvSpPr>
            <a:spLocks noChangeShapeType="1"/>
          </p:cNvSpPr>
          <p:nvPr/>
        </p:nvSpPr>
        <p:spPr bwMode="auto">
          <a:xfrm>
            <a:off x="1582738" y="4102100"/>
            <a:ext cx="67294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Rectangle 82"/>
          <p:cNvSpPr>
            <a:spLocks noChangeArrowheads="1"/>
          </p:cNvSpPr>
          <p:nvPr/>
        </p:nvSpPr>
        <p:spPr bwMode="auto">
          <a:xfrm>
            <a:off x="7754938" y="4100513"/>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p:txBody>
      </p:sp>
      <p:sp>
        <p:nvSpPr>
          <p:cNvPr id="1107" name="Rectangle 83"/>
          <p:cNvSpPr>
            <a:spLocks noChangeArrowheads="1"/>
          </p:cNvSpPr>
          <p:nvPr/>
        </p:nvSpPr>
        <p:spPr bwMode="auto">
          <a:xfrm>
            <a:off x="3524250" y="3051175"/>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300.000</a:t>
            </a:r>
            <a:endParaRPr kumimoji="0" lang="en-US" sz="1800" b="0" i="0" u="none" strike="noStrike" cap="none" normalizeH="0" baseline="0" smtClean="0">
              <a:ln>
                <a:noFill/>
              </a:ln>
              <a:solidFill>
                <a:schemeClr val="tx1"/>
              </a:solidFill>
              <a:effectLst/>
              <a:latin typeface="Arial" pitchFamily="34" charset="0"/>
            </a:endParaRPr>
          </a:p>
        </p:txBody>
      </p:sp>
      <p:sp>
        <p:nvSpPr>
          <p:cNvPr id="1108" name="Rectangle 84"/>
          <p:cNvSpPr>
            <a:spLocks noChangeArrowheads="1"/>
          </p:cNvSpPr>
          <p:nvPr/>
        </p:nvSpPr>
        <p:spPr bwMode="auto">
          <a:xfrm>
            <a:off x="5207000" y="3195638"/>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260.000</a:t>
            </a:r>
            <a:endParaRPr kumimoji="0" lang="en-US" sz="1800" b="0" i="0" u="none" strike="noStrike" cap="none" normalizeH="0" baseline="0" smtClean="0">
              <a:ln>
                <a:noFill/>
              </a:ln>
              <a:solidFill>
                <a:schemeClr val="tx1"/>
              </a:solidFill>
              <a:effectLst/>
              <a:latin typeface="Arial" pitchFamily="34" charset="0"/>
            </a:endParaRPr>
          </a:p>
        </p:txBody>
      </p:sp>
      <p:sp>
        <p:nvSpPr>
          <p:cNvPr id="1109" name="Rectangle 85"/>
          <p:cNvSpPr>
            <a:spLocks noChangeArrowheads="1"/>
          </p:cNvSpPr>
          <p:nvPr/>
        </p:nvSpPr>
        <p:spPr bwMode="auto">
          <a:xfrm>
            <a:off x="1843088" y="3159125"/>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270.000</a:t>
            </a:r>
            <a:endParaRPr kumimoji="0" lang="en-US" sz="1800" b="0" i="0" u="none" strike="noStrike" cap="none" normalizeH="0" baseline="0" smtClean="0">
              <a:ln>
                <a:noFill/>
              </a:ln>
              <a:solidFill>
                <a:schemeClr val="tx1"/>
              </a:solidFill>
              <a:effectLst/>
              <a:latin typeface="Arial" pitchFamily="34" charset="0"/>
            </a:endParaRPr>
          </a:p>
        </p:txBody>
      </p:sp>
      <p:sp>
        <p:nvSpPr>
          <p:cNvPr id="1110" name="Rectangle 86"/>
          <p:cNvSpPr>
            <a:spLocks noChangeArrowheads="1"/>
          </p:cNvSpPr>
          <p:nvPr/>
        </p:nvSpPr>
        <p:spPr bwMode="auto">
          <a:xfrm>
            <a:off x="6913563" y="3919538"/>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50.000</a:t>
            </a:r>
            <a:endParaRPr kumimoji="0" lang="en-US" sz="1800" b="0" i="0" u="none" strike="noStrike" cap="none" normalizeH="0" baseline="0" smtClean="0">
              <a:ln>
                <a:noFill/>
              </a:ln>
              <a:solidFill>
                <a:schemeClr val="tx1"/>
              </a:solidFill>
              <a:effectLst/>
              <a:latin typeface="Arial" pitchFamily="34" charset="0"/>
            </a:endParaRPr>
          </a:p>
        </p:txBody>
      </p:sp>
      <p:sp>
        <p:nvSpPr>
          <p:cNvPr id="1111" name="Rectangle 87"/>
          <p:cNvSpPr>
            <a:spLocks noChangeArrowheads="1"/>
          </p:cNvSpPr>
          <p:nvPr/>
        </p:nvSpPr>
        <p:spPr bwMode="auto">
          <a:xfrm>
            <a:off x="2708275" y="3051175"/>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30.000</a:t>
            </a:r>
            <a:endParaRPr kumimoji="0" lang="en-US" sz="1800" b="0" i="0" u="none" strike="noStrike" cap="none" normalizeH="0" baseline="0" smtClean="0">
              <a:ln>
                <a:noFill/>
              </a:ln>
              <a:solidFill>
                <a:schemeClr val="tx1"/>
              </a:solidFill>
              <a:effectLst/>
              <a:latin typeface="Arial" pitchFamily="34" charset="0"/>
            </a:endParaRPr>
          </a:p>
        </p:txBody>
      </p:sp>
      <p:sp>
        <p:nvSpPr>
          <p:cNvPr id="1112" name="Rectangle 88"/>
          <p:cNvSpPr>
            <a:spLocks noChangeArrowheads="1"/>
          </p:cNvSpPr>
          <p:nvPr/>
        </p:nvSpPr>
        <p:spPr bwMode="auto">
          <a:xfrm>
            <a:off x="4391025" y="3051175"/>
            <a:ext cx="27411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40.000</a:t>
            </a:r>
            <a:endParaRPr kumimoji="0" lang="en-US" sz="1800" b="0" i="0" u="none" strike="noStrike" cap="none" normalizeH="0" baseline="0" smtClean="0">
              <a:ln>
                <a:noFill/>
              </a:ln>
              <a:solidFill>
                <a:schemeClr val="tx1"/>
              </a:solidFill>
              <a:effectLst/>
              <a:latin typeface="Arial" pitchFamily="34" charset="0"/>
            </a:endParaRPr>
          </a:p>
        </p:txBody>
      </p:sp>
      <p:sp>
        <p:nvSpPr>
          <p:cNvPr id="1113" name="Rectangle 89"/>
          <p:cNvSpPr>
            <a:spLocks noChangeArrowheads="1"/>
          </p:cNvSpPr>
          <p:nvPr/>
        </p:nvSpPr>
        <p:spPr bwMode="auto">
          <a:xfrm>
            <a:off x="6048375" y="3195638"/>
            <a:ext cx="3238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200.000</a:t>
            </a:r>
            <a:endParaRPr kumimoji="0" lang="en-US" sz="1800" b="0" i="0" u="none" strike="noStrike" cap="none" normalizeH="0" baseline="0" smtClean="0">
              <a:ln>
                <a:noFill/>
              </a:ln>
              <a:solidFill>
                <a:schemeClr val="tx1"/>
              </a:solidFill>
              <a:effectLst/>
              <a:latin typeface="Arial" pitchFamily="34" charset="0"/>
            </a:endParaRPr>
          </a:p>
        </p:txBody>
      </p:sp>
      <p:sp>
        <p:nvSpPr>
          <p:cNvPr id="1114" name="Rectangle 90"/>
          <p:cNvSpPr>
            <a:spLocks noChangeArrowheads="1"/>
          </p:cNvSpPr>
          <p:nvPr/>
        </p:nvSpPr>
        <p:spPr bwMode="auto">
          <a:xfrm rot="19020000">
            <a:off x="1706661" y="4238365"/>
            <a:ext cx="30777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Budget</a:t>
            </a:r>
            <a:endParaRPr kumimoji="0" lang="en-US" sz="1800" b="0" i="0" u="none" strike="noStrike" cap="none" normalizeH="0" baseline="0" smtClean="0">
              <a:ln>
                <a:noFill/>
              </a:ln>
              <a:solidFill>
                <a:schemeClr val="tx1"/>
              </a:solidFill>
              <a:effectLst/>
              <a:latin typeface="Arial" pitchFamily="34" charset="0"/>
            </a:endParaRPr>
          </a:p>
        </p:txBody>
      </p:sp>
      <p:sp>
        <p:nvSpPr>
          <p:cNvPr id="1115" name="Rectangle 91"/>
          <p:cNvSpPr>
            <a:spLocks noChangeArrowheads="1"/>
          </p:cNvSpPr>
          <p:nvPr/>
        </p:nvSpPr>
        <p:spPr bwMode="auto">
          <a:xfrm rot="19020000">
            <a:off x="2309519" y="4321998"/>
            <a:ext cx="55303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Delta Budget</a:t>
            </a:r>
            <a:endParaRPr kumimoji="0" lang="en-US" sz="1800" b="0" i="0" u="none" strike="noStrike" cap="none" normalizeH="0" baseline="0" smtClean="0">
              <a:ln>
                <a:noFill/>
              </a:ln>
              <a:solidFill>
                <a:schemeClr val="tx1"/>
              </a:solidFill>
              <a:effectLst/>
              <a:latin typeface="Arial" pitchFamily="34" charset="0"/>
            </a:endParaRPr>
          </a:p>
        </p:txBody>
      </p:sp>
      <p:sp>
        <p:nvSpPr>
          <p:cNvPr id="1116" name="Rectangle 92"/>
          <p:cNvSpPr>
            <a:spLocks noChangeArrowheads="1"/>
          </p:cNvSpPr>
          <p:nvPr/>
        </p:nvSpPr>
        <p:spPr bwMode="auto">
          <a:xfrm rot="19020000">
            <a:off x="2931824" y="4377754"/>
            <a:ext cx="71654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Adjusted Budget</a:t>
            </a:r>
            <a:endParaRPr kumimoji="0" lang="en-US" sz="1800" b="0" i="0" u="none" strike="noStrike" cap="none" normalizeH="0" baseline="0" smtClean="0">
              <a:ln>
                <a:noFill/>
              </a:ln>
              <a:solidFill>
                <a:schemeClr val="tx1"/>
              </a:solidFill>
              <a:effectLst/>
              <a:latin typeface="Arial" pitchFamily="34" charset="0"/>
            </a:endParaRPr>
          </a:p>
        </p:txBody>
      </p:sp>
      <p:sp>
        <p:nvSpPr>
          <p:cNvPr id="1117" name="Rectangle 93"/>
          <p:cNvSpPr>
            <a:spLocks noChangeArrowheads="1"/>
          </p:cNvSpPr>
          <p:nvPr/>
        </p:nvSpPr>
        <p:spPr bwMode="auto">
          <a:xfrm rot="19020000">
            <a:off x="3368020" y="4627560"/>
            <a:ext cx="144911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rPr>
              <a:t>Delta  adjusted Budge t / Forecast</a:t>
            </a:r>
            <a:endParaRPr kumimoji="0" lang="en-US" sz="1800" b="0" i="0" u="none" strike="noStrike" cap="none" normalizeH="0" baseline="0" dirty="0" smtClean="0">
              <a:ln>
                <a:noFill/>
              </a:ln>
              <a:solidFill>
                <a:schemeClr val="tx1"/>
              </a:solidFill>
              <a:effectLst/>
              <a:latin typeface="Arial" pitchFamily="34" charset="0"/>
            </a:endParaRPr>
          </a:p>
        </p:txBody>
      </p:sp>
      <p:sp>
        <p:nvSpPr>
          <p:cNvPr id="1118" name="Rectangle 94"/>
          <p:cNvSpPr>
            <a:spLocks noChangeArrowheads="1"/>
          </p:cNvSpPr>
          <p:nvPr/>
        </p:nvSpPr>
        <p:spPr bwMode="auto">
          <a:xfrm rot="19020000">
            <a:off x="3930448" y="4612709"/>
            <a:ext cx="151964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Forecast = Actual (YTD)</a:t>
            </a:r>
            <a:r>
              <a:rPr kumimoji="0" lang="en-US" sz="700" b="1" i="0" u="none" strike="noStrike" cap="none" normalizeH="0" smtClean="0">
                <a:ln>
                  <a:noFill/>
                </a:ln>
                <a:solidFill>
                  <a:srgbClr val="000000"/>
                </a:solidFill>
                <a:effectLst/>
                <a:latin typeface="Arial" pitchFamily="34" charset="0"/>
              </a:rPr>
              <a:t> + Forecast </a:t>
            </a:r>
          </a:p>
          <a:p>
            <a:pPr marL="0" marR="0" lvl="0" indent="0" algn="l" defTabSz="914400" rtl="0" eaLnBrk="1" fontAlgn="base" latinLnBrk="0" hangingPunct="1">
              <a:lnSpc>
                <a:spcPct val="100000"/>
              </a:lnSpc>
              <a:spcBef>
                <a:spcPct val="0"/>
              </a:spcBef>
              <a:spcAft>
                <a:spcPct val="0"/>
              </a:spcAft>
              <a:buClrTx/>
              <a:buSzTx/>
              <a:buFontTx/>
              <a:buNone/>
              <a:tabLst/>
            </a:pPr>
            <a:r>
              <a:rPr lang="en-US" sz="700" b="1" baseline="0" smtClean="0">
                <a:solidFill>
                  <a:srgbClr val="000000"/>
                </a:solidFill>
                <a:latin typeface="Arial" pitchFamily="34" charset="0"/>
              </a:rPr>
              <a:t>(Rest</a:t>
            </a:r>
            <a:r>
              <a:rPr lang="en-US" sz="700" b="1" smtClean="0">
                <a:solidFill>
                  <a:srgbClr val="000000"/>
                </a:solidFill>
                <a:latin typeface="Arial" pitchFamily="34" charset="0"/>
              </a:rPr>
              <a:t> of the year)</a:t>
            </a:r>
            <a:endParaRPr kumimoji="0" lang="en-US" sz="1800" b="0" i="0" u="none" strike="noStrike" cap="none" normalizeH="0" baseline="0" smtClean="0">
              <a:ln>
                <a:noFill/>
              </a:ln>
              <a:solidFill>
                <a:schemeClr val="tx1"/>
              </a:solidFill>
              <a:effectLst/>
              <a:latin typeface="Arial" pitchFamily="34" charset="0"/>
            </a:endParaRPr>
          </a:p>
        </p:txBody>
      </p:sp>
      <p:sp>
        <p:nvSpPr>
          <p:cNvPr id="1119" name="Rectangle 95"/>
          <p:cNvSpPr>
            <a:spLocks noChangeArrowheads="1"/>
          </p:cNvSpPr>
          <p:nvPr/>
        </p:nvSpPr>
        <p:spPr bwMode="auto">
          <a:xfrm rot="19020000">
            <a:off x="5121860" y="4540100"/>
            <a:ext cx="11926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700" b="1" dirty="0" smtClean="0">
                <a:solidFill>
                  <a:srgbClr val="000000"/>
                </a:solidFill>
                <a:latin typeface="Arial" pitchFamily="34" charset="0"/>
              </a:rPr>
              <a:t>Thereof Purchasing Orders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20" name="Rectangle 96"/>
          <p:cNvSpPr>
            <a:spLocks noChangeArrowheads="1"/>
          </p:cNvSpPr>
          <p:nvPr/>
        </p:nvSpPr>
        <p:spPr bwMode="auto">
          <a:xfrm rot="19020000">
            <a:off x="6341174" y="4444040"/>
            <a:ext cx="910932"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Arial" pitchFamily="34" charset="0"/>
              </a:rPr>
              <a:t>Thereof Forecast</a:t>
            </a:r>
            <a:endParaRPr kumimoji="0" lang="en-US" sz="1800" b="0" i="0" u="none" strike="noStrike" cap="none" normalizeH="0" baseline="0" smtClean="0">
              <a:ln>
                <a:noFill/>
              </a:ln>
              <a:solidFill>
                <a:schemeClr val="tx1"/>
              </a:solidFill>
              <a:effectLst/>
              <a:latin typeface="Arial" pitchFamily="34" charset="0"/>
            </a:endParaRPr>
          </a:p>
        </p:txBody>
      </p:sp>
      <p:sp>
        <p:nvSpPr>
          <p:cNvPr id="1121" name="Rectangle 97"/>
          <p:cNvSpPr>
            <a:spLocks noChangeArrowheads="1"/>
          </p:cNvSpPr>
          <p:nvPr/>
        </p:nvSpPr>
        <p:spPr bwMode="auto">
          <a:xfrm rot="19020000">
            <a:off x="7161160" y="4419297"/>
            <a:ext cx="838371"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rPr>
              <a:t>Thereof  Actual  </a:t>
            </a:r>
            <a:endParaRPr kumimoji="0" lang="en-US" sz="1800" b="0" i="0" u="none" strike="noStrike" cap="none" normalizeH="0" baseline="0" dirty="0" smtClean="0">
              <a:ln>
                <a:noFill/>
              </a:ln>
              <a:solidFill>
                <a:schemeClr val="tx1"/>
              </a:solidFill>
              <a:effectLst/>
              <a:latin typeface="Arial" pitchFamily="34" charset="0"/>
            </a:endParaRPr>
          </a:p>
        </p:txBody>
      </p:sp>
      <p:sp>
        <p:nvSpPr>
          <p:cNvPr id="10" name="Rechteck 9"/>
          <p:cNvSpPr/>
          <p:nvPr/>
        </p:nvSpPr>
        <p:spPr>
          <a:xfrm>
            <a:off x="1001483" y="1844287"/>
            <a:ext cx="2126343" cy="41365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7235370" y="1873315"/>
            <a:ext cx="1175658" cy="41365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p:cNvSpPr>
            <a:spLocks noGrp="1"/>
          </p:cNvSpPr>
          <p:nvPr>
            <p:ph type="title"/>
          </p:nvPr>
        </p:nvSpPr>
        <p:spPr/>
        <p:txBody>
          <a:bodyPr/>
          <a:lstStyle/>
          <a:p>
            <a:r>
              <a:rPr lang="en-US" dirty="0" smtClean="0"/>
              <a:t>Continuous calculation of plan </a:t>
            </a:r>
            <a:r>
              <a:rPr lang="en-US" dirty="0"/>
              <a:t>d</a:t>
            </a:r>
            <a:r>
              <a:rPr lang="en-US" dirty="0" smtClean="0"/>
              <a:t>eviations, automatically, weekly updated mitigate surprises and allow flexibility.</a:t>
            </a:r>
            <a:endParaRPr lang="en-US" dirty="0"/>
          </a:p>
        </p:txBody>
      </p:sp>
      <p:sp>
        <p:nvSpPr>
          <p:cNvPr id="6" name="Textplatzhalter 5"/>
          <p:cNvSpPr>
            <a:spLocks noGrp="1"/>
          </p:cNvSpPr>
          <p:nvPr>
            <p:ph type="body" sz="quarter" idx="14"/>
          </p:nvPr>
        </p:nvSpPr>
        <p:spPr>
          <a:xfrm>
            <a:off x="469899" y="1752600"/>
            <a:ext cx="9102271" cy="368300"/>
          </a:xfrm>
        </p:spPr>
        <p:txBody>
          <a:bodyPr/>
          <a:lstStyle/>
          <a:p>
            <a:r>
              <a:rPr lang="en-US" dirty="0" smtClean="0"/>
              <a:t>Example xyz Company: Deviation variance baseline (budget/actual plan)</a:t>
            </a:r>
          </a:p>
        </p:txBody>
      </p:sp>
      <p:sp>
        <p:nvSpPr>
          <p:cNvPr id="8" name="Text Box 1393"/>
          <p:cNvSpPr txBox="1">
            <a:spLocks noChangeArrowheads="1"/>
          </p:cNvSpPr>
          <p:nvPr/>
        </p:nvSpPr>
        <p:spPr bwMode="auto">
          <a:xfrm>
            <a:off x="6494075" y="2233338"/>
            <a:ext cx="3228102"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400" dirty="0" smtClean="0">
                <a:solidFill>
                  <a:srgbClr val="FF0000"/>
                </a:solidFill>
              </a:rPr>
              <a:t>Anticipated under-usage of planned  cash outflow. Observable at beginning of year for total year (analog for total project period)</a:t>
            </a:r>
          </a:p>
          <a:p>
            <a:pPr>
              <a:spcBef>
                <a:spcPts val="0"/>
              </a:spcBef>
            </a:pPr>
            <a:r>
              <a:rPr lang="en-US" sz="1600" b="1" dirty="0" smtClean="0">
                <a:solidFill>
                  <a:srgbClr val="FF0000"/>
                </a:solidFill>
              </a:rPr>
              <a:t>=&gt; Counter action !</a:t>
            </a:r>
            <a:endParaRPr lang="en-US" sz="1600" b="1" dirty="0">
              <a:solidFill>
                <a:srgbClr val="FF0000"/>
              </a:solidFill>
            </a:endParaRPr>
          </a:p>
        </p:txBody>
      </p:sp>
      <p:sp>
        <p:nvSpPr>
          <p:cNvPr id="9" name="Line 1394"/>
          <p:cNvSpPr>
            <a:spLocks noChangeShapeType="1"/>
          </p:cNvSpPr>
          <p:nvPr/>
        </p:nvSpPr>
        <p:spPr bwMode="auto">
          <a:xfrm flipH="1">
            <a:off x="5013324" y="2547495"/>
            <a:ext cx="1463173" cy="392555"/>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de-DE"/>
          </a:p>
        </p:txBody>
      </p:sp>
      <p:graphicFrame>
        <p:nvGraphicFramePr>
          <p:cNvPr id="14" name="Tabelle 13"/>
          <p:cNvGraphicFramePr>
            <a:graphicFrameLocks noGrp="1"/>
          </p:cNvGraphicFramePr>
          <p:nvPr>
            <p:extLst>
              <p:ext uri="{D42A27DB-BD31-4B8C-83A1-F6EECF244321}">
                <p14:modId xmlns:p14="http://schemas.microsoft.com/office/powerpoint/2010/main" xmlns="" val="1989455481"/>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4" name="Fußzeilenplatzhalter 3"/>
          <p:cNvSpPr>
            <a:spLocks noGrp="1"/>
          </p:cNvSpPr>
          <p:nvPr>
            <p:ph type="ftr" sz="quarter" idx="11"/>
          </p:nvPr>
        </p:nvSpPr>
        <p:spPr/>
        <p:txBody>
          <a:bodyPr/>
          <a:lstStyle/>
          <a:p>
            <a:pPr>
              <a:defRPr/>
            </a:pPr>
            <a:r>
              <a:rPr lang="de-DE" smtClean="0"/>
              <a:t>Wolfgang Meissner</a:t>
            </a:r>
            <a:endParaRPr lang="de-DE"/>
          </a:p>
        </p:txBody>
      </p:sp>
      <p:sp>
        <p:nvSpPr>
          <p:cNvPr id="12" name="Datumsplatzhalter 11"/>
          <p:cNvSpPr>
            <a:spLocks noGrp="1"/>
          </p:cNvSpPr>
          <p:nvPr>
            <p:ph type="dt" sz="half" idx="10"/>
          </p:nvPr>
        </p:nvSpPr>
        <p:spPr/>
        <p:txBody>
          <a:bodyPr/>
          <a:lstStyle/>
          <a:p>
            <a:pPr>
              <a:defRPr/>
            </a:pPr>
            <a:r>
              <a:rPr lang="de-DE" smtClean="0"/>
              <a:t>24.10.11</a:t>
            </a:r>
            <a:endParaRPr lang="de-DE" dirty="0"/>
          </a:p>
        </p:txBody>
      </p:sp>
      <p:sp>
        <p:nvSpPr>
          <p:cNvPr id="13" name="Foliennummernplatzhalter 12"/>
          <p:cNvSpPr>
            <a:spLocks noGrp="1"/>
          </p:cNvSpPr>
          <p:nvPr>
            <p:ph type="sldNum" sz="quarter" idx="12"/>
          </p:nvPr>
        </p:nvSpPr>
        <p:spPr/>
        <p:txBody>
          <a:bodyPr/>
          <a:lstStyle/>
          <a:p>
            <a:pPr>
              <a:defRPr/>
            </a:pPr>
            <a:fld id="{BAAFB459-BFC9-A146-A75B-4C6E30B26876}" type="slidenum">
              <a:rPr lang="de-DE" smtClean="0"/>
              <a:pPr>
                <a:defRPr/>
              </a:pPr>
              <a:t>20</a:t>
            </a:fld>
            <a:endParaRPr lang="de-DE" dirty="0"/>
          </a:p>
        </p:txBody>
      </p:sp>
      <p:cxnSp>
        <p:nvCxnSpPr>
          <p:cNvPr id="17" name="Gerade Verbindung 16"/>
          <p:cNvCxnSpPr/>
          <p:nvPr/>
        </p:nvCxnSpPr>
        <p:spPr>
          <a:xfrm flipV="1">
            <a:off x="2171700" y="3124200"/>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flipV="1">
            <a:off x="4699000" y="3162300"/>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3013075" y="3016250"/>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flipV="1">
            <a:off x="3857625" y="3016250"/>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flipV="1">
            <a:off x="6384925" y="3886200"/>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5540375" y="3162300"/>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flipV="1">
            <a:off x="7226300" y="4067175"/>
            <a:ext cx="501650" cy="317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064000" y="2879725"/>
            <a:ext cx="920750" cy="3873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46271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en-US" smtClean="0"/>
              <a:t>24.10.11</a:t>
            </a:r>
          </a:p>
        </p:txBody>
      </p:sp>
      <p:sp>
        <p:nvSpPr>
          <p:cNvPr id="3" name="Foliennummernplatzhalter 2"/>
          <p:cNvSpPr>
            <a:spLocks noGrp="1"/>
          </p:cNvSpPr>
          <p:nvPr>
            <p:ph type="sldNum" sz="quarter" idx="12"/>
          </p:nvPr>
        </p:nvSpPr>
        <p:spPr/>
        <p:txBody>
          <a:bodyPr/>
          <a:lstStyle/>
          <a:p>
            <a:pPr>
              <a:defRPr/>
            </a:pPr>
            <a:fld id="{3671910D-E6B4-8C4D-B321-C4B7A6C85614}" type="slidenum">
              <a:rPr lang="en-US" smtClean="0"/>
              <a:pPr>
                <a:defRPr/>
              </a:pPr>
              <a:t>21</a:t>
            </a:fld>
            <a:endParaRPr lang="en-US"/>
          </a:p>
        </p:txBody>
      </p:sp>
      <p:sp>
        <p:nvSpPr>
          <p:cNvPr id="4" name="Titel 3"/>
          <p:cNvSpPr>
            <a:spLocks noGrp="1"/>
          </p:cNvSpPr>
          <p:nvPr>
            <p:ph type="title"/>
          </p:nvPr>
        </p:nvSpPr>
        <p:spPr/>
        <p:txBody>
          <a:bodyPr/>
          <a:lstStyle/>
          <a:p>
            <a:r>
              <a:rPr lang="en-US" dirty="0" smtClean="0"/>
              <a:t>Quick, easy and comprehensive reporting systems automatically generated:</a:t>
            </a:r>
            <a:br>
              <a:rPr lang="en-US" dirty="0" smtClean="0"/>
            </a:br>
            <a:r>
              <a:rPr lang="en-US" dirty="0" smtClean="0"/>
              <a:t>the basis for steering and counter steering.</a:t>
            </a:r>
            <a:br>
              <a:rPr lang="en-US" dirty="0" smtClean="0"/>
            </a:br>
            <a:endParaRPr lang="en-US" dirty="0"/>
          </a:p>
        </p:txBody>
      </p:sp>
      <p:sp>
        <p:nvSpPr>
          <p:cNvPr id="9" name="Rectangle 3"/>
          <p:cNvSpPr>
            <a:spLocks noGrp="1" noChangeArrowheads="1"/>
          </p:cNvSpPr>
          <p:nvPr>
            <p:ph type="body" sz="quarter" idx="14"/>
          </p:nvPr>
        </p:nvSpPr>
        <p:spPr>
          <a:prstGeom prst="rect">
            <a:avLst/>
          </a:prstGeom>
          <a:noFill/>
          <a:ln/>
        </p:spPr>
        <p:txBody>
          <a:bodyPr/>
          <a:lstStyle/>
          <a:p>
            <a:pPr marL="0" indent="0">
              <a:buFont typeface="Wingdings" charset="0"/>
              <a:buNone/>
            </a:pPr>
            <a:r>
              <a:rPr lang="en-US" smtClean="0"/>
              <a:t>Output-Examples for Management Information System</a:t>
            </a:r>
            <a:endParaRPr lang="en-US"/>
          </a:p>
        </p:txBody>
      </p:sp>
      <p:grpSp>
        <p:nvGrpSpPr>
          <p:cNvPr id="16" name="Gruppierung 15"/>
          <p:cNvGrpSpPr/>
          <p:nvPr/>
        </p:nvGrpSpPr>
        <p:grpSpPr>
          <a:xfrm>
            <a:off x="900320" y="2236114"/>
            <a:ext cx="7955757" cy="4113728"/>
            <a:chOff x="818621" y="2132136"/>
            <a:chExt cx="7955757" cy="4113728"/>
          </a:xfrm>
        </p:grpSpPr>
        <p:sp>
          <p:nvSpPr>
            <p:cNvPr id="6" name="AutoShape 43"/>
            <p:cNvSpPr>
              <a:spLocks noChangeAspect="1" noChangeArrowheads="1"/>
            </p:cNvSpPr>
            <p:nvPr/>
          </p:nvSpPr>
          <p:spPr bwMode="auto">
            <a:xfrm>
              <a:off x="6356351" y="2133723"/>
              <a:ext cx="2418027" cy="1873250"/>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AutoShape 42"/>
            <p:cNvSpPr>
              <a:spLocks noChangeAspect="1" noChangeArrowheads="1"/>
            </p:cNvSpPr>
            <p:nvPr/>
          </p:nvSpPr>
          <p:spPr bwMode="auto">
            <a:xfrm>
              <a:off x="6356351" y="4365748"/>
              <a:ext cx="2418027" cy="1873250"/>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0" name="Picture 10" descr="Outputblatt Monatsplanung_Seite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0108" y="2205161"/>
              <a:ext cx="2338917" cy="14224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20"/>
            <p:cNvSpPr>
              <a:spLocks noChangeAspect="1" noChangeArrowheads="1"/>
            </p:cNvSpPr>
            <p:nvPr/>
          </p:nvSpPr>
          <p:spPr bwMode="auto">
            <a:xfrm>
              <a:off x="6356351" y="3715346"/>
              <a:ext cx="218413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sz="900" smtClean="0"/>
                <a:t>Plans (monthly, quarterly)</a:t>
              </a:r>
              <a:endParaRPr lang="en-US" sz="900"/>
            </a:p>
          </p:txBody>
        </p:sp>
        <p:pic>
          <p:nvPicPr>
            <p:cNvPr id="14" name="Picture 30" descr="Earnes Valu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19983" y="4438773"/>
              <a:ext cx="2338917"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35"/>
            <p:cNvSpPr>
              <a:spLocks noChangeAspect="1" noChangeArrowheads="1"/>
            </p:cNvSpPr>
            <p:nvPr/>
          </p:nvSpPr>
          <p:spPr bwMode="auto">
            <a:xfrm>
              <a:off x="6356350" y="5876532"/>
              <a:ext cx="187113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sz="900" smtClean="0">
                  <a:sym typeface="Wingdings" charset="0"/>
                </a:rPr>
                <a:t>Wished detailed analyses: e.g. Earned Value</a:t>
              </a:r>
              <a:endParaRPr lang="en-US" sz="900"/>
            </a:p>
          </p:txBody>
        </p:sp>
        <p:sp>
          <p:nvSpPr>
            <p:cNvPr id="17" name="AutoShape 39"/>
            <p:cNvSpPr>
              <a:spLocks noChangeAspect="1" noChangeArrowheads="1"/>
            </p:cNvSpPr>
            <p:nvPr/>
          </p:nvSpPr>
          <p:spPr bwMode="auto">
            <a:xfrm>
              <a:off x="818621" y="2132136"/>
              <a:ext cx="2418027" cy="1873250"/>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8" name="Picture 38" descr="Projektplan1_Seite_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8621" y="2132137"/>
              <a:ext cx="2338917" cy="152558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Rectangle 40"/>
            <p:cNvSpPr>
              <a:spLocks noChangeAspect="1" noChangeArrowheads="1"/>
            </p:cNvSpPr>
            <p:nvPr/>
          </p:nvSpPr>
          <p:spPr bwMode="auto">
            <a:xfrm>
              <a:off x="896013" y="3642921"/>
              <a:ext cx="210674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sz="900" dirty="0" smtClean="0"/>
                <a:t>Customized project plans and overviews</a:t>
              </a:r>
              <a:endParaRPr lang="en-US" sz="900" dirty="0"/>
            </a:p>
          </p:txBody>
        </p:sp>
        <p:sp>
          <p:nvSpPr>
            <p:cNvPr id="20" name="AutoShape 41"/>
            <p:cNvSpPr>
              <a:spLocks noChangeAspect="1" noChangeArrowheads="1"/>
            </p:cNvSpPr>
            <p:nvPr/>
          </p:nvSpPr>
          <p:spPr bwMode="auto">
            <a:xfrm>
              <a:off x="3627042" y="2132136"/>
              <a:ext cx="2418027" cy="1873250"/>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1" name="Picture 36" descr="Output Planer 2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4431" y="2205162"/>
              <a:ext cx="2338917" cy="1590675"/>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Rectangle 19"/>
            <p:cNvSpPr>
              <a:spLocks noChangeAspect="1" noChangeArrowheads="1"/>
            </p:cNvSpPr>
            <p:nvPr/>
          </p:nvSpPr>
          <p:spPr bwMode="auto">
            <a:xfrm>
              <a:off x="3704431" y="3713286"/>
              <a:ext cx="2263246"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sz="900" smtClean="0"/>
                <a:t>Deviation analyses</a:t>
              </a:r>
              <a:endParaRPr lang="en-US" sz="900"/>
            </a:p>
          </p:txBody>
        </p:sp>
        <p:sp>
          <p:nvSpPr>
            <p:cNvPr id="23" name="AutoShape 44"/>
            <p:cNvSpPr>
              <a:spLocks noChangeAspect="1" noChangeArrowheads="1"/>
            </p:cNvSpPr>
            <p:nvPr/>
          </p:nvSpPr>
          <p:spPr bwMode="auto">
            <a:xfrm>
              <a:off x="818621" y="4364161"/>
              <a:ext cx="2418027" cy="1873250"/>
            </a:xfrm>
            <a:prstGeom prst="foldedCorner">
              <a:avLst>
                <a:gd name="adj" fmla="val 12500"/>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4" name="Picture 45" descr="Diff 14_Seite_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8621" y="4437186"/>
              <a:ext cx="2338917"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Rectangle 46"/>
            <p:cNvSpPr>
              <a:spLocks noChangeAspect="1" noChangeArrowheads="1"/>
            </p:cNvSpPr>
            <p:nvPr/>
          </p:nvSpPr>
          <p:spPr bwMode="auto">
            <a:xfrm>
              <a:off x="818622" y="5944196"/>
              <a:ext cx="2184135"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r>
                <a:rPr lang="en-US" sz="900" smtClean="0">
                  <a:sym typeface="Wingdings" charset="0"/>
                </a:rPr>
                <a:t>Overall project view</a:t>
              </a:r>
              <a:endParaRPr lang="en-US" sz="900"/>
            </a:p>
          </p:txBody>
        </p:sp>
        <p:sp>
          <p:nvSpPr>
            <p:cNvPr id="26" name="Text Box 47"/>
            <p:cNvSpPr txBox="1">
              <a:spLocks noChangeArrowheads="1"/>
            </p:cNvSpPr>
            <p:nvPr/>
          </p:nvSpPr>
          <p:spPr bwMode="auto">
            <a:xfrm>
              <a:off x="3704432" y="5445249"/>
              <a:ext cx="218413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200" smtClean="0">
                  <a:solidFill>
                    <a:srgbClr val="FF0000"/>
                  </a:solidFill>
                </a:rPr>
                <a:t>Automatical generation on the basis of structured, fixed inputs</a:t>
              </a:r>
              <a:endParaRPr lang="en-US" sz="1200">
                <a:solidFill>
                  <a:srgbClr val="FF0000"/>
                </a:solidFill>
              </a:endParaRPr>
            </a:p>
          </p:txBody>
        </p:sp>
        <p:sp>
          <p:nvSpPr>
            <p:cNvPr id="27" name="Line 48"/>
            <p:cNvSpPr>
              <a:spLocks noChangeShapeType="1"/>
            </p:cNvSpPr>
            <p:nvPr/>
          </p:nvSpPr>
          <p:spPr bwMode="auto">
            <a:xfrm flipV="1">
              <a:off x="4796500" y="4221286"/>
              <a:ext cx="0" cy="7921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8" name="Line 49"/>
            <p:cNvSpPr>
              <a:spLocks noChangeShapeType="1"/>
            </p:cNvSpPr>
            <p:nvPr/>
          </p:nvSpPr>
          <p:spPr bwMode="auto">
            <a:xfrm>
              <a:off x="3783542" y="5013448"/>
              <a:ext cx="2027635" cy="0"/>
            </a:xfrm>
            <a:prstGeom prst="line">
              <a:avLst/>
            </a:prstGeom>
            <a:noFill/>
            <a:ln w="12700">
              <a:solidFill>
                <a:srgbClr val="FF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 name="Line 50"/>
            <p:cNvSpPr>
              <a:spLocks noChangeShapeType="1"/>
            </p:cNvSpPr>
            <p:nvPr/>
          </p:nvSpPr>
          <p:spPr bwMode="auto">
            <a:xfrm flipH="1" flipV="1">
              <a:off x="4017433" y="4437186"/>
              <a:ext cx="779066" cy="5762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0" name="Line 51"/>
            <p:cNvSpPr>
              <a:spLocks noChangeShapeType="1"/>
            </p:cNvSpPr>
            <p:nvPr/>
          </p:nvSpPr>
          <p:spPr bwMode="auto">
            <a:xfrm flipV="1">
              <a:off x="4796500" y="4437186"/>
              <a:ext cx="780785" cy="576262"/>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31" name="Fußzeilenplatzhalter 30"/>
          <p:cNvSpPr>
            <a:spLocks noGrp="1"/>
          </p:cNvSpPr>
          <p:nvPr>
            <p:ph type="ftr" sz="quarter" idx="11"/>
          </p:nvPr>
        </p:nvSpPr>
        <p:spPr/>
        <p:txBody>
          <a:bodyPr/>
          <a:lstStyle/>
          <a:p>
            <a:pPr>
              <a:defRPr/>
            </a:pPr>
            <a:r>
              <a:rPr lang="en-US" smtClean="0"/>
              <a:t>Wolfgang Meissner</a:t>
            </a:r>
            <a:endParaRPr lang="en-US"/>
          </a:p>
        </p:txBody>
      </p:sp>
      <p:graphicFrame>
        <p:nvGraphicFramePr>
          <p:cNvPr id="32" name="Tabelle 31"/>
          <p:cNvGraphicFramePr>
            <a:graphicFrameLocks noGrp="1"/>
          </p:cNvGraphicFramePr>
          <p:nvPr>
            <p:extLst>
              <p:ext uri="{D42A27DB-BD31-4B8C-83A1-F6EECF244321}">
                <p14:modId xmlns:p14="http://schemas.microsoft.com/office/powerpoint/2010/main" xmlns="" val="2461044227"/>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xmlns="" val="127432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a:p>
          <a:p>
            <a:r>
              <a:rPr lang="en-US" dirty="0"/>
              <a:t>The project needs leading edge products, which can be delivered only by a very limited number of suppliers</a:t>
            </a:r>
            <a:r>
              <a:rPr lang="en-US" dirty="0" smtClean="0"/>
              <a:t>.</a:t>
            </a:r>
          </a:p>
          <a:p>
            <a:pPr marL="0" indent="0">
              <a:buNone/>
            </a:pPr>
            <a:endParaRPr lang="en-US" dirty="0"/>
          </a:p>
          <a:p>
            <a:r>
              <a:rPr lang="en-US" dirty="0" smtClean="0"/>
              <a:t>First </a:t>
            </a:r>
            <a:r>
              <a:rPr lang="en-US" dirty="0"/>
              <a:t>of its kind components, technologies and production methods are specified not as detailed as necessary</a:t>
            </a:r>
            <a:r>
              <a:rPr lang="en-US" dirty="0" smtClean="0"/>
              <a:t>.</a:t>
            </a:r>
          </a:p>
          <a:p>
            <a:endParaRPr lang="en-US" dirty="0"/>
          </a:p>
          <a:p>
            <a:r>
              <a:rPr lang="en-US" dirty="0"/>
              <a:t>The project is expecting that the supplier is delivering the ordered component or service on the basis of the agreed specifications in time, in cost and in the expected quality. Surprises occur …</a:t>
            </a:r>
          </a:p>
          <a:p>
            <a:endParaRPr lang="en-US" dirty="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Situation </a:t>
            </a:r>
            <a:r>
              <a:rPr lang="en-US" dirty="0" smtClean="0"/>
              <a:t>(7):</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2443556238"/>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22</a:t>
            </a:fld>
            <a:endParaRPr lang="de-DE" dirty="0"/>
          </a:p>
        </p:txBody>
      </p:sp>
    </p:spTree>
    <p:extLst>
      <p:ext uri="{BB962C8B-B14F-4D97-AF65-F5344CB8AC3E}">
        <p14:creationId xmlns:p14="http://schemas.microsoft.com/office/powerpoint/2010/main" xmlns="" val="751865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a:t>The responsibilities of all suppliers for deliverables must be contractually fixed in a detailed way based on detailed specifications and drawings.</a:t>
            </a:r>
          </a:p>
          <a:p>
            <a:endParaRPr lang="en-US" dirty="0"/>
          </a:p>
          <a:p>
            <a:r>
              <a:rPr lang="en-US" dirty="0"/>
              <a:t>The project must have full access to all relevant information on a daily </a:t>
            </a:r>
            <a:r>
              <a:rPr lang="en-US" dirty="0" smtClean="0"/>
              <a:t>basis</a:t>
            </a:r>
            <a:endParaRPr lang="en-US" dirty="0"/>
          </a:p>
          <a:p>
            <a:pPr lvl="1"/>
            <a:r>
              <a:rPr lang="en-US" dirty="0" smtClean="0"/>
              <a:t>technical</a:t>
            </a:r>
          </a:p>
          <a:p>
            <a:pPr lvl="1"/>
            <a:r>
              <a:rPr lang="en-US" dirty="0" smtClean="0"/>
              <a:t>financial </a:t>
            </a:r>
            <a:r>
              <a:rPr lang="en-US" dirty="0"/>
              <a:t>(probable exception: in-kind contributions)</a:t>
            </a:r>
          </a:p>
          <a:p>
            <a:pPr lvl="1"/>
            <a:r>
              <a:rPr lang="en-US" dirty="0"/>
              <a:t>schedule </a:t>
            </a:r>
            <a:r>
              <a:rPr lang="en-US" dirty="0" smtClean="0"/>
              <a:t>related</a:t>
            </a:r>
          </a:p>
          <a:p>
            <a:pPr lvl="1"/>
            <a:endParaRPr lang="en-US" dirty="0"/>
          </a:p>
          <a:p>
            <a:r>
              <a:rPr lang="en-US" dirty="0"/>
              <a:t>The </a:t>
            </a:r>
            <a:r>
              <a:rPr lang="en-US" dirty="0" smtClean="0"/>
              <a:t>same planning and controlling </a:t>
            </a:r>
            <a:r>
              <a:rPr lang="en-US" dirty="0"/>
              <a:t>t</a:t>
            </a:r>
            <a:r>
              <a:rPr lang="en-US" dirty="0" smtClean="0"/>
              <a:t>ools should be applied as internally (technical, financial, schedule related, technical).</a:t>
            </a:r>
            <a:endParaRPr lang="en-US" dirty="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Key Factor 7</a:t>
            </a:r>
            <a:r>
              <a:rPr lang="en-US" dirty="0" smtClean="0"/>
              <a:t>:</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2407688220"/>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dirty="0" smtClean="0"/>
              <a:t>24.10.11</a:t>
            </a:r>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23</a:t>
            </a:fld>
            <a:endParaRPr lang="de-DE" dirty="0"/>
          </a:p>
        </p:txBody>
      </p:sp>
    </p:spTree>
    <p:extLst>
      <p:ext uri="{BB962C8B-B14F-4D97-AF65-F5344CB8AC3E}">
        <p14:creationId xmlns:p14="http://schemas.microsoft.com/office/powerpoint/2010/main" xmlns="" val="4105345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pPr marL="0" indent="0">
              <a:buNone/>
            </a:pPr>
            <a:r>
              <a:rPr lang="en-US" sz="1400" dirty="0" smtClean="0"/>
              <a:t>MS-Project file with detailed work breakdown structure (WBS) with linked tasks and completion data.</a:t>
            </a:r>
            <a:endParaRPr lang="en-US" sz="1400" dirty="0"/>
          </a:p>
        </p:txBody>
      </p:sp>
      <p:sp>
        <p:nvSpPr>
          <p:cNvPr id="5" name="Titel 4"/>
          <p:cNvSpPr>
            <a:spLocks noGrp="1"/>
          </p:cNvSpPr>
          <p:nvPr>
            <p:ph type="title"/>
          </p:nvPr>
        </p:nvSpPr>
        <p:spPr/>
        <p:txBody>
          <a:bodyPr/>
          <a:lstStyle/>
          <a:p>
            <a:r>
              <a:rPr lang="en-US" dirty="0" smtClean="0"/>
              <a:t>The suppliers must be controlled and managed by the same tools as internally applied (e.g. weekly updated WBS)</a:t>
            </a:r>
            <a:endParaRPr lang="en-US" dirty="0"/>
          </a:p>
        </p:txBody>
      </p:sp>
      <p:sp>
        <p:nvSpPr>
          <p:cNvPr id="6" name="Textplatzhalter 5"/>
          <p:cNvSpPr>
            <a:spLocks noGrp="1"/>
          </p:cNvSpPr>
          <p:nvPr>
            <p:ph type="body" sz="quarter" idx="14"/>
          </p:nvPr>
        </p:nvSpPr>
        <p:spPr/>
        <p:txBody>
          <a:bodyPr/>
          <a:lstStyle/>
          <a:p>
            <a:r>
              <a:rPr lang="en-US" dirty="0" smtClean="0"/>
              <a:t>Example: </a:t>
            </a:r>
            <a:r>
              <a:rPr lang="en-US" dirty="0"/>
              <a:t>Comparison:  Plan vs. Actual  </a:t>
            </a:r>
            <a:r>
              <a:rPr lang="en-US" dirty="0" smtClean="0"/>
              <a:t>(weekly </a:t>
            </a:r>
            <a:r>
              <a:rPr lang="en-US" dirty="0"/>
              <a:t>updated!)</a:t>
            </a:r>
          </a:p>
        </p:txBody>
      </p:sp>
      <p:pic>
        <p:nvPicPr>
          <p:cNvPr id="7" name="Bild 6" descr="Knödel 2.tif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3786" y="2680357"/>
            <a:ext cx="7658428" cy="3674344"/>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xmlns="" val="4061147314"/>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9" name="Fußzeilenplatzhalter 8"/>
          <p:cNvSpPr>
            <a:spLocks noGrp="1"/>
          </p:cNvSpPr>
          <p:nvPr>
            <p:ph type="ftr" sz="quarter" idx="11"/>
          </p:nvPr>
        </p:nvSpPr>
        <p:spPr/>
        <p:txBody>
          <a:bodyPr/>
          <a:lstStyle/>
          <a:p>
            <a:pPr>
              <a:defRPr/>
            </a:pPr>
            <a:r>
              <a:rPr lang="de-DE" smtClean="0"/>
              <a:t>Wolfgang Meissner</a:t>
            </a:r>
            <a:endParaRPr lang="de-DE"/>
          </a:p>
        </p:txBody>
      </p:sp>
      <p:sp>
        <p:nvSpPr>
          <p:cNvPr id="10" name="Datumsplatzhalter 9"/>
          <p:cNvSpPr>
            <a:spLocks noGrp="1"/>
          </p:cNvSpPr>
          <p:nvPr>
            <p:ph type="dt" sz="half" idx="10"/>
          </p:nvPr>
        </p:nvSpPr>
        <p:spPr/>
        <p:txBody>
          <a:bodyPr/>
          <a:lstStyle/>
          <a:p>
            <a:pPr>
              <a:defRPr/>
            </a:pPr>
            <a:r>
              <a:rPr lang="de-DE" smtClean="0"/>
              <a:t>24.10.11</a:t>
            </a:r>
            <a:endParaRPr lang="de-DE" dirty="0"/>
          </a:p>
        </p:txBody>
      </p:sp>
      <p:sp>
        <p:nvSpPr>
          <p:cNvPr id="11" name="Foliennummernplatzhalter 10"/>
          <p:cNvSpPr>
            <a:spLocks noGrp="1"/>
          </p:cNvSpPr>
          <p:nvPr>
            <p:ph type="sldNum" sz="quarter" idx="12"/>
          </p:nvPr>
        </p:nvSpPr>
        <p:spPr/>
        <p:txBody>
          <a:bodyPr/>
          <a:lstStyle/>
          <a:p>
            <a:pPr>
              <a:defRPr/>
            </a:pPr>
            <a:fld id="{BAAFB459-BFC9-A146-A75B-4C6E30B26876}" type="slidenum">
              <a:rPr lang="de-DE" smtClean="0"/>
              <a:pPr>
                <a:defRPr/>
              </a:pPr>
              <a:t>24</a:t>
            </a:fld>
            <a:endParaRPr lang="de-DE" dirty="0"/>
          </a:p>
        </p:txBody>
      </p:sp>
    </p:spTree>
    <p:extLst>
      <p:ext uri="{BB962C8B-B14F-4D97-AF65-F5344CB8AC3E}">
        <p14:creationId xmlns:p14="http://schemas.microsoft.com/office/powerpoint/2010/main" xmlns="" val="459733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Suppliers must be managed by in process control, operational milestones must be monitored weekly/monthly.</a:t>
            </a:r>
            <a:endParaRPr lang="en-US" dirty="0"/>
          </a:p>
        </p:txBody>
      </p:sp>
      <p:sp>
        <p:nvSpPr>
          <p:cNvPr id="6" name="Textplatzhalter 5"/>
          <p:cNvSpPr>
            <a:spLocks noGrp="1"/>
          </p:cNvSpPr>
          <p:nvPr>
            <p:ph type="body" sz="quarter" idx="14"/>
          </p:nvPr>
        </p:nvSpPr>
        <p:spPr/>
        <p:txBody>
          <a:bodyPr/>
          <a:lstStyle/>
          <a:p>
            <a:r>
              <a:rPr lang="en-US" dirty="0" smtClean="0"/>
              <a:t>Example: Generic milestone trend analysis (MTA)</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2829223689"/>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graphicFrame>
        <p:nvGraphicFramePr>
          <p:cNvPr id="8" name="Diagramm 7"/>
          <p:cNvGraphicFramePr>
            <a:graphicFrameLocks noGrp="1"/>
          </p:cNvGraphicFramePr>
          <p:nvPr>
            <p:extLst>
              <p:ext uri="{D42A27DB-BD31-4B8C-83A1-F6EECF244321}">
                <p14:modId xmlns:p14="http://schemas.microsoft.com/office/powerpoint/2010/main" xmlns="" val="3083974886"/>
              </p:ext>
            </p:extLst>
          </p:nvPr>
        </p:nvGraphicFramePr>
        <p:xfrm>
          <a:off x="1468725" y="2354392"/>
          <a:ext cx="6968550" cy="40951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p:cNvSpPr txBox="1"/>
          <p:nvPr/>
        </p:nvSpPr>
        <p:spPr>
          <a:xfrm>
            <a:off x="2176162" y="2242984"/>
            <a:ext cx="6001161" cy="319366"/>
          </a:xfrm>
          <a:prstGeom prst="rect">
            <a:avLst/>
          </a:prstGeom>
          <a:noFill/>
        </p:spPr>
        <p:txBody>
          <a:bodyPr wrap="square" rtlCol="0">
            <a:spAutoFit/>
          </a:bodyPr>
          <a:lstStyle/>
          <a:p>
            <a:pPr algn="ctr"/>
            <a:r>
              <a:rPr lang="en-US" sz="1400" dirty="0" smtClean="0">
                <a:solidFill>
                  <a:srgbClr val="001339"/>
                </a:solidFill>
              </a:rPr>
              <a:t>Report date</a:t>
            </a:r>
            <a:endParaRPr lang="en-US" sz="1400" dirty="0">
              <a:solidFill>
                <a:srgbClr val="001339"/>
              </a:solidFill>
            </a:endParaRPr>
          </a:p>
        </p:txBody>
      </p:sp>
      <p:sp>
        <p:nvSpPr>
          <p:cNvPr id="10" name="Textfeld 9"/>
          <p:cNvSpPr txBox="1"/>
          <p:nvPr/>
        </p:nvSpPr>
        <p:spPr>
          <a:xfrm rot="16200000">
            <a:off x="-218944" y="4593664"/>
            <a:ext cx="3208508" cy="319366"/>
          </a:xfrm>
          <a:prstGeom prst="rect">
            <a:avLst/>
          </a:prstGeom>
          <a:noFill/>
        </p:spPr>
        <p:txBody>
          <a:bodyPr wrap="square" rtlCol="0">
            <a:spAutoFit/>
          </a:bodyPr>
          <a:lstStyle/>
          <a:p>
            <a:pPr algn="ctr"/>
            <a:r>
              <a:rPr lang="en-US" sz="1400" dirty="0" smtClean="0">
                <a:solidFill>
                  <a:srgbClr val="001339"/>
                </a:solidFill>
              </a:rPr>
              <a:t>Milestone date</a:t>
            </a:r>
            <a:endParaRPr lang="en-US" sz="1400" dirty="0">
              <a:solidFill>
                <a:srgbClr val="001339"/>
              </a:solidFill>
            </a:endParaRPr>
          </a:p>
        </p:txBody>
      </p:sp>
      <p:sp>
        <p:nvSpPr>
          <p:cNvPr id="11" name="Fußzeilenplatzhalter 10"/>
          <p:cNvSpPr>
            <a:spLocks noGrp="1"/>
          </p:cNvSpPr>
          <p:nvPr>
            <p:ph type="ftr" sz="quarter" idx="11"/>
          </p:nvPr>
        </p:nvSpPr>
        <p:spPr/>
        <p:txBody>
          <a:bodyPr/>
          <a:lstStyle/>
          <a:p>
            <a:pPr>
              <a:defRPr/>
            </a:pPr>
            <a:r>
              <a:rPr lang="de-DE" smtClean="0"/>
              <a:t>Wolfgang Meissner</a:t>
            </a:r>
            <a:endParaRPr lang="de-DE"/>
          </a:p>
        </p:txBody>
      </p:sp>
      <p:sp>
        <p:nvSpPr>
          <p:cNvPr id="12" name="Datumsplatzhalter 11"/>
          <p:cNvSpPr>
            <a:spLocks noGrp="1"/>
          </p:cNvSpPr>
          <p:nvPr>
            <p:ph type="dt" sz="half" idx="10"/>
          </p:nvPr>
        </p:nvSpPr>
        <p:spPr/>
        <p:txBody>
          <a:bodyPr/>
          <a:lstStyle/>
          <a:p>
            <a:pPr>
              <a:defRPr/>
            </a:pPr>
            <a:r>
              <a:rPr lang="de-DE" smtClean="0"/>
              <a:t>24.10.11</a:t>
            </a:r>
            <a:endParaRPr lang="de-DE" dirty="0"/>
          </a:p>
        </p:txBody>
      </p:sp>
      <p:sp>
        <p:nvSpPr>
          <p:cNvPr id="13" name="Foliennummernplatzhalter 12"/>
          <p:cNvSpPr>
            <a:spLocks noGrp="1"/>
          </p:cNvSpPr>
          <p:nvPr>
            <p:ph type="sldNum" sz="quarter" idx="12"/>
          </p:nvPr>
        </p:nvSpPr>
        <p:spPr/>
        <p:txBody>
          <a:bodyPr/>
          <a:lstStyle/>
          <a:p>
            <a:pPr>
              <a:defRPr/>
            </a:pPr>
            <a:fld id="{BAAFB459-BFC9-A146-A75B-4C6E30B26876}" type="slidenum">
              <a:rPr lang="de-DE" smtClean="0"/>
              <a:pPr>
                <a:defRPr/>
              </a:pPr>
              <a:t>25</a:t>
            </a:fld>
            <a:endParaRPr lang="de-DE" dirty="0"/>
          </a:p>
        </p:txBody>
      </p:sp>
    </p:spTree>
    <p:extLst>
      <p:ext uri="{BB962C8B-B14F-4D97-AF65-F5344CB8AC3E}">
        <p14:creationId xmlns:p14="http://schemas.microsoft.com/office/powerpoint/2010/main" xmlns="" val="2552006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a:xfrm>
            <a:off x="469900" y="2311400"/>
            <a:ext cx="8978900" cy="3987800"/>
          </a:xfrm>
        </p:spPr>
        <p:txBody>
          <a:bodyPr/>
          <a:lstStyle/>
          <a:p>
            <a:pPr marL="0" indent="0">
              <a:buNone/>
            </a:pPr>
            <a:r>
              <a:rPr lang="en-US" sz="1400" dirty="0" smtClean="0"/>
              <a:t>Example: Superconducting joints</a:t>
            </a:r>
            <a:endParaRPr lang="en-US" sz="1400" dirty="0"/>
          </a:p>
        </p:txBody>
      </p:sp>
      <p:sp>
        <p:nvSpPr>
          <p:cNvPr id="5" name="Titel 4"/>
          <p:cNvSpPr>
            <a:spLocks noGrp="1"/>
          </p:cNvSpPr>
          <p:nvPr>
            <p:ph type="title"/>
          </p:nvPr>
        </p:nvSpPr>
        <p:spPr/>
        <p:txBody>
          <a:bodyPr/>
          <a:lstStyle/>
          <a:p>
            <a:r>
              <a:rPr lang="en-US" dirty="0" smtClean="0"/>
              <a:t>Deviations (technical, schedule, cost) occur all the time: Counter steering behavior together with effective tools and </a:t>
            </a:r>
            <a:r>
              <a:rPr lang="en-US" smtClean="0"/>
              <a:t>processes is </a:t>
            </a:r>
            <a:r>
              <a:rPr lang="en-US" dirty="0" smtClean="0"/>
              <a:t>mandatory.</a:t>
            </a:r>
            <a:endParaRPr lang="en-US" dirty="0"/>
          </a:p>
        </p:txBody>
      </p:sp>
      <p:sp>
        <p:nvSpPr>
          <p:cNvPr id="6" name="Textplatzhalter 5"/>
          <p:cNvSpPr>
            <a:spLocks noGrp="1"/>
          </p:cNvSpPr>
          <p:nvPr>
            <p:ph type="body" sz="quarter" idx="14"/>
          </p:nvPr>
        </p:nvSpPr>
        <p:spPr>
          <a:xfrm>
            <a:off x="469900" y="1663700"/>
            <a:ext cx="8978900" cy="584200"/>
          </a:xfrm>
        </p:spPr>
        <p:txBody>
          <a:bodyPr>
            <a:normAutofit fontScale="92500" lnSpcReduction="20000"/>
          </a:bodyPr>
          <a:lstStyle/>
          <a:p>
            <a:r>
              <a:rPr lang="en-US" dirty="0" smtClean="0">
                <a:latin typeface="Helvetica" charset="0"/>
              </a:rPr>
              <a:t>e.g.: Design </a:t>
            </a:r>
            <a:r>
              <a:rPr lang="en-US" dirty="0">
                <a:latin typeface="Helvetica" charset="0"/>
              </a:rPr>
              <a:t>&amp; Engineering: </a:t>
            </a:r>
            <a:endParaRPr lang="en-US" dirty="0" smtClean="0">
              <a:latin typeface="Helvetica" charset="0"/>
            </a:endParaRPr>
          </a:p>
          <a:p>
            <a:r>
              <a:rPr lang="en-US" dirty="0" smtClean="0">
                <a:latin typeface="Helvetica" charset="0"/>
              </a:rPr>
              <a:t>Difference </a:t>
            </a:r>
            <a:r>
              <a:rPr lang="en-US" dirty="0">
                <a:latin typeface="Helvetica" charset="0"/>
              </a:rPr>
              <a:t>between “planned</a:t>
            </a:r>
            <a:r>
              <a:rPr lang="en-US" dirty="0" smtClean="0">
                <a:latin typeface="Helvetica" charset="0"/>
              </a:rPr>
              <a:t>” (green) </a:t>
            </a:r>
            <a:r>
              <a:rPr lang="en-US" dirty="0">
                <a:latin typeface="Helvetica" charset="0"/>
              </a:rPr>
              <a:t>and “</a:t>
            </a:r>
            <a:r>
              <a:rPr lang="en-US" dirty="0" smtClean="0">
                <a:latin typeface="Helvetica" charset="0"/>
              </a:rPr>
              <a:t>as-built</a:t>
            </a:r>
            <a:r>
              <a:rPr lang="en-US" dirty="0">
                <a:latin typeface="Helvetica" charset="0"/>
              </a:rPr>
              <a:t>” </a:t>
            </a:r>
            <a:r>
              <a:rPr lang="en-US" dirty="0" smtClean="0">
                <a:latin typeface="Helvetica" charset="0"/>
              </a:rPr>
              <a:t>(red) data</a:t>
            </a:r>
            <a:endParaRPr lang="en-US" dirty="0">
              <a:latin typeface="Helvetica" charset="0"/>
            </a:endParaRPr>
          </a:p>
          <a:p>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2810413228"/>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pic>
        <p:nvPicPr>
          <p:cNvPr id="8" name="Bild 7" descr="JointsSollIs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8402" y="2634867"/>
            <a:ext cx="5511010" cy="3742044"/>
          </a:xfrm>
          <a:prstGeom prst="rect">
            <a:avLst/>
          </a:prstGeom>
        </p:spPr>
      </p:pic>
      <p:sp>
        <p:nvSpPr>
          <p:cNvPr id="9" name="Fußzeilenplatzhalter 8"/>
          <p:cNvSpPr>
            <a:spLocks noGrp="1"/>
          </p:cNvSpPr>
          <p:nvPr>
            <p:ph type="ftr" sz="quarter" idx="11"/>
          </p:nvPr>
        </p:nvSpPr>
        <p:spPr/>
        <p:txBody>
          <a:bodyPr/>
          <a:lstStyle/>
          <a:p>
            <a:pPr>
              <a:defRPr/>
            </a:pPr>
            <a:r>
              <a:rPr lang="de-DE" smtClean="0"/>
              <a:t>Wolfgang Meissner</a:t>
            </a:r>
            <a:endParaRPr lang="de-DE"/>
          </a:p>
        </p:txBody>
      </p:sp>
      <p:sp>
        <p:nvSpPr>
          <p:cNvPr id="10" name="Datumsplatzhalter 9"/>
          <p:cNvSpPr>
            <a:spLocks noGrp="1"/>
          </p:cNvSpPr>
          <p:nvPr>
            <p:ph type="dt" sz="half" idx="10"/>
          </p:nvPr>
        </p:nvSpPr>
        <p:spPr/>
        <p:txBody>
          <a:bodyPr/>
          <a:lstStyle/>
          <a:p>
            <a:pPr>
              <a:defRPr/>
            </a:pPr>
            <a:r>
              <a:rPr lang="de-DE" smtClean="0"/>
              <a:t>24.10.11</a:t>
            </a:r>
            <a:endParaRPr lang="de-DE" dirty="0"/>
          </a:p>
        </p:txBody>
      </p:sp>
      <p:sp>
        <p:nvSpPr>
          <p:cNvPr id="11" name="Foliennummernplatzhalter 10"/>
          <p:cNvSpPr>
            <a:spLocks noGrp="1"/>
          </p:cNvSpPr>
          <p:nvPr>
            <p:ph type="sldNum" sz="quarter" idx="12"/>
          </p:nvPr>
        </p:nvSpPr>
        <p:spPr/>
        <p:txBody>
          <a:bodyPr/>
          <a:lstStyle/>
          <a:p>
            <a:pPr>
              <a:defRPr/>
            </a:pPr>
            <a:fld id="{BAAFB459-BFC9-A146-A75B-4C6E30B26876}" type="slidenum">
              <a:rPr lang="de-DE" smtClean="0"/>
              <a:pPr>
                <a:defRPr/>
              </a:pPr>
              <a:t>26</a:t>
            </a:fld>
            <a:endParaRPr lang="de-DE" dirty="0"/>
          </a:p>
        </p:txBody>
      </p:sp>
    </p:spTree>
    <p:extLst>
      <p:ext uri="{BB962C8B-B14F-4D97-AF65-F5344CB8AC3E}">
        <p14:creationId xmlns:p14="http://schemas.microsoft.com/office/powerpoint/2010/main" xmlns="" val="3770926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 17"/>
          <p:cNvGraphicFramePr>
            <a:graphicFrameLocks noGrp="1"/>
          </p:cNvGraphicFramePr>
          <p:nvPr>
            <p:extLst>
              <p:ext uri="{D42A27DB-BD31-4B8C-83A1-F6EECF244321}">
                <p14:modId xmlns:p14="http://schemas.microsoft.com/office/powerpoint/2010/main" xmlns="" val="3721797028"/>
              </p:ext>
            </p:extLst>
          </p:nvPr>
        </p:nvGraphicFramePr>
        <p:xfrm>
          <a:off x="1335314" y="2852056"/>
          <a:ext cx="7336972" cy="3251201"/>
        </p:xfrm>
        <a:graphic>
          <a:graphicData uri="http://schemas.openxmlformats.org/drawingml/2006/chart">
            <c:chart xmlns:c="http://schemas.openxmlformats.org/drawingml/2006/chart" xmlns:r="http://schemas.openxmlformats.org/officeDocument/2006/relationships" r:id="rId2"/>
          </a:graphicData>
        </a:graphic>
      </p:graphicFrame>
      <p:sp>
        <p:nvSpPr>
          <p:cNvPr id="7" name="Datumsplatzhalter 6"/>
          <p:cNvSpPr>
            <a:spLocks noGrp="1"/>
          </p:cNvSpPr>
          <p:nvPr>
            <p:ph type="dt" sz="half" idx="10"/>
          </p:nvPr>
        </p:nvSpPr>
        <p:spPr/>
        <p:txBody>
          <a:bodyPr/>
          <a:lstStyle/>
          <a:p>
            <a:pPr>
              <a:defRPr/>
            </a:pPr>
            <a:r>
              <a:rPr lang="de-DE" smtClean="0"/>
              <a:t>24.10.11</a:t>
            </a:r>
            <a:endParaRPr lang="de-DE" dirty="0"/>
          </a:p>
        </p:txBody>
      </p:sp>
      <p:sp>
        <p:nvSpPr>
          <p:cNvPr id="4" name="Fußzeilenplatzhalter 3"/>
          <p:cNvSpPr>
            <a:spLocks noGrp="1"/>
          </p:cNvSpPr>
          <p:nvPr>
            <p:ph type="ftr" sz="quarter" idx="11"/>
          </p:nvPr>
        </p:nvSpPr>
        <p:spPr/>
        <p:txBody>
          <a:bodyPr/>
          <a:lstStyle/>
          <a:p>
            <a:pPr>
              <a:defRPr/>
            </a:pPr>
            <a:r>
              <a:rPr lang="de-DE" smtClean="0"/>
              <a:t>Wolfgang Meissner</a:t>
            </a:r>
            <a:endParaRPr lang="de-DE"/>
          </a:p>
        </p:txBody>
      </p:sp>
      <p:sp>
        <p:nvSpPr>
          <p:cNvPr id="16" name="Foliennummernplatzhalter 15"/>
          <p:cNvSpPr>
            <a:spLocks noGrp="1"/>
          </p:cNvSpPr>
          <p:nvPr>
            <p:ph type="sldNum" sz="quarter" idx="12"/>
          </p:nvPr>
        </p:nvSpPr>
        <p:spPr/>
        <p:txBody>
          <a:bodyPr/>
          <a:lstStyle/>
          <a:p>
            <a:pPr>
              <a:defRPr/>
            </a:pPr>
            <a:fld id="{BAAFB459-BFC9-A146-A75B-4C6E30B26876}" type="slidenum">
              <a:rPr lang="de-DE" smtClean="0"/>
              <a:pPr>
                <a:defRPr/>
              </a:pPr>
              <a:t>27</a:t>
            </a:fld>
            <a:endParaRPr lang="de-DE" dirty="0"/>
          </a:p>
        </p:txBody>
      </p:sp>
      <p:sp>
        <p:nvSpPr>
          <p:cNvPr id="2" name="Inhaltsplatzhalter 1"/>
          <p:cNvSpPr>
            <a:spLocks noGrp="1"/>
          </p:cNvSpPr>
          <p:nvPr>
            <p:ph sz="quarter" idx="13"/>
          </p:nvPr>
        </p:nvSpPr>
        <p:spPr/>
        <p:txBody>
          <a:bodyPr/>
          <a:lstStyle/>
          <a:p>
            <a:pPr marL="0" indent="0">
              <a:buNone/>
            </a:pPr>
            <a:r>
              <a:rPr lang="en-US" sz="1200" b="1" dirty="0"/>
              <a:t>Milestone-Trend-Analysis</a:t>
            </a:r>
          </a:p>
          <a:p>
            <a:pPr marL="0" indent="0">
              <a:buNone/>
            </a:pPr>
            <a:endParaRPr lang="en-US" dirty="0"/>
          </a:p>
        </p:txBody>
      </p:sp>
      <p:sp>
        <p:nvSpPr>
          <p:cNvPr id="5" name="Titel 4"/>
          <p:cNvSpPr>
            <a:spLocks noGrp="1"/>
          </p:cNvSpPr>
          <p:nvPr>
            <p:ph type="title"/>
          </p:nvPr>
        </p:nvSpPr>
        <p:spPr/>
        <p:txBody>
          <a:bodyPr/>
          <a:lstStyle/>
          <a:p>
            <a:r>
              <a:rPr lang="en-US" dirty="0" smtClean="0"/>
              <a:t>Very important:   Even running projects can be stabilized!</a:t>
            </a:r>
            <a:br>
              <a:rPr lang="en-US" dirty="0" smtClean="0"/>
            </a:br>
            <a:r>
              <a:rPr lang="en-US" b="1" dirty="0" smtClean="0"/>
              <a:t>Just do it !!</a:t>
            </a:r>
            <a:endParaRPr lang="en-US" dirty="0">
              <a:solidFill>
                <a:srgbClr val="FF0000"/>
              </a:solidFill>
            </a:endParaRPr>
          </a:p>
        </p:txBody>
      </p:sp>
      <p:sp>
        <p:nvSpPr>
          <p:cNvPr id="6" name="Textplatzhalter 5"/>
          <p:cNvSpPr>
            <a:spLocks noGrp="1"/>
          </p:cNvSpPr>
          <p:nvPr>
            <p:ph type="body" sz="quarter" idx="14"/>
          </p:nvPr>
        </p:nvSpPr>
        <p:spPr/>
        <p:txBody>
          <a:bodyPr/>
          <a:lstStyle/>
          <a:p>
            <a:r>
              <a:rPr lang="en-US" dirty="0" smtClean="0"/>
              <a:t>Example: Megaproject: Planned start of commissioning </a:t>
            </a:r>
          </a:p>
          <a:p>
            <a:endParaRPr lang="en-US" dirty="0"/>
          </a:p>
        </p:txBody>
      </p:sp>
      <p:sp>
        <p:nvSpPr>
          <p:cNvPr id="8" name="Legende mit Pfeil nach unten 7"/>
          <p:cNvSpPr/>
          <p:nvPr/>
        </p:nvSpPr>
        <p:spPr>
          <a:xfrm>
            <a:off x="2356409" y="3636000"/>
            <a:ext cx="2123068" cy="936000"/>
          </a:xfrm>
          <a:prstGeom prst="downArrowCallout">
            <a:avLst>
              <a:gd name="adj1" fmla="val 22764"/>
              <a:gd name="adj2" fmla="val 21636"/>
              <a:gd name="adj3" fmla="val 24734"/>
              <a:gd name="adj4" fmla="val 64086"/>
            </a:avLst>
          </a:prstGeom>
          <a:no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r>
              <a:rPr lang="en-US" sz="1100" b="1" dirty="0" smtClean="0">
                <a:solidFill>
                  <a:srgbClr val="001339"/>
                </a:solidFill>
              </a:rPr>
              <a:t>INTECH Audit: </a:t>
            </a:r>
          </a:p>
          <a:p>
            <a:r>
              <a:rPr lang="en-US" sz="1100" b="1" dirty="0" smtClean="0">
                <a:solidFill>
                  <a:srgbClr val="001339"/>
                </a:solidFill>
              </a:rPr>
              <a:t>- Project deficits</a:t>
            </a:r>
          </a:p>
          <a:p>
            <a:r>
              <a:rPr lang="en-US" sz="1100" b="1" dirty="0" smtClean="0">
                <a:solidFill>
                  <a:srgbClr val="001339"/>
                </a:solidFill>
              </a:rPr>
              <a:t>- Revision of schedule</a:t>
            </a:r>
            <a:endParaRPr lang="en-US" sz="1100" b="1" dirty="0">
              <a:solidFill>
                <a:srgbClr val="001339"/>
              </a:solidFill>
            </a:endParaRPr>
          </a:p>
        </p:txBody>
      </p:sp>
      <p:sp>
        <p:nvSpPr>
          <p:cNvPr id="9" name="Richtungspfeil 8"/>
          <p:cNvSpPr/>
          <p:nvPr/>
        </p:nvSpPr>
        <p:spPr>
          <a:xfrm>
            <a:off x="3588963" y="2275432"/>
            <a:ext cx="4952693" cy="360000"/>
          </a:xfrm>
          <a:prstGeom prst="homePlate">
            <a:avLst/>
          </a:prstGeom>
          <a:noFill/>
          <a:ln w="12700" cap="flat" cmpd="sng" algn="ctr">
            <a:solidFill>
              <a:srgbClr val="58585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rgbClr val="001339"/>
                </a:solidFill>
              </a:rPr>
              <a:t>INTECH acting as an active project tutor</a:t>
            </a:r>
            <a:endParaRPr lang="en-US" sz="1100" b="1" dirty="0">
              <a:solidFill>
                <a:srgbClr val="001339"/>
              </a:solidFill>
            </a:endParaRPr>
          </a:p>
        </p:txBody>
      </p:sp>
      <p:sp>
        <p:nvSpPr>
          <p:cNvPr id="10" name="Textfeld 9"/>
          <p:cNvSpPr txBox="1"/>
          <p:nvPr/>
        </p:nvSpPr>
        <p:spPr>
          <a:xfrm>
            <a:off x="1078468" y="3048000"/>
            <a:ext cx="369332" cy="2845950"/>
          </a:xfrm>
          <a:prstGeom prst="rect">
            <a:avLst/>
          </a:prstGeom>
          <a:noFill/>
        </p:spPr>
        <p:txBody>
          <a:bodyPr vert="vert270" wrap="square" rtlCol="0">
            <a:spAutoFit/>
          </a:bodyPr>
          <a:lstStyle/>
          <a:p>
            <a:pPr algn="ctr"/>
            <a:r>
              <a:rPr lang="en-US" sz="1200" b="1" dirty="0" smtClean="0">
                <a:solidFill>
                  <a:srgbClr val="001339"/>
                </a:solidFill>
              </a:rPr>
              <a:t>Planned start of commissioning</a:t>
            </a:r>
            <a:endParaRPr lang="en-US" sz="1200" b="1" dirty="0">
              <a:solidFill>
                <a:srgbClr val="001339"/>
              </a:solidFill>
            </a:endParaRPr>
          </a:p>
        </p:txBody>
      </p:sp>
      <p:sp>
        <p:nvSpPr>
          <p:cNvPr id="11" name="Textfeld 10"/>
          <p:cNvSpPr txBox="1"/>
          <p:nvPr/>
        </p:nvSpPr>
        <p:spPr>
          <a:xfrm>
            <a:off x="4114800" y="5982285"/>
            <a:ext cx="2057400" cy="276999"/>
          </a:xfrm>
          <a:prstGeom prst="rect">
            <a:avLst/>
          </a:prstGeom>
          <a:noFill/>
        </p:spPr>
        <p:txBody>
          <a:bodyPr wrap="square" rtlCol="0">
            <a:spAutoFit/>
          </a:bodyPr>
          <a:lstStyle/>
          <a:p>
            <a:pPr algn="ctr"/>
            <a:r>
              <a:rPr lang="en-US" sz="1200" b="1" dirty="0" smtClean="0">
                <a:solidFill>
                  <a:srgbClr val="001339"/>
                </a:solidFill>
              </a:rPr>
              <a:t>Year</a:t>
            </a:r>
            <a:endParaRPr lang="en-US" sz="1200" b="1" dirty="0">
              <a:solidFill>
                <a:srgbClr val="001339"/>
              </a:solidFill>
            </a:endParaRPr>
          </a:p>
        </p:txBody>
      </p:sp>
      <p:sp>
        <p:nvSpPr>
          <p:cNvPr id="12" name="Richtungspfeil 11"/>
          <p:cNvSpPr/>
          <p:nvPr/>
        </p:nvSpPr>
        <p:spPr>
          <a:xfrm>
            <a:off x="3588963" y="2688000"/>
            <a:ext cx="2667001" cy="360000"/>
          </a:xfrm>
          <a:prstGeom prst="homePlate">
            <a:avLst/>
          </a:prstGeom>
          <a:noFill/>
          <a:ln w="12700" cap="flat" cmpd="sng" algn="ctr">
            <a:solidFill>
              <a:srgbClr val="58585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rgbClr val="001339"/>
                </a:solidFill>
              </a:rPr>
              <a:t>Reduction of deficits</a:t>
            </a:r>
            <a:endParaRPr lang="en-US" sz="1100" b="1" dirty="0">
              <a:solidFill>
                <a:srgbClr val="001339"/>
              </a:solidFill>
            </a:endParaRPr>
          </a:p>
        </p:txBody>
      </p:sp>
      <p:sp>
        <p:nvSpPr>
          <p:cNvPr id="13" name="Eingebuchteter Richtungspfeil 12"/>
          <p:cNvSpPr/>
          <p:nvPr/>
        </p:nvSpPr>
        <p:spPr>
          <a:xfrm>
            <a:off x="6078496" y="2688000"/>
            <a:ext cx="2463161" cy="360000"/>
          </a:xfrm>
          <a:prstGeom prst="chevron">
            <a:avLst/>
          </a:prstGeom>
          <a:noFill/>
          <a:ln w="12700">
            <a:solidFill>
              <a:srgbClr val="58585A"/>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US" sz="1100" b="1" dirty="0" smtClean="0">
                <a:solidFill>
                  <a:srgbClr val="001339"/>
                </a:solidFill>
              </a:rPr>
              <a:t>Schedule stabilization</a:t>
            </a:r>
            <a:endParaRPr lang="en-US" sz="1100" b="1" dirty="0">
              <a:solidFill>
                <a:srgbClr val="001339"/>
              </a:solidFill>
            </a:endParaRPr>
          </a:p>
        </p:txBody>
      </p:sp>
      <p:sp>
        <p:nvSpPr>
          <p:cNvPr id="14" name="Legende mit Pfeil nach oben 13"/>
          <p:cNvSpPr/>
          <p:nvPr/>
        </p:nvSpPr>
        <p:spPr>
          <a:xfrm>
            <a:off x="5322024" y="3712200"/>
            <a:ext cx="1447800" cy="936000"/>
          </a:xfrm>
          <a:prstGeom prst="upArrowCallout">
            <a:avLst/>
          </a:prstGeom>
          <a:noFill/>
          <a:ln w="12700">
            <a:solidFill>
              <a:srgbClr val="5858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1339"/>
                </a:solidFill>
              </a:rPr>
              <a:t>New Scenario</a:t>
            </a:r>
            <a:br>
              <a:rPr lang="en-US" sz="1100" dirty="0" smtClean="0">
                <a:solidFill>
                  <a:srgbClr val="001339"/>
                </a:solidFill>
              </a:rPr>
            </a:br>
            <a:r>
              <a:rPr lang="en-US" sz="1100" dirty="0" smtClean="0">
                <a:solidFill>
                  <a:srgbClr val="001339"/>
                </a:solidFill>
              </a:rPr>
              <a:t>realistic, </a:t>
            </a:r>
          </a:p>
          <a:p>
            <a:pPr algn="ctr"/>
            <a:r>
              <a:rPr lang="en-US" sz="1100" dirty="0" smtClean="0">
                <a:solidFill>
                  <a:srgbClr val="001339"/>
                </a:solidFill>
              </a:rPr>
              <a:t>not optimistic</a:t>
            </a:r>
            <a:endParaRPr lang="en-US" sz="1100" dirty="0">
              <a:solidFill>
                <a:srgbClr val="001339"/>
              </a:solidFill>
            </a:endParaRPr>
          </a:p>
        </p:txBody>
      </p:sp>
      <p:graphicFrame>
        <p:nvGraphicFramePr>
          <p:cNvPr id="15" name="Tabelle 14"/>
          <p:cNvGraphicFramePr>
            <a:graphicFrameLocks noGrp="1"/>
          </p:cNvGraphicFramePr>
          <p:nvPr>
            <p:extLst>
              <p:ext uri="{D42A27DB-BD31-4B8C-83A1-F6EECF244321}">
                <p14:modId xmlns:p14="http://schemas.microsoft.com/office/powerpoint/2010/main" xmlns="" val="1481119513"/>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chemeClr val="tx1"/>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xmlns="" val="582128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pPr marL="0" indent="0">
              <a:buNone/>
            </a:pPr>
            <a:endParaRPr lang="en-US" dirty="0"/>
          </a:p>
          <a:p>
            <a:r>
              <a:rPr lang="en-GB" dirty="0"/>
              <a:t>All project members are confronted day by day with many different problems </a:t>
            </a:r>
            <a:r>
              <a:rPr lang="de-DE" dirty="0"/>
              <a:t>…</a:t>
            </a:r>
            <a:endParaRPr lang="en-GB" dirty="0"/>
          </a:p>
          <a:p>
            <a:endParaRPr lang="en-US" dirty="0"/>
          </a:p>
          <a:p>
            <a:r>
              <a:rPr lang="de-DE" dirty="0" smtClean="0"/>
              <a:t>… </a:t>
            </a:r>
            <a:r>
              <a:rPr lang="en-GB" dirty="0" smtClean="0"/>
              <a:t>nevertheless</a:t>
            </a:r>
            <a:r>
              <a:rPr lang="en-GB" dirty="0"/>
              <a:t>, these project members will create a leading edge Research Infrastructure of which </a:t>
            </a:r>
            <a:r>
              <a:rPr lang="en-GB" dirty="0" smtClean="0"/>
              <a:t>the scientific world can really </a:t>
            </a:r>
            <a:r>
              <a:rPr lang="en-GB" dirty="0"/>
              <a:t>be proud !</a:t>
            </a:r>
          </a:p>
          <a:p>
            <a:endParaRPr lang="en-US" dirty="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Outlook</a:t>
            </a:r>
            <a:r>
              <a:rPr lang="en-US" dirty="0" smtClean="0"/>
              <a:t>:</a:t>
            </a:r>
            <a:endParaRPr lang="en-US" dirty="0"/>
          </a:p>
        </p:txBody>
      </p:sp>
      <p:sp>
        <p:nvSpPr>
          <p:cNvPr id="7" name="Fußzeilenplatzhalter 6"/>
          <p:cNvSpPr>
            <a:spLocks noGrp="1"/>
          </p:cNvSpPr>
          <p:nvPr>
            <p:ph type="ftr" sz="quarter" idx="11"/>
          </p:nvPr>
        </p:nvSpPr>
        <p:spPr/>
        <p:txBody>
          <a:bodyPr/>
          <a:lstStyle/>
          <a:p>
            <a:pPr>
              <a:defRPr/>
            </a:pPr>
            <a:r>
              <a:rPr lang="de-DE" smtClean="0"/>
              <a:t>Wolfgang Meissner</a:t>
            </a:r>
            <a:endParaRPr lang="de-DE"/>
          </a:p>
        </p:txBody>
      </p:sp>
      <p:sp>
        <p:nvSpPr>
          <p:cNvPr id="8" name="Datumsplatzhalter 7"/>
          <p:cNvSpPr>
            <a:spLocks noGrp="1"/>
          </p:cNvSpPr>
          <p:nvPr>
            <p:ph type="dt" sz="half" idx="10"/>
          </p:nvPr>
        </p:nvSpPr>
        <p:spPr/>
        <p:txBody>
          <a:bodyPr/>
          <a:lstStyle/>
          <a:p>
            <a:pPr>
              <a:defRPr/>
            </a:pPr>
            <a:r>
              <a:rPr lang="de-DE" smtClean="0"/>
              <a:t>24.10.11</a:t>
            </a:r>
            <a:endParaRPr lang="de-DE" dirty="0" smtClean="0"/>
          </a:p>
        </p:txBody>
      </p:sp>
      <p:sp>
        <p:nvSpPr>
          <p:cNvPr id="9" name="Foliennummernplatzhalter 8"/>
          <p:cNvSpPr>
            <a:spLocks noGrp="1"/>
          </p:cNvSpPr>
          <p:nvPr>
            <p:ph type="sldNum" sz="quarter" idx="12"/>
          </p:nvPr>
        </p:nvSpPr>
        <p:spPr/>
        <p:txBody>
          <a:bodyPr/>
          <a:lstStyle/>
          <a:p>
            <a:pPr>
              <a:defRPr/>
            </a:pPr>
            <a:fld id="{BAAFB459-BFC9-A146-A75B-4C6E30B26876}" type="slidenum">
              <a:rPr lang="de-DE" smtClean="0"/>
              <a:pPr>
                <a:defRPr/>
              </a:pPr>
              <a:t>28</a:t>
            </a:fld>
            <a:endParaRPr lang="de-DE" dirty="0"/>
          </a:p>
        </p:txBody>
      </p:sp>
    </p:spTree>
    <p:extLst>
      <p:ext uri="{BB962C8B-B14F-4D97-AF65-F5344CB8AC3E}">
        <p14:creationId xmlns:p14="http://schemas.microsoft.com/office/powerpoint/2010/main" xmlns="" val="3680759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p:cNvGraphicFramePr>
            <a:graphicFrameLocks noGrp="1"/>
          </p:cNvGraphicFramePr>
          <p:nvPr>
            <p:extLst>
              <p:ext uri="{D42A27DB-BD31-4B8C-83A1-F6EECF244321}">
                <p14:modId xmlns:p14="http://schemas.microsoft.com/office/powerpoint/2010/main" xmlns="" val="540023390"/>
              </p:ext>
            </p:extLst>
          </p:nvPr>
        </p:nvGraphicFramePr>
        <p:xfrm>
          <a:off x="3592513" y="1893888"/>
          <a:ext cx="3786214" cy="3569199"/>
        </p:xfrm>
        <a:graphic>
          <a:graphicData uri="http://schemas.openxmlformats.org/drawingml/2006/table">
            <a:tbl>
              <a:tblPr firstRow="1" bandRow="1">
                <a:tableStyleId>{5C22544A-7EE6-4342-B048-85BDC9FD1C3A}</a:tableStyleId>
              </a:tblPr>
              <a:tblGrid>
                <a:gridCol w="3290400"/>
                <a:gridCol w="495814"/>
              </a:tblGrid>
              <a:tr h="370840">
                <a:tc>
                  <a:txBody>
                    <a:bodyPr/>
                    <a:lstStyle/>
                    <a:p>
                      <a:pPr>
                        <a:tabLst>
                          <a:tab pos="266700" algn="l"/>
                        </a:tabLst>
                      </a:pPr>
                      <a:r>
                        <a:rPr lang="en-GB" sz="1800" b="1" noProof="0" dirty="0" smtClean="0">
                          <a:solidFill>
                            <a:schemeClr val="tx1"/>
                          </a:solidFill>
                          <a:latin typeface="Arial" charset="0"/>
                        </a:rPr>
                        <a:t>For</a:t>
                      </a:r>
                      <a:r>
                        <a:rPr lang="en-GB" sz="1800" b="1" baseline="0" noProof="0" dirty="0" smtClean="0">
                          <a:solidFill>
                            <a:schemeClr val="tx1"/>
                          </a:solidFill>
                          <a:latin typeface="Arial" charset="0"/>
                        </a:rPr>
                        <a:t> further information:</a:t>
                      </a:r>
                      <a:endParaRPr lang="en-GB" sz="1800" b="1" noProof="0" dirty="0" smtClean="0">
                        <a:solidFill>
                          <a:schemeClr val="tx1"/>
                        </a:solidFill>
                        <a:latin typeface="Arial" charset="0"/>
                      </a:endParaRPr>
                    </a:p>
                  </a:txBody>
                  <a:tcPr>
                    <a:noFill/>
                  </a:tcPr>
                </a:tc>
                <a:tc>
                  <a:txBody>
                    <a:bodyPr/>
                    <a:lstStyle/>
                    <a:p>
                      <a:pPr marL="0" marR="0" indent="0" algn="l" defTabSz="893008" rtl="0" eaLnBrk="1" fontAlgn="auto" latinLnBrk="0" hangingPunct="1">
                        <a:lnSpc>
                          <a:spcPct val="100000"/>
                        </a:lnSpc>
                        <a:spcBef>
                          <a:spcPts val="0"/>
                        </a:spcBef>
                        <a:spcAft>
                          <a:spcPts val="0"/>
                        </a:spcAft>
                        <a:buClrTx/>
                        <a:buSzTx/>
                        <a:buFontTx/>
                        <a:buNone/>
                        <a:tabLst/>
                        <a:defRPr/>
                      </a:pPr>
                      <a:endParaRPr lang="de-DE" sz="1600" b="1" dirty="0">
                        <a:solidFill>
                          <a:srgbClr val="58585A"/>
                        </a:solidFill>
                      </a:endParaRPr>
                    </a:p>
                  </a:txBody>
                  <a:tcPr>
                    <a:noFill/>
                  </a:tcPr>
                </a:tc>
              </a:tr>
              <a:tr h="0">
                <a:tc>
                  <a:txBody>
                    <a:bodyPr/>
                    <a:lstStyle/>
                    <a:p>
                      <a:pPr>
                        <a:tabLst>
                          <a:tab pos="266700" algn="l"/>
                        </a:tabLst>
                      </a:pPr>
                      <a:r>
                        <a:rPr lang="de-DE" sz="1400" b="1" dirty="0" smtClean="0">
                          <a:solidFill>
                            <a:schemeClr val="tx1"/>
                          </a:solidFill>
                          <a:latin typeface="Arial" charset="0"/>
                        </a:rPr>
                        <a:t>Dr. Wolfgang Meissner</a:t>
                      </a:r>
                    </a:p>
                    <a:p>
                      <a:pPr>
                        <a:tabLst>
                          <a:tab pos="266700" algn="l"/>
                        </a:tabLst>
                      </a:pPr>
                      <a:endParaRPr lang="de-DE" sz="1200" b="1" dirty="0" smtClean="0">
                        <a:solidFill>
                          <a:schemeClr val="tx1"/>
                        </a:solidFill>
                        <a:latin typeface="Arial" charset="0"/>
                      </a:endParaRPr>
                    </a:p>
                    <a:p>
                      <a:pPr>
                        <a:tabLst>
                          <a:tab pos="266700" algn="l"/>
                        </a:tabLst>
                      </a:pPr>
                      <a:r>
                        <a:rPr lang="de-DE" sz="1400" b="1" dirty="0" smtClean="0">
                          <a:solidFill>
                            <a:schemeClr val="tx1"/>
                          </a:solidFill>
                          <a:latin typeface="Arial" charset="0"/>
                        </a:rPr>
                        <a:t>Tel.: +49</a:t>
                      </a:r>
                      <a:r>
                        <a:rPr lang="de-DE" sz="1400" b="1" baseline="0" dirty="0" smtClean="0">
                          <a:solidFill>
                            <a:schemeClr val="tx1"/>
                          </a:solidFill>
                          <a:latin typeface="Arial" charset="0"/>
                        </a:rPr>
                        <a:t> </a:t>
                      </a:r>
                      <a:r>
                        <a:rPr lang="de-DE" sz="1400" b="1" dirty="0" smtClean="0">
                          <a:solidFill>
                            <a:schemeClr val="tx1"/>
                          </a:solidFill>
                          <a:latin typeface="Arial" charset="0"/>
                        </a:rPr>
                        <a:t>172  3800261</a:t>
                      </a:r>
                    </a:p>
                    <a:p>
                      <a:pPr>
                        <a:tabLst>
                          <a:tab pos="266700" algn="l"/>
                        </a:tabLst>
                      </a:pPr>
                      <a:r>
                        <a:rPr lang="de-DE" sz="1400" b="1" dirty="0" smtClean="0">
                          <a:solidFill>
                            <a:schemeClr val="tx1"/>
                          </a:solidFill>
                          <a:latin typeface="Arial" charset="0"/>
                          <a:hlinkClick r:id="rId3"/>
                        </a:rPr>
                        <a:t>meissner</a:t>
                      </a:r>
                      <a:r>
                        <a:rPr lang="de-DE" sz="1400" b="1" smtClean="0">
                          <a:solidFill>
                            <a:schemeClr val="tx1"/>
                          </a:solidFill>
                          <a:latin typeface="Arial" charset="0"/>
                          <a:hlinkClick r:id="rId3"/>
                        </a:rPr>
                        <a:t>@intech-gmbh.de</a:t>
                      </a:r>
                      <a:endParaRPr lang="de-DE" sz="1400" b="1" dirty="0" smtClean="0">
                        <a:solidFill>
                          <a:schemeClr val="tx1"/>
                        </a:solidFill>
                        <a:latin typeface="Arial" charset="0"/>
                      </a:endParaRPr>
                    </a:p>
                  </a:txBody>
                  <a:tcPr marT="360000">
                    <a:solidFill>
                      <a:schemeClr val="bg1"/>
                    </a:solidFill>
                  </a:tcPr>
                </a:tc>
                <a:tc>
                  <a:txBody>
                    <a:bodyPr/>
                    <a:lstStyle/>
                    <a:p>
                      <a:pPr marL="0" marR="0" indent="0" algn="l" defTabSz="893008" rtl="0" eaLnBrk="1" fontAlgn="auto" latinLnBrk="0" hangingPunct="1">
                        <a:lnSpc>
                          <a:spcPct val="100000"/>
                        </a:lnSpc>
                        <a:spcBef>
                          <a:spcPts val="0"/>
                        </a:spcBef>
                        <a:spcAft>
                          <a:spcPts val="0"/>
                        </a:spcAft>
                        <a:buClrTx/>
                        <a:buSzTx/>
                        <a:buFontTx/>
                        <a:buNone/>
                        <a:tabLst/>
                        <a:defRPr/>
                      </a:pPr>
                      <a:endParaRPr lang="de-DE" sz="1200" b="0" dirty="0">
                        <a:solidFill>
                          <a:srgbClr val="58585A"/>
                        </a:solidFill>
                      </a:endParaRPr>
                    </a:p>
                  </a:txBody>
                  <a:tcPr marT="360000">
                    <a:solidFill>
                      <a:schemeClr val="bg1"/>
                    </a:solidFill>
                  </a:tcPr>
                </a:tc>
              </a:tr>
              <a:tr h="0">
                <a:tc>
                  <a:txBody>
                    <a:bodyPr/>
                    <a:lstStyle/>
                    <a:p>
                      <a:pPr marL="0" algn="l" defTabSz="893008" rtl="0" eaLnBrk="1" latinLnBrk="0" hangingPunct="1">
                        <a:tabLst>
                          <a:tab pos="266700" algn="l"/>
                        </a:tabLst>
                      </a:pPr>
                      <a:r>
                        <a:rPr lang="de-DE" sz="1400" b="1" kern="1200" smtClean="0">
                          <a:solidFill>
                            <a:schemeClr val="tx1"/>
                          </a:solidFill>
                          <a:latin typeface="Arial" charset="0"/>
                          <a:ea typeface="+mn-ea"/>
                          <a:cs typeface="+mn-cs"/>
                          <a:hlinkClick r:id="rId4"/>
                        </a:rPr>
                        <a:t>INTECH GmbH</a:t>
                      </a:r>
                    </a:p>
                    <a:p>
                      <a:pPr marL="0" algn="l" defTabSz="893008" rtl="0" eaLnBrk="1" latinLnBrk="0" hangingPunct="1">
                        <a:tabLst>
                          <a:tab pos="266700" algn="l"/>
                        </a:tabLst>
                      </a:pPr>
                      <a:r>
                        <a:rPr lang="de-DE" sz="1400" b="1" kern="1200" smtClean="0">
                          <a:solidFill>
                            <a:schemeClr val="tx1"/>
                          </a:solidFill>
                          <a:latin typeface="Arial" charset="0"/>
                          <a:ea typeface="+mn-ea"/>
                          <a:cs typeface="+mn-cs"/>
                          <a:hlinkClick r:id="rId4"/>
                        </a:rPr>
                        <a:t>www.intech</a:t>
                      </a:r>
                      <a:r>
                        <a:rPr lang="de-DE" sz="1400" b="1" kern="1200" dirty="0" smtClean="0">
                          <a:solidFill>
                            <a:schemeClr val="tx1"/>
                          </a:solidFill>
                          <a:latin typeface="Arial" charset="0"/>
                          <a:ea typeface="+mn-ea"/>
                          <a:cs typeface="+mn-cs"/>
                          <a:hlinkClick r:id="rId4"/>
                        </a:rPr>
                        <a:t>-gmbh.de</a:t>
                      </a:r>
                      <a:endParaRPr lang="de-DE" sz="1400" b="1" kern="1200" dirty="0" smtClean="0">
                        <a:solidFill>
                          <a:schemeClr val="tx1"/>
                        </a:solidFill>
                        <a:latin typeface="Arial" charset="0"/>
                        <a:ea typeface="+mn-ea"/>
                        <a:cs typeface="+mn-cs"/>
                      </a:endParaRPr>
                    </a:p>
                    <a:p>
                      <a:pPr marL="0" algn="l" defTabSz="893008" rtl="0" eaLnBrk="1" latinLnBrk="0" hangingPunct="1">
                        <a:tabLst>
                          <a:tab pos="266700" algn="l"/>
                        </a:tabLst>
                      </a:pPr>
                      <a:endParaRPr lang="de-DE" sz="1200" b="1" kern="1200" dirty="0" smtClean="0">
                        <a:solidFill>
                          <a:schemeClr val="tx1"/>
                        </a:solidFill>
                        <a:latin typeface="Arial" charset="0"/>
                        <a:ea typeface="+mn-ea"/>
                        <a:cs typeface="+mn-cs"/>
                      </a:endParaRPr>
                    </a:p>
                    <a:p>
                      <a:pPr marL="0" algn="l" defTabSz="893008" rtl="0" eaLnBrk="1" latinLnBrk="0" hangingPunct="1">
                        <a:tabLst>
                          <a:tab pos="266700" algn="l"/>
                        </a:tabLst>
                      </a:pPr>
                      <a:endParaRPr lang="de-DE" sz="1200" b="1" kern="1200" dirty="0" smtClean="0">
                        <a:solidFill>
                          <a:schemeClr val="tx1"/>
                        </a:solidFill>
                        <a:latin typeface="Arial" charset="0"/>
                        <a:ea typeface="+mn-ea"/>
                        <a:cs typeface="+mn-cs"/>
                      </a:endParaRPr>
                    </a:p>
                    <a:p>
                      <a:pPr marL="0" algn="l" defTabSz="893008" rtl="0" eaLnBrk="1" latinLnBrk="0" hangingPunct="1">
                        <a:tabLst>
                          <a:tab pos="266700" algn="l"/>
                        </a:tabLst>
                      </a:pPr>
                      <a:endParaRPr lang="de-DE" sz="1200" b="1" kern="1200" dirty="0" smtClean="0">
                        <a:solidFill>
                          <a:schemeClr val="tx1"/>
                        </a:solidFill>
                        <a:latin typeface="Arial" charset="0"/>
                        <a:ea typeface="+mn-ea"/>
                        <a:cs typeface="+mn-cs"/>
                      </a:endParaRPr>
                    </a:p>
                  </a:txBody>
                  <a:tcPr marT="360000">
                    <a:solidFill>
                      <a:schemeClr val="bg1"/>
                    </a:solidFill>
                  </a:tcPr>
                </a:tc>
                <a:tc>
                  <a:txBody>
                    <a:bodyPr/>
                    <a:lstStyle/>
                    <a:p>
                      <a:pPr marL="0" marR="0" indent="0" algn="l" defTabSz="893008" rtl="0" eaLnBrk="1" fontAlgn="auto" latinLnBrk="0" hangingPunct="1">
                        <a:lnSpc>
                          <a:spcPct val="100000"/>
                        </a:lnSpc>
                        <a:spcBef>
                          <a:spcPts val="0"/>
                        </a:spcBef>
                        <a:spcAft>
                          <a:spcPts val="0"/>
                        </a:spcAft>
                        <a:buClrTx/>
                        <a:buSzTx/>
                        <a:buFontTx/>
                        <a:buNone/>
                        <a:tabLst/>
                        <a:defRPr/>
                      </a:pPr>
                      <a:endParaRPr lang="de-DE" sz="1200" dirty="0">
                        <a:solidFill>
                          <a:srgbClr val="58585A"/>
                        </a:solidFill>
                      </a:endParaRPr>
                    </a:p>
                  </a:txBody>
                  <a:tcPr marT="360000">
                    <a:solidFill>
                      <a:schemeClr val="bg1"/>
                    </a:solidFill>
                  </a:tcPr>
                </a:tc>
              </a:tr>
              <a:tr h="0">
                <a:tc>
                  <a:txBody>
                    <a:bodyPr/>
                    <a:lstStyle/>
                    <a:p>
                      <a:pPr marL="0" algn="l" defTabSz="893008" rtl="0" eaLnBrk="1" latinLnBrk="0" hangingPunct="1">
                        <a:tabLst>
                          <a:tab pos="266700" algn="l"/>
                        </a:tabLst>
                      </a:pPr>
                      <a:endParaRPr lang="de-DE" sz="1200" b="1" kern="1200" dirty="0" smtClean="0">
                        <a:solidFill>
                          <a:srgbClr val="58585A"/>
                        </a:solidFill>
                        <a:latin typeface="Arial" charset="0"/>
                        <a:ea typeface="+mn-ea"/>
                        <a:cs typeface="+mn-cs"/>
                      </a:endParaRPr>
                    </a:p>
                  </a:txBody>
                  <a:tcPr marT="360000">
                    <a:solidFill>
                      <a:schemeClr val="bg1"/>
                    </a:solidFill>
                  </a:tcPr>
                </a:tc>
                <a:tc>
                  <a:txBody>
                    <a:bodyPr/>
                    <a:lstStyle/>
                    <a:p>
                      <a:pPr marL="0" marR="0" indent="0" algn="l" defTabSz="893008" rtl="0" eaLnBrk="1" fontAlgn="auto" latinLnBrk="0" hangingPunct="1">
                        <a:lnSpc>
                          <a:spcPct val="100000"/>
                        </a:lnSpc>
                        <a:spcBef>
                          <a:spcPts val="0"/>
                        </a:spcBef>
                        <a:spcAft>
                          <a:spcPts val="0"/>
                        </a:spcAft>
                        <a:buClrTx/>
                        <a:buSzTx/>
                        <a:buFontTx/>
                        <a:buNone/>
                        <a:tabLst/>
                        <a:defRPr/>
                      </a:pPr>
                      <a:endParaRPr lang="de-DE" sz="1200" dirty="0">
                        <a:solidFill>
                          <a:srgbClr val="58585A"/>
                        </a:solidFill>
                      </a:endParaRPr>
                    </a:p>
                  </a:txBody>
                  <a:tcPr marT="360000">
                    <a:solidFill>
                      <a:schemeClr val="bg1"/>
                    </a:solidFill>
                  </a:tcPr>
                </a:tc>
              </a:tr>
            </a:tbl>
          </a:graphicData>
        </a:graphic>
      </p:graphicFrame>
      <p:sp>
        <p:nvSpPr>
          <p:cNvPr id="59411" name="Foliennummernplatzhalter 2"/>
          <p:cNvSpPr txBox="1">
            <a:spLocks/>
          </p:cNvSpPr>
          <p:nvPr/>
        </p:nvSpPr>
        <p:spPr bwMode="auto">
          <a:xfrm>
            <a:off x="7415213" y="6492875"/>
            <a:ext cx="2311400" cy="365125"/>
          </a:xfrm>
          <a:prstGeom prst="rect">
            <a:avLst/>
          </a:prstGeom>
          <a:noFill/>
          <a:ln w="9525">
            <a:noFill/>
            <a:miter lim="800000"/>
            <a:headEnd/>
            <a:tailEnd/>
          </a:ln>
        </p:spPr>
        <p:txBody>
          <a:bodyPr anchor="ctr">
            <a:prstTxWarp prst="textNoShape">
              <a:avLst/>
            </a:prstTxWarp>
          </a:bodyPr>
          <a:lstStyle/>
          <a:p>
            <a:pPr algn="r"/>
            <a:fld id="{C28668FA-8E4D-B44B-8268-62700929A80C}" type="slidenum">
              <a:rPr lang="de-DE" sz="1200">
                <a:solidFill>
                  <a:srgbClr val="58585A"/>
                </a:solidFill>
              </a:rPr>
              <a:pPr algn="r"/>
              <a:t>29</a:t>
            </a:fld>
            <a:endParaRPr lang="de-DE" sz="1200">
              <a:solidFill>
                <a:srgbClr val="58585A"/>
              </a:solidFill>
            </a:endParaRPr>
          </a:p>
        </p:txBody>
      </p:sp>
      <p:sp>
        <p:nvSpPr>
          <p:cNvPr id="2" name="Datumsplatzhalter 1"/>
          <p:cNvSpPr>
            <a:spLocks noGrp="1"/>
          </p:cNvSpPr>
          <p:nvPr>
            <p:ph type="dt" sz="half" idx="15"/>
          </p:nvPr>
        </p:nvSpPr>
        <p:spPr/>
        <p:txBody>
          <a:bodyPr/>
          <a:lstStyle/>
          <a:p>
            <a:pPr>
              <a:defRPr/>
            </a:pPr>
            <a:r>
              <a:rPr lang="de-DE" smtClean="0"/>
              <a:t>24.10.11</a:t>
            </a:r>
            <a:endParaRPr lang="de-DE" dirty="0" smtClean="0"/>
          </a:p>
        </p:txBody>
      </p:sp>
      <p:sp>
        <p:nvSpPr>
          <p:cNvPr id="3" name="Foliennummernplatzhalter 2"/>
          <p:cNvSpPr>
            <a:spLocks noGrp="1"/>
          </p:cNvSpPr>
          <p:nvPr>
            <p:ph type="sldNum" sz="quarter" idx="16"/>
          </p:nvPr>
        </p:nvSpPr>
        <p:spPr/>
        <p:txBody>
          <a:bodyPr/>
          <a:lstStyle/>
          <a:p>
            <a:pPr>
              <a:defRPr/>
            </a:pPr>
            <a:fld id="{3671910D-E6B4-8C4D-B321-C4B7A6C85614}" type="slidenum">
              <a:rPr lang="de-DE" smtClean="0"/>
              <a:pPr>
                <a:defRPr/>
              </a:pPr>
              <a:t>29</a:t>
            </a:fld>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4"/>
          <p:cNvGraphicFramePr>
            <a:graphicFrameLocks/>
          </p:cNvGraphicFramePr>
          <p:nvPr>
            <p:extLst>
              <p:ext uri="{D42A27DB-BD31-4B8C-83A1-F6EECF244321}">
                <p14:modId xmlns:p14="http://schemas.microsoft.com/office/powerpoint/2010/main" xmlns="" val="2219463519"/>
              </p:ext>
            </p:extLst>
          </p:nvPr>
        </p:nvGraphicFramePr>
        <p:xfrm>
          <a:off x="1655763" y="2320925"/>
          <a:ext cx="6604000" cy="3473450"/>
        </p:xfrm>
        <a:graphic>
          <a:graphicData uri="http://schemas.openxmlformats.org/drawingml/2006/chart">
            <c:chart xmlns:c="http://schemas.openxmlformats.org/drawingml/2006/chart" xmlns:r="http://schemas.openxmlformats.org/officeDocument/2006/relationships" r:id="rId2"/>
          </a:graphicData>
        </a:graphic>
      </p:graphicFrame>
      <p:sp>
        <p:nvSpPr>
          <p:cNvPr id="4" name="Inhaltsplatzhalter 3"/>
          <p:cNvSpPr>
            <a:spLocks noGrp="1"/>
          </p:cNvSpPr>
          <p:nvPr>
            <p:ph sz="quarter" idx="13"/>
          </p:nvPr>
        </p:nvSpPr>
        <p:spPr/>
        <p:txBody>
          <a:bodyPr/>
          <a:lstStyle/>
          <a:p>
            <a:pPr marL="0" lvl="0" indent="0">
              <a:spcBef>
                <a:spcPct val="0"/>
              </a:spcBef>
              <a:buNone/>
            </a:pPr>
            <a:r>
              <a:rPr lang="en-GB" sz="1200" dirty="0">
                <a:solidFill>
                  <a:srgbClr val="001339"/>
                </a:solidFill>
                <a:latin typeface="Arial" charset="0"/>
              </a:rPr>
              <a:t>Costs in Euro/KW, status June 2010.</a:t>
            </a:r>
            <a:endParaRPr lang="en-GB" dirty="0">
              <a:solidFill>
                <a:srgbClr val="001339"/>
              </a:solidFill>
              <a:latin typeface="Arial" charset="0"/>
            </a:endParaRPr>
          </a:p>
          <a:p>
            <a:endParaRPr lang="en-US" dirty="0"/>
          </a:p>
        </p:txBody>
      </p:sp>
      <p:sp>
        <p:nvSpPr>
          <p:cNvPr id="5" name="Titel 4"/>
          <p:cNvSpPr>
            <a:spLocks noGrp="1"/>
          </p:cNvSpPr>
          <p:nvPr>
            <p:ph type="title"/>
          </p:nvPr>
        </p:nvSpPr>
        <p:spPr/>
        <p:txBody>
          <a:bodyPr/>
          <a:lstStyle/>
          <a:p>
            <a:r>
              <a:rPr lang="en-US" dirty="0" smtClean="0"/>
              <a:t>Actually built nuclear power plants are still facing high cost increases.</a:t>
            </a:r>
            <a:endParaRPr lang="en-US" dirty="0"/>
          </a:p>
        </p:txBody>
      </p:sp>
      <p:sp>
        <p:nvSpPr>
          <p:cNvPr id="6" name="Textplatzhalter 5"/>
          <p:cNvSpPr>
            <a:spLocks noGrp="1"/>
          </p:cNvSpPr>
          <p:nvPr>
            <p:ph type="body" sz="quarter" idx="14"/>
          </p:nvPr>
        </p:nvSpPr>
        <p:spPr>
          <a:xfrm>
            <a:off x="469900" y="1752600"/>
            <a:ext cx="8445500" cy="368300"/>
          </a:xfrm>
        </p:spPr>
        <p:txBody>
          <a:bodyPr/>
          <a:lstStyle/>
          <a:p>
            <a:r>
              <a:rPr lang="en-GB" dirty="0"/>
              <a:t>Example: Cost overruns per KW of selected nuclear build </a:t>
            </a:r>
            <a:r>
              <a:rPr lang="en-GB" dirty="0" smtClean="0"/>
              <a:t>projects</a:t>
            </a:r>
            <a:endParaRPr lang="en-US" dirty="0"/>
          </a:p>
        </p:txBody>
      </p:sp>
      <p:sp>
        <p:nvSpPr>
          <p:cNvPr id="8" name="Oval 7"/>
          <p:cNvSpPr/>
          <p:nvPr/>
        </p:nvSpPr>
        <p:spPr>
          <a:xfrm>
            <a:off x="7131050" y="2422525"/>
            <a:ext cx="730250" cy="346075"/>
          </a:xfrm>
          <a:prstGeom prst="ellipse">
            <a:avLst/>
          </a:prstGeom>
          <a:no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rIns="0" anchor="ctr">
            <a:prstTxWarp prst="textNoShape">
              <a:avLst/>
            </a:prstTxWarp>
          </a:bodyPr>
          <a:lstStyle/>
          <a:p>
            <a:pPr algn="ctr"/>
            <a:r>
              <a:rPr lang="de-DE" sz="1200" b="1">
                <a:solidFill>
                  <a:srgbClr val="FF0000"/>
                </a:solidFill>
                <a:ea typeface="ＭＳ Ｐゴシック" charset="-128"/>
                <a:cs typeface="ＭＳ Ｐゴシック" charset="-128"/>
              </a:rPr>
              <a:t>+32%</a:t>
            </a:r>
          </a:p>
        </p:txBody>
      </p:sp>
      <p:sp>
        <p:nvSpPr>
          <p:cNvPr id="9" name="Oval 8"/>
          <p:cNvSpPr/>
          <p:nvPr/>
        </p:nvSpPr>
        <p:spPr>
          <a:xfrm>
            <a:off x="4603750" y="2811463"/>
            <a:ext cx="717550" cy="344487"/>
          </a:xfrm>
          <a:prstGeom prst="ellipse">
            <a:avLst/>
          </a:prstGeom>
          <a:noFill/>
          <a:ln w="127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rIns="0" anchor="ctr">
            <a:prstTxWarp prst="textNoShape">
              <a:avLst/>
            </a:prstTxWarp>
          </a:bodyPr>
          <a:lstStyle/>
          <a:p>
            <a:pPr algn="ctr"/>
            <a:r>
              <a:rPr lang="de-DE" sz="1200" b="1">
                <a:solidFill>
                  <a:srgbClr val="FF0000"/>
                </a:solidFill>
                <a:ea typeface="ＭＳ Ｐゴシック" charset="-128"/>
                <a:cs typeface="ＭＳ Ｐゴシック" charset="-128"/>
              </a:rPr>
              <a:t>+61%</a:t>
            </a:r>
          </a:p>
        </p:txBody>
      </p:sp>
      <p:sp>
        <p:nvSpPr>
          <p:cNvPr id="10" name="Oval 9"/>
          <p:cNvSpPr/>
          <p:nvPr/>
        </p:nvSpPr>
        <p:spPr>
          <a:xfrm>
            <a:off x="2065338" y="3363913"/>
            <a:ext cx="715962" cy="344487"/>
          </a:xfrm>
          <a:prstGeom prst="ellipse">
            <a:avLst/>
          </a:prstGeom>
          <a:noFill/>
          <a:ln w="12700" cap="flat" cmpd="sng" algn="ctr">
            <a:solidFill>
              <a:srgbClr val="FF0000"/>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prstTxWarp prst="textNoShape">
              <a:avLst/>
            </a:prstTxWarp>
          </a:bodyPr>
          <a:lstStyle/>
          <a:p>
            <a:pPr algn="ctr"/>
            <a:r>
              <a:rPr lang="de-DE" sz="1200" b="1">
                <a:solidFill>
                  <a:srgbClr val="FF0000"/>
                </a:solidFill>
                <a:ea typeface="ＭＳ Ｐゴシック" charset="-128"/>
                <a:cs typeface="ＭＳ Ｐゴシック" charset="-128"/>
              </a:rPr>
              <a:t>+216%</a:t>
            </a:r>
          </a:p>
        </p:txBody>
      </p:sp>
      <p:sp>
        <p:nvSpPr>
          <p:cNvPr id="11" name="Richtungspfeil 10"/>
          <p:cNvSpPr/>
          <p:nvPr/>
        </p:nvSpPr>
        <p:spPr>
          <a:xfrm>
            <a:off x="3041650" y="3303588"/>
            <a:ext cx="1309688" cy="1174750"/>
          </a:xfrm>
          <a:prstGeom prst="homePlate">
            <a:avLst>
              <a:gd name="adj" fmla="val 25002"/>
            </a:avLst>
          </a:prstGeom>
          <a:noFill/>
          <a:ln w="12700" cap="flat" cmpd="sng" algn="ctr">
            <a:solidFill>
              <a:schemeClr val="bg2">
                <a:lumMod val="50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r>
              <a:rPr lang="en-GB" sz="1200">
                <a:solidFill>
                  <a:schemeClr val="tx1"/>
                </a:solidFill>
                <a:ea typeface="ＭＳ Ｐゴシック" charset="-128"/>
                <a:cs typeface="ＭＳ Ｐゴシック" charset="-128"/>
              </a:rPr>
              <a:t>Gain of experience:</a:t>
            </a:r>
          </a:p>
          <a:p>
            <a:endParaRPr lang="en-GB" sz="600">
              <a:solidFill>
                <a:schemeClr val="tx1"/>
              </a:solidFill>
              <a:ea typeface="ＭＳ Ｐゴシック" charset="-128"/>
              <a:cs typeface="ＭＳ Ｐゴシック" charset="-128"/>
            </a:endParaRPr>
          </a:p>
          <a:p>
            <a:pPr>
              <a:buFontTx/>
              <a:buChar char="-"/>
            </a:pPr>
            <a:r>
              <a:rPr lang="en-GB" sz="1200">
                <a:solidFill>
                  <a:schemeClr val="tx1"/>
                </a:solidFill>
                <a:ea typeface="ＭＳ Ｐゴシック" charset="-128"/>
                <a:cs typeface="ＭＳ Ｐゴシック" charset="-128"/>
              </a:rPr>
              <a:t> Technical</a:t>
            </a:r>
          </a:p>
          <a:p>
            <a:pPr>
              <a:buFontTx/>
              <a:buChar char="-"/>
            </a:pPr>
            <a:r>
              <a:rPr lang="en-GB" sz="1200">
                <a:solidFill>
                  <a:schemeClr val="tx1"/>
                </a:solidFill>
                <a:ea typeface="ＭＳ Ｐゴシック" charset="-128"/>
                <a:cs typeface="ＭＳ Ｐゴシック" charset="-128"/>
              </a:rPr>
              <a:t> …</a:t>
            </a:r>
          </a:p>
          <a:p>
            <a:pPr>
              <a:buFontTx/>
              <a:buChar char="-"/>
            </a:pPr>
            <a:r>
              <a:rPr lang="en-GB" sz="1200">
                <a:solidFill>
                  <a:schemeClr val="tx1"/>
                </a:solidFill>
                <a:ea typeface="ＭＳ Ｐゴシック" charset="-128"/>
                <a:cs typeface="ＭＳ Ｐゴシック" charset="-128"/>
              </a:rPr>
              <a:t> </a:t>
            </a:r>
            <a:r>
              <a:rPr lang="en-GB" sz="1200" b="1">
                <a:solidFill>
                  <a:schemeClr val="tx1"/>
                </a:solidFill>
                <a:ea typeface="ＭＳ Ｐゴシック" charset="-128"/>
                <a:cs typeface="ＭＳ Ｐゴシック" charset="-128"/>
              </a:rPr>
              <a:t>Managerial</a:t>
            </a:r>
          </a:p>
        </p:txBody>
      </p:sp>
      <p:sp>
        <p:nvSpPr>
          <p:cNvPr id="12" name="Textfeld 11"/>
          <p:cNvSpPr txBox="1">
            <a:spLocks noChangeArrowheads="1"/>
          </p:cNvSpPr>
          <p:nvPr/>
        </p:nvSpPr>
        <p:spPr bwMode="auto">
          <a:xfrm>
            <a:off x="7920038" y="5502070"/>
            <a:ext cx="601662" cy="215900"/>
          </a:xfrm>
          <a:prstGeom prst="rect">
            <a:avLst/>
          </a:prstGeom>
          <a:noFill/>
          <a:ln w="9525">
            <a:noFill/>
            <a:miter lim="800000"/>
            <a:headEnd/>
            <a:tailEnd/>
          </a:ln>
        </p:spPr>
        <p:txBody>
          <a:bodyPr>
            <a:prstTxWarp prst="textNoShape">
              <a:avLst/>
            </a:prstTxWarp>
            <a:spAutoFit/>
          </a:bodyPr>
          <a:lstStyle/>
          <a:p>
            <a:r>
              <a:rPr lang="de-DE" sz="1200" baseline="30000">
                <a:solidFill>
                  <a:srgbClr val="001339"/>
                </a:solidFill>
              </a:rPr>
              <a:t>1), 2)</a:t>
            </a:r>
          </a:p>
        </p:txBody>
      </p:sp>
      <p:sp>
        <p:nvSpPr>
          <p:cNvPr id="13" name="Textfeld 14"/>
          <p:cNvSpPr txBox="1">
            <a:spLocks noChangeArrowheads="1"/>
          </p:cNvSpPr>
          <p:nvPr/>
        </p:nvSpPr>
        <p:spPr bwMode="auto">
          <a:xfrm>
            <a:off x="5230813" y="5497308"/>
            <a:ext cx="392112" cy="215900"/>
          </a:xfrm>
          <a:prstGeom prst="rect">
            <a:avLst/>
          </a:prstGeom>
          <a:noFill/>
          <a:ln w="9525">
            <a:noFill/>
            <a:miter lim="800000"/>
            <a:headEnd/>
            <a:tailEnd/>
          </a:ln>
        </p:spPr>
        <p:txBody>
          <a:bodyPr>
            <a:prstTxWarp prst="textNoShape">
              <a:avLst/>
            </a:prstTxWarp>
            <a:spAutoFit/>
          </a:bodyPr>
          <a:lstStyle/>
          <a:p>
            <a:r>
              <a:rPr lang="de-DE" sz="1200" baseline="30000" dirty="0">
                <a:solidFill>
                  <a:srgbClr val="001339"/>
                </a:solidFill>
              </a:rPr>
              <a:t>1)</a:t>
            </a:r>
          </a:p>
        </p:txBody>
      </p:sp>
      <p:sp>
        <p:nvSpPr>
          <p:cNvPr id="14" name="Textfeld 15"/>
          <p:cNvSpPr txBox="1">
            <a:spLocks noChangeArrowheads="1"/>
          </p:cNvSpPr>
          <p:nvPr/>
        </p:nvSpPr>
        <p:spPr bwMode="auto">
          <a:xfrm>
            <a:off x="6492875" y="5505245"/>
            <a:ext cx="474663" cy="215900"/>
          </a:xfrm>
          <a:prstGeom prst="rect">
            <a:avLst/>
          </a:prstGeom>
          <a:noFill/>
          <a:ln w="9525">
            <a:noFill/>
            <a:miter lim="800000"/>
            <a:headEnd/>
            <a:tailEnd/>
          </a:ln>
        </p:spPr>
        <p:txBody>
          <a:bodyPr>
            <a:prstTxWarp prst="textNoShape">
              <a:avLst/>
            </a:prstTxWarp>
            <a:spAutoFit/>
          </a:bodyPr>
          <a:lstStyle/>
          <a:p>
            <a:r>
              <a:rPr lang="de-DE" sz="1200" baseline="30000">
                <a:solidFill>
                  <a:srgbClr val="001339"/>
                </a:solidFill>
              </a:rPr>
              <a:t>1), 3)</a:t>
            </a:r>
          </a:p>
        </p:txBody>
      </p:sp>
      <p:sp>
        <p:nvSpPr>
          <p:cNvPr id="15" name="Textfeld 16"/>
          <p:cNvSpPr txBox="1">
            <a:spLocks noChangeArrowheads="1"/>
          </p:cNvSpPr>
          <p:nvPr/>
        </p:nvSpPr>
        <p:spPr bwMode="auto">
          <a:xfrm>
            <a:off x="2797175" y="5505245"/>
            <a:ext cx="474663" cy="215900"/>
          </a:xfrm>
          <a:prstGeom prst="rect">
            <a:avLst/>
          </a:prstGeom>
          <a:noFill/>
          <a:ln w="9525">
            <a:noFill/>
            <a:miter lim="800000"/>
            <a:headEnd/>
            <a:tailEnd/>
          </a:ln>
        </p:spPr>
        <p:txBody>
          <a:bodyPr>
            <a:prstTxWarp prst="textNoShape">
              <a:avLst/>
            </a:prstTxWarp>
            <a:spAutoFit/>
          </a:bodyPr>
          <a:lstStyle/>
          <a:p>
            <a:r>
              <a:rPr lang="de-DE" sz="1200" baseline="30000">
                <a:solidFill>
                  <a:srgbClr val="001339"/>
                </a:solidFill>
              </a:rPr>
              <a:t>2)</a:t>
            </a:r>
          </a:p>
        </p:txBody>
      </p:sp>
      <p:sp>
        <p:nvSpPr>
          <p:cNvPr id="16" name="Textfeld 17"/>
          <p:cNvSpPr txBox="1">
            <a:spLocks noChangeArrowheads="1"/>
          </p:cNvSpPr>
          <p:nvPr/>
        </p:nvSpPr>
        <p:spPr bwMode="auto">
          <a:xfrm>
            <a:off x="1916550" y="5746110"/>
            <a:ext cx="4749800" cy="461962"/>
          </a:xfrm>
          <a:prstGeom prst="rect">
            <a:avLst/>
          </a:prstGeom>
          <a:noFill/>
          <a:ln w="9525">
            <a:noFill/>
            <a:miter lim="800000"/>
            <a:headEnd/>
            <a:tailEnd/>
          </a:ln>
        </p:spPr>
        <p:txBody>
          <a:bodyPr>
            <a:prstTxWarp prst="textNoShape">
              <a:avLst/>
            </a:prstTxWarp>
            <a:spAutoFit/>
          </a:bodyPr>
          <a:lstStyle/>
          <a:p>
            <a:pPr marL="228600" indent="-228600">
              <a:buFontTx/>
              <a:buAutoNum type="arabicParenR"/>
            </a:pPr>
            <a:r>
              <a:rPr lang="en-GB" sz="800" dirty="0">
                <a:solidFill>
                  <a:srgbClr val="001339"/>
                </a:solidFill>
              </a:rPr>
              <a:t>Estimates, projects in progress (South Texas construction not yet started)</a:t>
            </a:r>
          </a:p>
          <a:p>
            <a:pPr marL="228600" indent="-228600">
              <a:buFontTx/>
              <a:buAutoNum type="arabicParenR"/>
            </a:pPr>
            <a:r>
              <a:rPr lang="en-GB" sz="800" dirty="0">
                <a:solidFill>
                  <a:srgbClr val="001339"/>
                </a:solidFill>
              </a:rPr>
              <a:t>Currency conversion date May 20</a:t>
            </a:r>
            <a:r>
              <a:rPr lang="en-GB" sz="800" baseline="30000" dirty="0">
                <a:solidFill>
                  <a:srgbClr val="001339"/>
                </a:solidFill>
              </a:rPr>
              <a:t>th</a:t>
            </a:r>
            <a:r>
              <a:rPr lang="en-GB" sz="800" dirty="0">
                <a:solidFill>
                  <a:srgbClr val="001339"/>
                </a:solidFill>
              </a:rPr>
              <a:t>, 2010</a:t>
            </a:r>
          </a:p>
          <a:p>
            <a:pPr marL="228600" indent="-228600">
              <a:buFontTx/>
              <a:buAutoNum type="arabicParenR"/>
            </a:pPr>
            <a:r>
              <a:rPr lang="en-GB" sz="800" dirty="0">
                <a:solidFill>
                  <a:srgbClr val="001339"/>
                </a:solidFill>
              </a:rPr>
              <a:t>Initial overnight estimate 2005, cost update in 6/2010</a:t>
            </a:r>
          </a:p>
        </p:txBody>
      </p:sp>
      <p:sp>
        <p:nvSpPr>
          <p:cNvPr id="17" name="Textfeld 19"/>
          <p:cNvSpPr txBox="1">
            <a:spLocks noChangeArrowheads="1"/>
          </p:cNvSpPr>
          <p:nvPr/>
        </p:nvSpPr>
        <p:spPr bwMode="auto">
          <a:xfrm>
            <a:off x="1934660" y="6232420"/>
            <a:ext cx="6357938" cy="215900"/>
          </a:xfrm>
          <a:prstGeom prst="rect">
            <a:avLst/>
          </a:prstGeom>
          <a:noFill/>
          <a:ln w="9525">
            <a:noFill/>
            <a:miter lim="800000"/>
            <a:headEnd/>
            <a:tailEnd/>
          </a:ln>
        </p:spPr>
        <p:txBody>
          <a:bodyPr>
            <a:prstTxWarp prst="textNoShape">
              <a:avLst/>
            </a:prstTxWarp>
            <a:spAutoFit/>
          </a:bodyPr>
          <a:lstStyle/>
          <a:p>
            <a:r>
              <a:rPr lang="en-GB" sz="800" dirty="0">
                <a:solidFill>
                  <a:srgbClr val="001339"/>
                </a:solidFill>
              </a:rPr>
              <a:t>Sources: Arthur D. Little, “Nuclear New Build Unveiled”, * EDF, Press Release “H1 2010 Results”</a:t>
            </a:r>
          </a:p>
        </p:txBody>
      </p:sp>
      <p:grpSp>
        <p:nvGrpSpPr>
          <p:cNvPr id="18" name="Gruppierung 24"/>
          <p:cNvGrpSpPr>
            <a:grpSpLocks/>
          </p:cNvGrpSpPr>
          <p:nvPr/>
        </p:nvGrpSpPr>
        <p:grpSpPr bwMode="auto">
          <a:xfrm>
            <a:off x="7133173" y="5924682"/>
            <a:ext cx="2351087" cy="501428"/>
            <a:chOff x="8371451" y="4527360"/>
            <a:chExt cx="2349881" cy="501525"/>
          </a:xfrm>
        </p:grpSpPr>
        <p:sp>
          <p:nvSpPr>
            <p:cNvPr id="19" name="Rechteck 18"/>
            <p:cNvSpPr/>
            <p:nvPr/>
          </p:nvSpPr>
          <p:spPr>
            <a:xfrm>
              <a:off x="8371451" y="4579757"/>
              <a:ext cx="190402" cy="146077"/>
            </a:xfrm>
            <a:prstGeom prst="rect">
              <a:avLst/>
            </a:prstGeom>
            <a:noFill/>
            <a:ln w="12700" cap="flat" cmpd="sng" algn="ctr">
              <a:solidFill>
                <a:schemeClr val="bg1">
                  <a:lumMod val="7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008" fontAlgn="auto">
                <a:spcBef>
                  <a:spcPts val="0"/>
                </a:spcBef>
                <a:spcAft>
                  <a:spcPts val="0"/>
                </a:spcAft>
                <a:defRPr/>
              </a:pPr>
              <a:endParaRPr lang="en-GB"/>
            </a:p>
          </p:txBody>
        </p:sp>
        <p:sp>
          <p:nvSpPr>
            <p:cNvPr id="20" name="Rechteck 19"/>
            <p:cNvSpPr/>
            <p:nvPr/>
          </p:nvSpPr>
          <p:spPr>
            <a:xfrm>
              <a:off x="8376211" y="4843114"/>
              <a:ext cx="190402" cy="147665"/>
            </a:xfrm>
            <a:prstGeom prst="rect">
              <a:avLst/>
            </a:prstGeom>
            <a:solidFill>
              <a:schemeClr val="bg1">
                <a:lumMod val="75000"/>
              </a:schemeClr>
            </a:solidFill>
            <a:ln w="12700" cap="flat" cmpd="sng" algn="ctr">
              <a:solidFill>
                <a:srgbClr val="BFBF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93008" fontAlgn="auto">
                <a:spcBef>
                  <a:spcPts val="0"/>
                </a:spcBef>
                <a:spcAft>
                  <a:spcPts val="0"/>
                </a:spcAft>
                <a:defRPr/>
              </a:pPr>
              <a:endParaRPr lang="en-GB"/>
            </a:p>
          </p:txBody>
        </p:sp>
        <p:sp>
          <p:nvSpPr>
            <p:cNvPr id="21" name="Textfeld 22"/>
            <p:cNvSpPr txBox="1">
              <a:spLocks noChangeArrowheads="1"/>
            </p:cNvSpPr>
            <p:nvPr/>
          </p:nvSpPr>
          <p:spPr bwMode="auto">
            <a:xfrm>
              <a:off x="8570156" y="4527360"/>
              <a:ext cx="2151176" cy="246221"/>
            </a:xfrm>
            <a:prstGeom prst="rect">
              <a:avLst/>
            </a:prstGeom>
            <a:noFill/>
            <a:ln w="9525">
              <a:noFill/>
              <a:miter lim="800000"/>
              <a:headEnd/>
              <a:tailEnd/>
            </a:ln>
          </p:spPr>
          <p:txBody>
            <a:bodyPr lIns="36000" rIns="0">
              <a:prstTxWarp prst="textNoShape">
                <a:avLst/>
              </a:prstTxWarp>
              <a:spAutoFit/>
            </a:bodyPr>
            <a:lstStyle/>
            <a:p>
              <a:r>
                <a:rPr lang="en-GB" sz="1000" dirty="0">
                  <a:solidFill>
                    <a:srgbClr val="001339"/>
                  </a:solidFill>
                </a:rPr>
                <a:t>Actual cost overrun (estimation)</a:t>
              </a:r>
            </a:p>
          </p:txBody>
        </p:sp>
        <p:sp>
          <p:nvSpPr>
            <p:cNvPr id="22" name="Textfeld 23"/>
            <p:cNvSpPr txBox="1">
              <a:spLocks noChangeArrowheads="1"/>
            </p:cNvSpPr>
            <p:nvPr/>
          </p:nvSpPr>
          <p:spPr bwMode="auto">
            <a:xfrm>
              <a:off x="8567053" y="4782664"/>
              <a:ext cx="1472085" cy="246221"/>
            </a:xfrm>
            <a:prstGeom prst="rect">
              <a:avLst/>
            </a:prstGeom>
            <a:noFill/>
            <a:ln w="9525">
              <a:noFill/>
              <a:miter lim="800000"/>
              <a:headEnd/>
              <a:tailEnd/>
            </a:ln>
          </p:spPr>
          <p:txBody>
            <a:bodyPr lIns="36000" rIns="0">
              <a:prstTxWarp prst="textNoShape">
                <a:avLst/>
              </a:prstTxWarp>
              <a:spAutoFit/>
            </a:bodyPr>
            <a:lstStyle/>
            <a:p>
              <a:r>
                <a:rPr lang="en-GB" sz="1000" dirty="0">
                  <a:solidFill>
                    <a:srgbClr val="001339"/>
                  </a:solidFill>
                </a:rPr>
                <a:t>Initial cost estimation</a:t>
              </a:r>
            </a:p>
          </p:txBody>
        </p:sp>
      </p:grpSp>
      <p:sp>
        <p:nvSpPr>
          <p:cNvPr id="23" name="Textfeld 25"/>
          <p:cNvSpPr txBox="1">
            <a:spLocks noChangeArrowheads="1"/>
          </p:cNvSpPr>
          <p:nvPr/>
        </p:nvSpPr>
        <p:spPr bwMode="auto">
          <a:xfrm>
            <a:off x="6357938" y="3449638"/>
            <a:ext cx="336550" cy="276225"/>
          </a:xfrm>
          <a:prstGeom prst="rect">
            <a:avLst/>
          </a:prstGeom>
          <a:noFill/>
          <a:ln w="9525">
            <a:noFill/>
            <a:miter lim="800000"/>
            <a:headEnd/>
            <a:tailEnd/>
          </a:ln>
        </p:spPr>
        <p:txBody>
          <a:bodyPr>
            <a:prstTxWarp prst="textNoShape">
              <a:avLst/>
            </a:prstTxWarp>
            <a:spAutoFit/>
          </a:bodyPr>
          <a:lstStyle/>
          <a:p>
            <a:r>
              <a:rPr lang="de-DE" sz="1200">
                <a:solidFill>
                  <a:srgbClr val="001339"/>
                </a:solidFill>
              </a:rPr>
              <a:t>*</a:t>
            </a:r>
          </a:p>
        </p:txBody>
      </p:sp>
      <p:sp>
        <p:nvSpPr>
          <p:cNvPr id="24" name="Fußzeilenplatzhalter 23"/>
          <p:cNvSpPr>
            <a:spLocks noGrp="1"/>
          </p:cNvSpPr>
          <p:nvPr>
            <p:ph type="ftr" sz="quarter" idx="11"/>
          </p:nvPr>
        </p:nvSpPr>
        <p:spPr/>
        <p:txBody>
          <a:bodyPr/>
          <a:lstStyle/>
          <a:p>
            <a:pPr>
              <a:defRPr/>
            </a:pPr>
            <a:r>
              <a:rPr lang="de-DE" smtClean="0"/>
              <a:t>Wolfgang Meissner</a:t>
            </a:r>
            <a:endParaRPr lang="de-DE"/>
          </a:p>
        </p:txBody>
      </p:sp>
      <p:sp>
        <p:nvSpPr>
          <p:cNvPr id="25" name="Datumsplatzhalter 24"/>
          <p:cNvSpPr>
            <a:spLocks noGrp="1"/>
          </p:cNvSpPr>
          <p:nvPr>
            <p:ph type="dt" sz="half" idx="10"/>
          </p:nvPr>
        </p:nvSpPr>
        <p:spPr/>
        <p:txBody>
          <a:bodyPr/>
          <a:lstStyle/>
          <a:p>
            <a:pPr>
              <a:defRPr/>
            </a:pPr>
            <a:r>
              <a:rPr lang="de-DE" smtClean="0"/>
              <a:t>24.10.11</a:t>
            </a:r>
            <a:endParaRPr lang="de-DE" dirty="0"/>
          </a:p>
        </p:txBody>
      </p:sp>
      <p:sp>
        <p:nvSpPr>
          <p:cNvPr id="26" name="Foliennummernplatzhalter 25"/>
          <p:cNvSpPr>
            <a:spLocks noGrp="1"/>
          </p:cNvSpPr>
          <p:nvPr>
            <p:ph type="sldNum" sz="quarter" idx="12"/>
          </p:nvPr>
        </p:nvSpPr>
        <p:spPr/>
        <p:txBody>
          <a:bodyPr/>
          <a:lstStyle/>
          <a:p>
            <a:pPr>
              <a:defRPr/>
            </a:pPr>
            <a:fld id="{BAAFB459-BFC9-A146-A75B-4C6E30B26876}" type="slidenum">
              <a:rPr lang="de-DE" smtClean="0"/>
              <a:pPr>
                <a:defRPr/>
              </a:pPr>
              <a:t>3</a:t>
            </a:fld>
            <a:endParaRPr lang="de-DE" dirty="0"/>
          </a:p>
        </p:txBody>
      </p:sp>
    </p:spTree>
    <p:extLst>
      <p:ext uri="{BB962C8B-B14F-4D97-AF65-F5344CB8AC3E}">
        <p14:creationId xmlns:p14="http://schemas.microsoft.com/office/powerpoint/2010/main" xmlns="" val="115221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smtClean="0"/>
              <a:t>Governance</a:t>
            </a:r>
            <a:endParaRPr lang="en-US" dirty="0"/>
          </a:p>
          <a:p>
            <a:endParaRPr lang="en-US" dirty="0"/>
          </a:p>
          <a:p>
            <a:r>
              <a:rPr lang="en-US" dirty="0"/>
              <a:t>Management</a:t>
            </a:r>
          </a:p>
          <a:p>
            <a:endParaRPr lang="en-US" dirty="0"/>
          </a:p>
          <a:p>
            <a:r>
              <a:rPr lang="en-US" dirty="0"/>
              <a:t>Planning, Reporting &amp; Controlling</a:t>
            </a:r>
            <a:r>
              <a:rPr lang="en-US"/>
              <a:t>, </a:t>
            </a:r>
            <a:r>
              <a:rPr lang="en-US" smtClean="0"/>
              <a:t>Counter measures</a:t>
            </a:r>
            <a:endParaRPr lang="en-US" dirty="0"/>
          </a:p>
          <a:p>
            <a:endParaRPr lang="en-US" dirty="0"/>
          </a:p>
          <a:p>
            <a:r>
              <a:rPr lang="en-US" dirty="0" smtClean="0"/>
              <a:t>Procurement</a:t>
            </a:r>
            <a:endParaRPr lang="en-US" dirty="0"/>
          </a:p>
        </p:txBody>
      </p:sp>
      <p:sp>
        <p:nvSpPr>
          <p:cNvPr id="5" name="Titel 4"/>
          <p:cNvSpPr>
            <a:spLocks noGrp="1"/>
          </p:cNvSpPr>
          <p:nvPr>
            <p:ph type="title"/>
          </p:nvPr>
        </p:nvSpPr>
        <p:spPr/>
        <p:txBody>
          <a:bodyPr/>
          <a:lstStyle/>
          <a:p>
            <a:r>
              <a:rPr lang="en-US" dirty="0" smtClean="0"/>
              <a:t>Important aspects in the management of large RIs.</a:t>
            </a:r>
            <a:endParaRPr lang="en-US" dirty="0"/>
          </a:p>
        </p:txBody>
      </p:sp>
      <p:sp>
        <p:nvSpPr>
          <p:cNvPr id="6" name="Textplatzhalter 5"/>
          <p:cNvSpPr>
            <a:spLocks noGrp="1"/>
          </p:cNvSpPr>
          <p:nvPr>
            <p:ph type="body" sz="quarter" idx="14"/>
          </p:nvPr>
        </p:nvSpPr>
        <p:spPr/>
        <p:txBody>
          <a:bodyPr>
            <a:noAutofit/>
          </a:bodyPr>
          <a:lstStyle/>
          <a:p>
            <a:r>
              <a:rPr lang="en-GB" dirty="0"/>
              <a:t>Aspects</a:t>
            </a:r>
            <a:r>
              <a:rPr lang="en-GB" dirty="0" smtClean="0"/>
              <a:t>:</a:t>
            </a:r>
            <a:endParaRPr lang="en-GB" dirty="0"/>
          </a:p>
        </p:txBody>
      </p:sp>
      <p:graphicFrame>
        <p:nvGraphicFramePr>
          <p:cNvPr id="7" name="Tabelle 6"/>
          <p:cNvGraphicFramePr>
            <a:graphicFrameLocks noGrp="1"/>
          </p:cNvGraphicFramePr>
          <p:nvPr>
            <p:extLst>
              <p:ext uri="{D42A27DB-BD31-4B8C-83A1-F6EECF244321}">
                <p14:modId xmlns:p14="http://schemas.microsoft.com/office/powerpoint/2010/main" xmlns="" val="1714420349"/>
              </p:ext>
            </p:extLst>
          </p:nvPr>
        </p:nvGraphicFramePr>
        <p:xfrm>
          <a:off x="8455025" y="922338"/>
          <a:ext cx="1363663" cy="895352"/>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bg1">
                              <a:lumMod val="65000"/>
                            </a:schemeClr>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4</a:t>
            </a:fld>
            <a:endParaRPr lang="de-DE" dirty="0"/>
          </a:p>
        </p:txBody>
      </p:sp>
    </p:spTree>
    <p:extLst>
      <p:ext uri="{BB962C8B-B14F-4D97-AF65-F5344CB8AC3E}">
        <p14:creationId xmlns:p14="http://schemas.microsoft.com/office/powerpoint/2010/main" xmlns="" val="420535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smtClean="0"/>
              <a:t>Engineers </a:t>
            </a:r>
            <a:r>
              <a:rPr lang="en-US" dirty="0"/>
              <a:t>and scientists develop a basic concept of the RI with rough </a:t>
            </a:r>
            <a:r>
              <a:rPr lang="en-US" dirty="0" smtClean="0"/>
              <a:t>estimations</a:t>
            </a:r>
          </a:p>
          <a:p>
            <a:endParaRPr lang="en-US" dirty="0"/>
          </a:p>
          <a:p>
            <a:r>
              <a:rPr lang="en-US" dirty="0"/>
              <a:t>Political decisions demand fixed </a:t>
            </a:r>
            <a:r>
              <a:rPr lang="en-US" dirty="0" smtClean="0"/>
              <a:t>data</a:t>
            </a:r>
          </a:p>
          <a:p>
            <a:endParaRPr lang="en-US" dirty="0"/>
          </a:p>
          <a:p>
            <a:r>
              <a:rPr lang="en-US" dirty="0"/>
              <a:t>Ongoing project changes </a:t>
            </a:r>
            <a:r>
              <a:rPr lang="en-US" dirty="0" smtClean="0"/>
              <a:t>according </a:t>
            </a:r>
            <a:r>
              <a:rPr lang="en-US" dirty="0"/>
              <a:t>to the project‘s conceptual development  are not adequately </a:t>
            </a:r>
            <a:r>
              <a:rPr lang="en-US" dirty="0" smtClean="0"/>
              <a:t>considered (cost, time)</a:t>
            </a:r>
          </a:p>
          <a:p>
            <a:endParaRPr lang="en-US" dirty="0"/>
          </a:p>
          <a:p>
            <a:r>
              <a:rPr lang="en-US" dirty="0"/>
              <a:t>Consequence: the project </a:t>
            </a:r>
            <a:r>
              <a:rPr lang="en-US" dirty="0" smtClean="0"/>
              <a:t>starts and runs </a:t>
            </a:r>
            <a:r>
              <a:rPr lang="en-US" dirty="0"/>
              <a:t>under optimistic assumptions/conditions</a:t>
            </a:r>
          </a:p>
          <a:p>
            <a:endParaRPr lang="en-US" dirty="0"/>
          </a:p>
          <a:p>
            <a:endParaRPr lang="en-US" dirty="0"/>
          </a:p>
          <a:p>
            <a:endParaRPr lang="en-US" dirty="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smtClean="0"/>
              <a:t>Situation (at the beginning):</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1461891048"/>
              </p:ext>
            </p:extLst>
          </p:nvPr>
        </p:nvGraphicFramePr>
        <p:xfrm>
          <a:off x="8455025" y="922338"/>
          <a:ext cx="1363663" cy="895352"/>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bg1">
                              <a:lumMod val="65000"/>
                            </a:schemeClr>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5</a:t>
            </a:fld>
            <a:endParaRPr lang="de-DE" dirty="0"/>
          </a:p>
        </p:txBody>
      </p:sp>
    </p:spTree>
    <p:extLst>
      <p:ext uri="{BB962C8B-B14F-4D97-AF65-F5344CB8AC3E}">
        <p14:creationId xmlns:p14="http://schemas.microsoft.com/office/powerpoint/2010/main" xmlns="" val="338897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a:xfrm>
            <a:off x="939800" y="1871140"/>
            <a:ext cx="8039100" cy="4089400"/>
          </a:xfrm>
        </p:spPr>
        <p:txBody>
          <a:bodyPr/>
          <a:lstStyle/>
          <a:p>
            <a:pPr marL="360000" indent="-360000">
              <a:buClr>
                <a:schemeClr val="tx1"/>
              </a:buClr>
            </a:pPr>
            <a:endParaRPr lang="en-GB" dirty="0" smtClean="0"/>
          </a:p>
          <a:p>
            <a:pPr marL="360000" indent="-360000">
              <a:buClr>
                <a:schemeClr val="tx1"/>
              </a:buClr>
            </a:pPr>
            <a:r>
              <a:rPr lang="en-GB" dirty="0" smtClean="0"/>
              <a:t>Political </a:t>
            </a:r>
            <a:r>
              <a:rPr lang="en-GB" dirty="0"/>
              <a:t>agreement upon a „memorandum of common understanding</a:t>
            </a:r>
            <a:r>
              <a:rPr lang="en-GB" dirty="0" smtClean="0"/>
              <a:t>“ with </a:t>
            </a:r>
            <a:r>
              <a:rPr lang="en-GB" dirty="0"/>
              <a:t>fixed shared understanding of the foreseen scope, schedule and </a:t>
            </a:r>
            <a:r>
              <a:rPr lang="en-GB" dirty="0" smtClean="0"/>
              <a:t>cost together with a </a:t>
            </a:r>
            <a:r>
              <a:rPr lang="en-US" dirty="0"/>
              <a:t>phase oriented approval </a:t>
            </a:r>
            <a:r>
              <a:rPr lang="en-US" dirty="0" smtClean="0"/>
              <a:t>process </a:t>
            </a:r>
            <a:endParaRPr lang="en-GB" dirty="0" smtClean="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GB" dirty="0"/>
              <a:t>Key Factor 1</a:t>
            </a:r>
            <a:r>
              <a:rPr lang="en-GB" dirty="0" smtClean="0"/>
              <a:t>:</a:t>
            </a:r>
            <a:endParaRPr lang="en-GB" dirty="0"/>
          </a:p>
        </p:txBody>
      </p:sp>
      <p:graphicFrame>
        <p:nvGraphicFramePr>
          <p:cNvPr id="7" name="Tabelle 6"/>
          <p:cNvGraphicFramePr>
            <a:graphicFrameLocks noGrp="1"/>
          </p:cNvGraphicFramePr>
          <p:nvPr>
            <p:extLst>
              <p:ext uri="{D42A27DB-BD31-4B8C-83A1-F6EECF244321}">
                <p14:modId xmlns:p14="http://schemas.microsoft.com/office/powerpoint/2010/main" xmlns="" val="73621827"/>
              </p:ext>
            </p:extLst>
          </p:nvPr>
        </p:nvGraphicFramePr>
        <p:xfrm>
          <a:off x="8455025" y="922338"/>
          <a:ext cx="1363663" cy="895352"/>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1339"/>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bg1">
                              <a:lumMod val="65000"/>
                            </a:schemeClr>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6</a:t>
            </a:fld>
            <a:endParaRPr lang="de-DE" dirty="0"/>
          </a:p>
        </p:txBody>
      </p:sp>
      <p:sp>
        <p:nvSpPr>
          <p:cNvPr id="11" name="Inhaltsplatzhalter 3"/>
          <p:cNvSpPr txBox="1">
            <a:spLocks/>
          </p:cNvSpPr>
          <p:nvPr/>
        </p:nvSpPr>
        <p:spPr>
          <a:xfrm>
            <a:off x="939803" y="3378180"/>
            <a:ext cx="8039100" cy="4089400"/>
          </a:xfrm>
          <a:prstGeom prst="rect">
            <a:avLst/>
          </a:prstGeom>
        </p:spPr>
        <p:txBody>
          <a:bodyPr vert="horz"/>
          <a:lstStyle>
            <a:lvl1pPr marL="333375" indent="-333375" algn="l" defTabSz="892175" rtl="0" fontAlgn="base">
              <a:spcBef>
                <a:spcPct val="20000"/>
              </a:spcBef>
              <a:spcAft>
                <a:spcPct val="0"/>
              </a:spcAft>
              <a:buFont typeface="Wingdings" charset="2"/>
              <a:buChar char="Ø"/>
              <a:defRPr sz="1600" kern="1200">
                <a:solidFill>
                  <a:schemeClr val="tx1"/>
                </a:solidFill>
                <a:latin typeface="+mn-lt"/>
                <a:ea typeface="ＭＳ Ｐゴシック" charset="-128"/>
                <a:cs typeface="ＭＳ Ｐゴシック" charset="-128"/>
              </a:defRPr>
            </a:lvl1pPr>
            <a:lvl2pPr marL="725488" indent="-277813" algn="l" defTabSz="892175" rtl="0" fontAlgn="base">
              <a:spcBef>
                <a:spcPct val="20000"/>
              </a:spcBef>
              <a:spcAft>
                <a:spcPct val="0"/>
              </a:spcAft>
              <a:buFont typeface="Arial" charset="0"/>
              <a:buChar char="–"/>
              <a:defRPr sz="1600" kern="1200">
                <a:solidFill>
                  <a:schemeClr val="tx1"/>
                </a:solidFill>
                <a:latin typeface="+mn-lt"/>
                <a:ea typeface="ＭＳ Ｐゴシック" charset="-128"/>
                <a:cs typeface="+mn-cs"/>
              </a:defRPr>
            </a:lvl2pPr>
            <a:lvl3pPr marL="1116013" indent="-222250" algn="l" defTabSz="892175" rtl="0" fontAlgn="base">
              <a:spcBef>
                <a:spcPct val="20000"/>
              </a:spcBef>
              <a:spcAft>
                <a:spcPct val="0"/>
              </a:spcAft>
              <a:buFont typeface="Arial" charset="0"/>
              <a:buChar char="•"/>
              <a:defRPr sz="1400" kern="1200">
                <a:solidFill>
                  <a:schemeClr val="tx1"/>
                </a:solidFill>
                <a:latin typeface="+mn-lt"/>
                <a:ea typeface="ＭＳ Ｐゴシック" charset="-128"/>
                <a:cs typeface="+mn-cs"/>
              </a:defRPr>
            </a:lvl3pPr>
            <a:lvl4pPr marL="1562100" indent="-222250" algn="l" defTabSz="892175" rtl="0" fontAlgn="base">
              <a:spcBef>
                <a:spcPct val="20000"/>
              </a:spcBef>
              <a:spcAft>
                <a:spcPct val="0"/>
              </a:spcAft>
              <a:buFont typeface="Arial" charset="0"/>
              <a:buChar char="–"/>
              <a:defRPr sz="1200" kern="1200">
                <a:solidFill>
                  <a:schemeClr val="tx1"/>
                </a:solidFill>
                <a:latin typeface="+mn-lt"/>
                <a:ea typeface="ＭＳ Ｐゴシック" charset="-128"/>
                <a:cs typeface="+mn-cs"/>
              </a:defRPr>
            </a:lvl4pPr>
            <a:lvl5pPr marL="2008188" indent="-222250" algn="l" defTabSz="892175" rtl="0" fontAlgn="base">
              <a:spcBef>
                <a:spcPct val="20000"/>
              </a:spcBef>
              <a:spcAft>
                <a:spcPct val="0"/>
              </a:spcAft>
              <a:buFont typeface="Arial" charset="0"/>
              <a:buChar char="»"/>
              <a:defRPr sz="1200" kern="1200">
                <a:solidFill>
                  <a:schemeClr val="tx1"/>
                </a:solidFill>
                <a:latin typeface="+mn-lt"/>
                <a:ea typeface="ＭＳ Ｐゴシック" charset="-128"/>
                <a:cs typeface="+mn-cs"/>
              </a:defRPr>
            </a:lvl5pPr>
            <a:lvl6pPr marL="2455773"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02277"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48781"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95285"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dirty="0" smtClean="0"/>
              <a:t>Competent supervising boards must have clearly defined authority and responsibilities and powers of self-assertion</a:t>
            </a:r>
          </a:p>
          <a:p>
            <a:endParaRPr lang="en-US" dirty="0" smtClean="0"/>
          </a:p>
          <a:p>
            <a:pPr lvl="1"/>
            <a:r>
              <a:rPr lang="en-US" dirty="0" smtClean="0"/>
              <a:t>to be able to control and to supervise the top management</a:t>
            </a:r>
          </a:p>
          <a:p>
            <a:pPr lvl="1"/>
            <a:r>
              <a:rPr lang="en-US" dirty="0" smtClean="0"/>
              <a:t>to immediately impact the project, whenever this is necessary</a:t>
            </a:r>
          </a:p>
          <a:p>
            <a:pPr lvl="1"/>
            <a:r>
              <a:rPr lang="en-US" dirty="0" smtClean="0"/>
              <a:t>to quickly resolve conflicts presented by the top management</a:t>
            </a:r>
          </a:p>
          <a:p>
            <a:endParaRPr lang="en-US" dirty="0"/>
          </a:p>
        </p:txBody>
      </p:sp>
      <p:sp>
        <p:nvSpPr>
          <p:cNvPr id="12" name="Textplatzhalter 5"/>
          <p:cNvSpPr txBox="1">
            <a:spLocks/>
          </p:cNvSpPr>
          <p:nvPr/>
        </p:nvSpPr>
        <p:spPr>
          <a:xfrm>
            <a:off x="945787" y="3225774"/>
            <a:ext cx="7912832" cy="368300"/>
          </a:xfrm>
          <a:prstGeom prst="rect">
            <a:avLst/>
          </a:prstGeom>
        </p:spPr>
        <p:txBody>
          <a:bodyPr vert="horz"/>
          <a:lstStyle>
            <a:lvl1pPr marL="0" indent="0" algn="l" defTabSz="892175" rtl="0" fontAlgn="base">
              <a:spcBef>
                <a:spcPct val="20000"/>
              </a:spcBef>
              <a:spcAft>
                <a:spcPct val="0"/>
              </a:spcAft>
              <a:buFont typeface="Arial" charset="0"/>
              <a:buNone/>
              <a:defRPr sz="1800" b="1" kern="1200">
                <a:solidFill>
                  <a:schemeClr val="tx1"/>
                </a:solidFill>
                <a:latin typeface="+mn-lt"/>
                <a:ea typeface="ＭＳ Ｐゴシック" charset="-128"/>
                <a:cs typeface="ＭＳ Ｐゴシック" charset="-128"/>
              </a:defRPr>
            </a:lvl1pPr>
            <a:lvl2pPr marL="725488" indent="-277813" algn="l" defTabSz="892175"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16013" indent="-222250" algn="l" defTabSz="892175" rtl="0" fontAlgn="base">
              <a:spcBef>
                <a:spcPct val="20000"/>
              </a:spcBef>
              <a:spcAft>
                <a:spcPct val="0"/>
              </a:spcAft>
              <a:buFont typeface="Arial" charset="0"/>
              <a:buChar char="•"/>
              <a:defRPr sz="2300" kern="1200">
                <a:solidFill>
                  <a:schemeClr val="tx1"/>
                </a:solidFill>
                <a:latin typeface="+mn-lt"/>
                <a:ea typeface="ＭＳ Ｐゴシック" charset="-128"/>
                <a:cs typeface="+mn-cs"/>
              </a:defRPr>
            </a:lvl3pPr>
            <a:lvl4pPr marL="1562100" indent="-222250" algn="l" defTabSz="892175"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08188" indent="-222250" algn="l" defTabSz="892175"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455773"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02277"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48781"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95285" indent="-223252" algn="l" defTabSz="89300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Key Factor 2:</a:t>
            </a:r>
            <a:endParaRPr lang="en-US" dirty="0"/>
          </a:p>
        </p:txBody>
      </p:sp>
    </p:spTree>
    <p:extLst>
      <p:ext uri="{BB962C8B-B14F-4D97-AF65-F5344CB8AC3E}">
        <p14:creationId xmlns:p14="http://schemas.microsoft.com/office/powerpoint/2010/main" xmlns="" val="372883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smtClean="0"/>
          </a:p>
          <a:p>
            <a:r>
              <a:rPr lang="en-US" dirty="0"/>
              <a:t>Selection of the management team on the basis of project management and technical </a:t>
            </a:r>
            <a:r>
              <a:rPr lang="en-US" dirty="0" smtClean="0"/>
              <a:t>skills</a:t>
            </a:r>
            <a:r>
              <a:rPr lang="en-US" dirty="0"/>
              <a:t> </a:t>
            </a:r>
            <a:r>
              <a:rPr lang="en-US" dirty="0" smtClean="0"/>
              <a:t>with </a:t>
            </a:r>
            <a:r>
              <a:rPr lang="en-US" dirty="0"/>
              <a:t>large independence and </a:t>
            </a:r>
            <a:r>
              <a:rPr lang="en-US" dirty="0" smtClean="0"/>
              <a:t>authorization and with </a:t>
            </a:r>
            <a:r>
              <a:rPr lang="en-US" dirty="0"/>
              <a:t>full responsibility.</a:t>
            </a:r>
          </a:p>
          <a:p>
            <a:endParaRPr lang="en-US" dirty="0"/>
          </a:p>
          <a:p>
            <a:r>
              <a:rPr lang="en-US" dirty="0" smtClean="0"/>
              <a:t>The </a:t>
            </a:r>
            <a:r>
              <a:rPr lang="en-US" dirty="0"/>
              <a:t>management </a:t>
            </a:r>
            <a:r>
              <a:rPr lang="en-US" dirty="0" smtClean="0"/>
              <a:t> </a:t>
            </a:r>
            <a:r>
              <a:rPr lang="en-US" dirty="0"/>
              <a:t>must </a:t>
            </a:r>
            <a:r>
              <a:rPr lang="en-US" dirty="0" smtClean="0"/>
              <a:t>be challenged  to </a:t>
            </a:r>
            <a:r>
              <a:rPr lang="en-US" dirty="0"/>
              <a:t>achieve the project goals within the given cost and time </a:t>
            </a:r>
            <a:r>
              <a:rPr lang="en-US" dirty="0" smtClean="0"/>
              <a:t>frames</a:t>
            </a:r>
          </a:p>
          <a:p>
            <a:endParaRPr lang="en-US" dirty="0"/>
          </a:p>
          <a:p>
            <a:r>
              <a:rPr lang="en-US" dirty="0"/>
              <a:t>The supervising boards should implement independent scientific and technical audits and external, professional project control.</a:t>
            </a:r>
          </a:p>
          <a:p>
            <a:pPr marL="0" indent="0">
              <a:buNone/>
            </a:pPr>
            <a:endParaRPr lang="en-US" dirty="0"/>
          </a:p>
        </p:txBody>
      </p:sp>
      <p:sp>
        <p:nvSpPr>
          <p:cNvPr id="5" name="Titel 4"/>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Key Factor </a:t>
            </a:r>
            <a:r>
              <a:rPr lang="en-US" dirty="0" smtClean="0"/>
              <a:t>3:</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3003348971"/>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8" name="Fußzeilenplatzhalter 7"/>
          <p:cNvSpPr>
            <a:spLocks noGrp="1"/>
          </p:cNvSpPr>
          <p:nvPr>
            <p:ph type="ftr" sz="quarter" idx="11"/>
          </p:nvPr>
        </p:nvSpPr>
        <p:spPr/>
        <p:txBody>
          <a:bodyPr/>
          <a:lstStyle/>
          <a:p>
            <a:pPr>
              <a:defRPr/>
            </a:pPr>
            <a:r>
              <a:rPr lang="de-DE" smtClean="0"/>
              <a:t>Wolfgang Meissner</a:t>
            </a:r>
            <a:endParaRPr lang="de-DE"/>
          </a:p>
        </p:txBody>
      </p:sp>
      <p:sp>
        <p:nvSpPr>
          <p:cNvPr id="9" name="Datumsplatzhalter 8"/>
          <p:cNvSpPr>
            <a:spLocks noGrp="1"/>
          </p:cNvSpPr>
          <p:nvPr>
            <p:ph type="dt" sz="half" idx="10"/>
          </p:nvPr>
        </p:nvSpPr>
        <p:spPr/>
        <p:txBody>
          <a:bodyPr/>
          <a:lstStyle/>
          <a:p>
            <a:pPr>
              <a:defRPr/>
            </a:pPr>
            <a:r>
              <a:rPr lang="de-DE" smtClean="0"/>
              <a:t>24.10.11</a:t>
            </a:r>
            <a:endParaRPr lang="de-DE" dirty="0" smtClean="0"/>
          </a:p>
        </p:txBody>
      </p:sp>
      <p:sp>
        <p:nvSpPr>
          <p:cNvPr id="10" name="Foliennummernplatzhalter 9"/>
          <p:cNvSpPr>
            <a:spLocks noGrp="1"/>
          </p:cNvSpPr>
          <p:nvPr>
            <p:ph type="sldNum" sz="quarter" idx="12"/>
          </p:nvPr>
        </p:nvSpPr>
        <p:spPr/>
        <p:txBody>
          <a:bodyPr/>
          <a:lstStyle/>
          <a:p>
            <a:pPr>
              <a:defRPr/>
            </a:pPr>
            <a:fld id="{BAAFB459-BFC9-A146-A75B-4C6E30B26876}" type="slidenum">
              <a:rPr lang="de-DE" smtClean="0"/>
              <a:pPr>
                <a:defRPr/>
              </a:pPr>
              <a:t>7</a:t>
            </a:fld>
            <a:endParaRPr lang="de-DE" dirty="0"/>
          </a:p>
        </p:txBody>
      </p:sp>
    </p:spTree>
    <p:extLst>
      <p:ext uri="{BB962C8B-B14F-4D97-AF65-F5344CB8AC3E}">
        <p14:creationId xmlns:p14="http://schemas.microsoft.com/office/powerpoint/2010/main" xmlns="" val="214976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pPr marL="0" lvl="0" indent="0">
              <a:spcBef>
                <a:spcPct val="0"/>
              </a:spcBef>
              <a:buNone/>
            </a:pPr>
            <a:r>
              <a:rPr lang="en-GB" sz="1200" dirty="0">
                <a:solidFill>
                  <a:srgbClr val="001339"/>
                </a:solidFill>
                <a:latin typeface="Arial" charset="0"/>
              </a:rPr>
              <a:t>Costs in Billions of US $, 2010 adjusted</a:t>
            </a:r>
            <a:endParaRPr lang="en-GB" dirty="0">
              <a:solidFill>
                <a:srgbClr val="001339"/>
              </a:solidFill>
              <a:latin typeface="Arial" charset="0"/>
            </a:endParaRPr>
          </a:p>
          <a:p>
            <a:endParaRPr lang="en-US" dirty="0"/>
          </a:p>
        </p:txBody>
      </p:sp>
      <p:sp>
        <p:nvSpPr>
          <p:cNvPr id="5" name="Titel 4"/>
          <p:cNvSpPr>
            <a:spLocks noGrp="1"/>
          </p:cNvSpPr>
          <p:nvPr>
            <p:ph type="title"/>
          </p:nvPr>
        </p:nvSpPr>
        <p:spPr/>
        <p:txBody>
          <a:bodyPr/>
          <a:lstStyle/>
          <a:p>
            <a:r>
              <a:rPr lang="en-US" dirty="0" smtClean="0"/>
              <a:t>The ITER project needs severe changes…</a:t>
            </a:r>
            <a:endParaRPr lang="en-US" dirty="0"/>
          </a:p>
        </p:txBody>
      </p:sp>
      <p:sp>
        <p:nvSpPr>
          <p:cNvPr id="6" name="Textplatzhalter 5"/>
          <p:cNvSpPr>
            <a:spLocks noGrp="1"/>
          </p:cNvSpPr>
          <p:nvPr>
            <p:ph type="body" sz="quarter" idx="14"/>
          </p:nvPr>
        </p:nvSpPr>
        <p:spPr/>
        <p:txBody>
          <a:bodyPr/>
          <a:lstStyle/>
          <a:p>
            <a:r>
              <a:rPr lang="en-GB" dirty="0"/>
              <a:t>Example: ITER Cost </a:t>
            </a:r>
            <a:r>
              <a:rPr lang="en-GB" dirty="0" smtClean="0"/>
              <a:t>increase</a:t>
            </a:r>
            <a:endParaRPr lang="en-GB" dirty="0"/>
          </a:p>
        </p:txBody>
      </p:sp>
      <p:pic>
        <p:nvPicPr>
          <p:cNvPr id="7" name="Bild 6" descr=" ITER_Kostenanstieg_1.jpg"/>
          <p:cNvPicPr>
            <a:picLocks noChangeAspect="1"/>
          </p:cNvPicPr>
          <p:nvPr/>
        </p:nvPicPr>
        <p:blipFill>
          <a:blip r:embed="rId2" cstate="print"/>
          <a:srcRect l="5451" t="12785" r="6541" b="5479"/>
          <a:stretch>
            <a:fillRect/>
          </a:stretch>
        </p:blipFill>
        <p:spPr>
          <a:xfrm>
            <a:off x="1621464" y="2473308"/>
            <a:ext cx="6682122" cy="3704476"/>
          </a:xfrm>
          <a:prstGeom prst="rect">
            <a:avLst/>
          </a:prstGeom>
        </p:spPr>
      </p:pic>
      <p:sp>
        <p:nvSpPr>
          <p:cNvPr id="8" name="Textfeld 7"/>
          <p:cNvSpPr txBox="1"/>
          <p:nvPr/>
        </p:nvSpPr>
        <p:spPr>
          <a:xfrm>
            <a:off x="2856869" y="6153555"/>
            <a:ext cx="4405260" cy="246221"/>
          </a:xfrm>
          <a:prstGeom prst="rect">
            <a:avLst/>
          </a:prstGeom>
          <a:noFill/>
        </p:spPr>
        <p:txBody>
          <a:bodyPr wrap="none" rtlCol="0">
            <a:spAutoFit/>
          </a:bodyPr>
          <a:lstStyle/>
          <a:p>
            <a:pPr algn="ctr"/>
            <a:r>
              <a:rPr lang="de-DE" sz="1000" dirty="0" smtClean="0">
                <a:solidFill>
                  <a:srgbClr val="001339"/>
                </a:solidFill>
              </a:rPr>
              <a:t>Source: </a:t>
            </a:r>
            <a:r>
              <a:rPr lang="de-DE" sz="1000" dirty="0">
                <a:solidFill>
                  <a:srgbClr val="001339"/>
                </a:solidFill>
              </a:rPr>
              <a:t>Nature 465, </a:t>
            </a:r>
            <a:r>
              <a:rPr lang="de-DE" sz="1000" dirty="0" err="1" smtClean="0">
                <a:solidFill>
                  <a:srgbClr val="001339"/>
                </a:solidFill>
              </a:rPr>
              <a:t>page</a:t>
            </a:r>
            <a:r>
              <a:rPr lang="de-DE" sz="1000" dirty="0" smtClean="0">
                <a:solidFill>
                  <a:srgbClr val="001339"/>
                </a:solidFill>
              </a:rPr>
              <a:t> </a:t>
            </a:r>
            <a:r>
              <a:rPr lang="de-DE" sz="1000" dirty="0">
                <a:solidFill>
                  <a:srgbClr val="001339"/>
                </a:solidFill>
              </a:rPr>
              <a:t>532-533 (2010), </a:t>
            </a:r>
            <a:r>
              <a:rPr lang="de-DE" sz="1000" dirty="0" smtClean="0">
                <a:solidFill>
                  <a:srgbClr val="001339"/>
                </a:solidFill>
              </a:rPr>
              <a:t>online </a:t>
            </a:r>
            <a:r>
              <a:rPr lang="de-DE" sz="1000" dirty="0" err="1" smtClean="0">
                <a:solidFill>
                  <a:srgbClr val="001339"/>
                </a:solidFill>
              </a:rPr>
              <a:t>publication</a:t>
            </a:r>
            <a:r>
              <a:rPr lang="de-DE" sz="1000" dirty="0" smtClean="0">
                <a:solidFill>
                  <a:srgbClr val="001339"/>
                </a:solidFill>
              </a:rPr>
              <a:t> 28 May 2010</a:t>
            </a:r>
            <a:endParaRPr lang="de-DE" sz="1000" dirty="0">
              <a:solidFill>
                <a:srgbClr val="001339"/>
              </a:solidFill>
            </a:endParaRPr>
          </a:p>
        </p:txBody>
      </p:sp>
      <p:graphicFrame>
        <p:nvGraphicFramePr>
          <p:cNvPr id="9" name="Tabelle 8"/>
          <p:cNvGraphicFramePr>
            <a:graphicFrameLocks noGrp="1"/>
          </p:cNvGraphicFramePr>
          <p:nvPr>
            <p:extLst>
              <p:ext uri="{D42A27DB-BD31-4B8C-83A1-F6EECF244321}">
                <p14:modId xmlns:p14="http://schemas.microsoft.com/office/powerpoint/2010/main" xmlns="" val="1317018892"/>
              </p:ext>
            </p:extLst>
          </p:nvPr>
        </p:nvGraphicFramePr>
        <p:xfrm>
          <a:off x="8455025" y="922338"/>
          <a:ext cx="1363663" cy="895352"/>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1339"/>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1339"/>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10" name="Fußzeilenplatzhalter 9"/>
          <p:cNvSpPr>
            <a:spLocks noGrp="1"/>
          </p:cNvSpPr>
          <p:nvPr>
            <p:ph type="ftr" sz="quarter" idx="11"/>
          </p:nvPr>
        </p:nvSpPr>
        <p:spPr/>
        <p:txBody>
          <a:bodyPr/>
          <a:lstStyle/>
          <a:p>
            <a:pPr>
              <a:defRPr/>
            </a:pPr>
            <a:r>
              <a:rPr lang="de-DE" smtClean="0"/>
              <a:t>Wolfgang Meissner</a:t>
            </a:r>
            <a:endParaRPr lang="de-DE"/>
          </a:p>
        </p:txBody>
      </p:sp>
      <p:sp>
        <p:nvSpPr>
          <p:cNvPr id="11" name="Datumsplatzhalter 10"/>
          <p:cNvSpPr>
            <a:spLocks noGrp="1"/>
          </p:cNvSpPr>
          <p:nvPr>
            <p:ph type="dt" sz="half" idx="10"/>
          </p:nvPr>
        </p:nvSpPr>
        <p:spPr/>
        <p:txBody>
          <a:bodyPr/>
          <a:lstStyle/>
          <a:p>
            <a:pPr>
              <a:defRPr/>
            </a:pPr>
            <a:r>
              <a:rPr lang="de-DE" smtClean="0"/>
              <a:t>24.10.11</a:t>
            </a:r>
            <a:endParaRPr lang="de-DE" dirty="0"/>
          </a:p>
        </p:txBody>
      </p:sp>
      <p:sp>
        <p:nvSpPr>
          <p:cNvPr id="12" name="Foliennummernplatzhalter 11"/>
          <p:cNvSpPr>
            <a:spLocks noGrp="1"/>
          </p:cNvSpPr>
          <p:nvPr>
            <p:ph type="sldNum" sz="quarter" idx="12"/>
          </p:nvPr>
        </p:nvSpPr>
        <p:spPr/>
        <p:txBody>
          <a:bodyPr/>
          <a:lstStyle/>
          <a:p>
            <a:pPr>
              <a:defRPr/>
            </a:pPr>
            <a:fld id="{BAAFB459-BFC9-A146-A75B-4C6E30B26876}" type="slidenum">
              <a:rPr lang="de-DE" smtClean="0"/>
              <a:pPr>
                <a:defRPr/>
              </a:pPr>
              <a:t>8</a:t>
            </a:fld>
            <a:endParaRPr lang="de-DE" dirty="0"/>
          </a:p>
        </p:txBody>
      </p:sp>
    </p:spTree>
    <p:extLst>
      <p:ext uri="{BB962C8B-B14F-4D97-AF65-F5344CB8AC3E}">
        <p14:creationId xmlns:p14="http://schemas.microsoft.com/office/powerpoint/2010/main" xmlns="" val="2346283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3"/>
          </p:nvPr>
        </p:nvSpPr>
        <p:spPr/>
        <p:txBody>
          <a:bodyPr/>
          <a:lstStyle/>
          <a:p>
            <a:endParaRPr lang="en-US" dirty="0"/>
          </a:p>
          <a:p>
            <a:r>
              <a:rPr lang="en-US" dirty="0"/>
              <a:t>The project </a:t>
            </a:r>
            <a:r>
              <a:rPr lang="en-US" dirty="0" smtClean="0"/>
              <a:t>starts </a:t>
            </a:r>
            <a:r>
              <a:rPr lang="en-US" dirty="0"/>
              <a:t>with limited resources (cash, personal). </a:t>
            </a:r>
          </a:p>
          <a:p>
            <a:endParaRPr lang="en-US" dirty="0" smtClean="0"/>
          </a:p>
          <a:p>
            <a:r>
              <a:rPr lang="en-US" dirty="0" smtClean="0"/>
              <a:t>Structures </a:t>
            </a:r>
            <a:r>
              <a:rPr lang="en-US" dirty="0"/>
              <a:t>and processes still have to be defined and modified according to the project’s growing</a:t>
            </a:r>
            <a:r>
              <a:rPr lang="en-US" dirty="0" smtClean="0"/>
              <a:t>.</a:t>
            </a:r>
            <a:endParaRPr lang="en-US" dirty="0"/>
          </a:p>
        </p:txBody>
      </p:sp>
      <p:sp>
        <p:nvSpPr>
          <p:cNvPr id="8" name="Titel 7"/>
          <p:cNvSpPr>
            <a:spLocks noGrp="1"/>
          </p:cNvSpPr>
          <p:nvPr>
            <p:ph type="title"/>
          </p:nvPr>
        </p:nvSpPr>
        <p:spPr/>
        <p:txBody>
          <a:bodyPr/>
          <a:lstStyle/>
          <a:p>
            <a:endParaRPr lang="en-US"/>
          </a:p>
        </p:txBody>
      </p:sp>
      <p:sp>
        <p:nvSpPr>
          <p:cNvPr id="6" name="Textplatzhalter 5"/>
          <p:cNvSpPr>
            <a:spLocks noGrp="1"/>
          </p:cNvSpPr>
          <p:nvPr>
            <p:ph type="body" sz="quarter" idx="14"/>
          </p:nvPr>
        </p:nvSpPr>
        <p:spPr/>
        <p:txBody>
          <a:bodyPr/>
          <a:lstStyle/>
          <a:p>
            <a:r>
              <a:rPr lang="en-US" dirty="0"/>
              <a:t>Situation </a:t>
            </a:r>
            <a:r>
              <a:rPr lang="en-US" dirty="0" smtClean="0"/>
              <a:t>(after the start):</a:t>
            </a:r>
            <a:endParaRPr lang="en-US" dirty="0"/>
          </a:p>
        </p:txBody>
      </p:sp>
      <p:graphicFrame>
        <p:nvGraphicFramePr>
          <p:cNvPr id="7" name="Tabelle 6"/>
          <p:cNvGraphicFramePr>
            <a:graphicFrameLocks noGrp="1"/>
          </p:cNvGraphicFramePr>
          <p:nvPr>
            <p:extLst>
              <p:ext uri="{D42A27DB-BD31-4B8C-83A1-F6EECF244321}">
                <p14:modId xmlns:p14="http://schemas.microsoft.com/office/powerpoint/2010/main" xmlns="" val="83964208"/>
              </p:ext>
            </p:extLst>
          </p:nvPr>
        </p:nvGraphicFramePr>
        <p:xfrm>
          <a:off x="8455025" y="922338"/>
          <a:ext cx="1363663" cy="896938"/>
        </p:xfrm>
        <a:graphic>
          <a:graphicData uri="http://schemas.openxmlformats.org/drawingml/2006/table">
            <a:tbl>
              <a:tblPr/>
              <a:tblGrid>
                <a:gridCol w="1363663"/>
              </a:tblGrid>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A6A6A6"/>
                          </a:solidFill>
                          <a:effectLst/>
                          <a:latin typeface="Arial" charset="0"/>
                          <a:ea typeface="ＭＳ Ｐゴシック" charset="-128"/>
                          <a:cs typeface="ＭＳ Ｐゴシック" charset="-128"/>
                        </a:rPr>
                        <a:t>Governance</a:t>
                      </a:r>
                    </a:p>
                  </a:txBody>
                  <a:tcPr marL="36000" marR="36000" marT="0" marB="0" horzOverflow="overflow">
                    <a:lnL>
                      <a:noFill/>
                    </a:lnL>
                    <a:lnR>
                      <a:noFill/>
                    </a:lnR>
                    <a:lnT>
                      <a:noFill/>
                    </a:lnT>
                    <a:lnB>
                      <a:noFill/>
                    </a:lnB>
                    <a:lnTlToBr>
                      <a:noFill/>
                    </a:lnTlToBr>
                    <a:lnBlToTr>
                      <a:noFill/>
                    </a:lnBlToTr>
                    <a:noFill/>
                  </a:tcPr>
                </a:tc>
              </a:tr>
              <a:tr h="225424">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dirty="0" smtClean="0">
                          <a:ln>
                            <a:noFill/>
                          </a:ln>
                          <a:solidFill>
                            <a:srgbClr val="001339"/>
                          </a:solidFill>
                          <a:effectLst/>
                          <a:latin typeface="Arial" charset="0"/>
                          <a:ea typeface="ＭＳ Ｐゴシック" charset="-128"/>
                          <a:cs typeface="ＭＳ Ｐゴシック" charset="-128"/>
                        </a:rPr>
                        <a:t>Management</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chemeClr val="bg1">
                              <a:lumMod val="65000"/>
                            </a:schemeClr>
                          </a:solidFill>
                          <a:effectLst/>
                          <a:latin typeface="Arial" charset="0"/>
                          <a:ea typeface="ＭＳ Ｐゴシック" charset="-128"/>
                          <a:cs typeface="ＭＳ Ｐゴシック" charset="-128"/>
                        </a:rPr>
                        <a:t>Controlling</a:t>
                      </a:r>
                    </a:p>
                  </a:txBody>
                  <a:tcPr marL="36000" marR="36000" marT="0" marB="0" horzOverflow="overflow">
                    <a:lnL>
                      <a:noFill/>
                    </a:lnL>
                    <a:lnR>
                      <a:noFill/>
                    </a:lnR>
                    <a:lnT>
                      <a:noFill/>
                    </a:lnT>
                    <a:lnB>
                      <a:noFill/>
                    </a:lnB>
                    <a:lnTlToBr>
                      <a:noFill/>
                    </a:lnTlToBr>
                    <a:lnBlToTr>
                      <a:noFill/>
                    </a:lnBlToTr>
                    <a:noFill/>
                  </a:tcPr>
                </a:tc>
              </a:tr>
              <a:tr h="223838">
                <a:tc>
                  <a:txBody>
                    <a:bodyPr/>
                    <a:lstStyle/>
                    <a:p>
                      <a:pPr marL="0" marR="0" lvl="0" indent="0" algn="ctr" defTabSz="8921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A6A6A6"/>
                          </a:solidFill>
                          <a:effectLst/>
                          <a:latin typeface="Arial" charset="0"/>
                          <a:ea typeface="ＭＳ Ｐゴシック" charset="-128"/>
                          <a:cs typeface="ＭＳ Ｐゴシック" charset="-128"/>
                        </a:rPr>
                        <a:t>Procurement</a:t>
                      </a:r>
                    </a:p>
                  </a:txBody>
                  <a:tcPr marL="36000" marR="36000" marT="0" marB="0" horzOverflow="overflow">
                    <a:lnL>
                      <a:noFill/>
                    </a:lnL>
                    <a:lnR>
                      <a:noFill/>
                    </a:lnR>
                    <a:lnT>
                      <a:noFill/>
                    </a:lnT>
                    <a:lnB>
                      <a:noFill/>
                    </a:lnB>
                    <a:lnTlToBr>
                      <a:noFill/>
                    </a:lnTlToBr>
                    <a:lnBlToTr>
                      <a:noFill/>
                    </a:lnBlToTr>
                    <a:noFill/>
                  </a:tcPr>
                </a:tc>
              </a:tr>
            </a:tbl>
          </a:graphicData>
        </a:graphic>
      </p:graphicFrame>
      <p:sp>
        <p:nvSpPr>
          <p:cNvPr id="9" name="Fußzeilenplatzhalter 8"/>
          <p:cNvSpPr>
            <a:spLocks noGrp="1"/>
          </p:cNvSpPr>
          <p:nvPr>
            <p:ph type="ftr" sz="quarter" idx="11"/>
          </p:nvPr>
        </p:nvSpPr>
        <p:spPr/>
        <p:txBody>
          <a:bodyPr/>
          <a:lstStyle/>
          <a:p>
            <a:pPr>
              <a:defRPr/>
            </a:pPr>
            <a:r>
              <a:rPr lang="de-DE" smtClean="0"/>
              <a:t>Wolfgang Meissner</a:t>
            </a:r>
            <a:endParaRPr lang="de-DE"/>
          </a:p>
        </p:txBody>
      </p:sp>
      <p:sp>
        <p:nvSpPr>
          <p:cNvPr id="10" name="Datumsplatzhalter 9"/>
          <p:cNvSpPr>
            <a:spLocks noGrp="1"/>
          </p:cNvSpPr>
          <p:nvPr>
            <p:ph type="dt" sz="half" idx="10"/>
          </p:nvPr>
        </p:nvSpPr>
        <p:spPr/>
        <p:txBody>
          <a:bodyPr/>
          <a:lstStyle/>
          <a:p>
            <a:pPr>
              <a:defRPr/>
            </a:pPr>
            <a:r>
              <a:rPr lang="de-DE" smtClean="0"/>
              <a:t>24.10.11</a:t>
            </a:r>
            <a:endParaRPr lang="de-DE" dirty="0" smtClean="0"/>
          </a:p>
        </p:txBody>
      </p:sp>
      <p:sp>
        <p:nvSpPr>
          <p:cNvPr id="11" name="Foliennummernplatzhalter 10"/>
          <p:cNvSpPr>
            <a:spLocks noGrp="1"/>
          </p:cNvSpPr>
          <p:nvPr>
            <p:ph type="sldNum" sz="quarter" idx="12"/>
          </p:nvPr>
        </p:nvSpPr>
        <p:spPr/>
        <p:txBody>
          <a:bodyPr/>
          <a:lstStyle/>
          <a:p>
            <a:pPr>
              <a:defRPr/>
            </a:pPr>
            <a:fld id="{BAAFB459-BFC9-A146-A75B-4C6E30B26876}" type="slidenum">
              <a:rPr lang="de-DE" smtClean="0"/>
              <a:pPr>
                <a:defRPr/>
              </a:pPr>
              <a:t>9</a:t>
            </a:fld>
            <a:endParaRPr lang="de-DE" dirty="0"/>
          </a:p>
        </p:txBody>
      </p:sp>
    </p:spTree>
    <p:extLst>
      <p:ext uri="{BB962C8B-B14F-4D97-AF65-F5344CB8AC3E}">
        <p14:creationId xmlns:p14="http://schemas.microsoft.com/office/powerpoint/2010/main" xmlns="" val="3013141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Benutzerdefiniert 1">
      <a:dk1>
        <a:srgbClr val="001339"/>
      </a:dk1>
      <a:lt1>
        <a:srgbClr val="FFFFFF"/>
      </a:lt1>
      <a:dk2>
        <a:srgbClr val="58585A"/>
      </a:dk2>
      <a:lt2>
        <a:srgbClr val="FFFFFF"/>
      </a:lt2>
      <a:accent1>
        <a:srgbClr val="001339"/>
      </a:accent1>
      <a:accent2>
        <a:srgbClr val="58585A"/>
      </a:accent2>
      <a:accent3>
        <a:srgbClr val="7F7F7F"/>
      </a:accent3>
      <a:accent4>
        <a:srgbClr val="D8D8D8"/>
      </a:accent4>
      <a:accent5>
        <a:srgbClr val="BFBFBF"/>
      </a:accent5>
      <a:accent6>
        <a:srgbClr val="7F7F7F"/>
      </a:accent6>
      <a:hlink>
        <a:srgbClr val="001339"/>
      </a:hlink>
      <a:folHlink>
        <a:srgbClr val="001339"/>
      </a:folHlink>
    </a:clrScheme>
    <a:fontScheme name="Benutzerdefiniert 1">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bg2">
              <a:lumMod val="50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400" dirty="0">
            <a:solidFill>
              <a:srgbClr val="58585A"/>
            </a:solidFill>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enutzerdefiniert 1">
    <a:dk1>
      <a:srgbClr val="001339"/>
    </a:dk1>
    <a:lt1>
      <a:srgbClr val="FFFFFF"/>
    </a:lt1>
    <a:dk2>
      <a:srgbClr val="58585A"/>
    </a:dk2>
    <a:lt2>
      <a:srgbClr val="FFFFFF"/>
    </a:lt2>
    <a:accent1>
      <a:srgbClr val="001339"/>
    </a:accent1>
    <a:accent2>
      <a:srgbClr val="58585A"/>
    </a:accent2>
    <a:accent3>
      <a:srgbClr val="7F7F7F"/>
    </a:accent3>
    <a:accent4>
      <a:srgbClr val="D8D8D8"/>
    </a:accent4>
    <a:accent5>
      <a:srgbClr val="BFBFBF"/>
    </a:accent5>
    <a:accent6>
      <a:srgbClr val="7F7F7F"/>
    </a:accent6>
    <a:hlink>
      <a:srgbClr val="001339"/>
    </a:hlink>
    <a:folHlink>
      <a:srgbClr val="001339"/>
    </a:folHlink>
  </a:clrScheme>
  <a:fontScheme name="Benutzerdefiniert 1">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2201</Words>
  <Application>Microsoft Office PowerPoint</Application>
  <PresentationFormat>A4 Paper (210x297 mm)</PresentationFormat>
  <Paragraphs>733</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Larissa-Design</vt:lpstr>
      <vt:lpstr>Slide 1</vt:lpstr>
      <vt:lpstr>Slide 2</vt:lpstr>
      <vt:lpstr>Actually built nuclear power plants are still facing high cost increases.</vt:lpstr>
      <vt:lpstr>Important aspects in the management of large RIs.</vt:lpstr>
      <vt:lpstr>Slide 5</vt:lpstr>
      <vt:lpstr>Slide 6</vt:lpstr>
      <vt:lpstr>Slide 7</vt:lpstr>
      <vt:lpstr>The ITER project needs severe changes…</vt:lpstr>
      <vt:lpstr>Slide 9</vt:lpstr>
      <vt:lpstr>Slide 10</vt:lpstr>
      <vt:lpstr>In early phases component orientation and coordination dominate.</vt:lpstr>
      <vt:lpstr>More cross divisional functions are necessary during completion.</vt:lpstr>
      <vt:lpstr>Slide 13</vt:lpstr>
      <vt:lpstr>Realistic Planning is necessary.</vt:lpstr>
      <vt:lpstr>The more completion the more complexity, deeper knowledge and …contingency consumption!</vt:lpstr>
      <vt:lpstr>Effective “online” systems for controlling and steering/counter steering must be consequently applied.</vt:lpstr>
      <vt:lpstr>Processes: Implementation of a comprehensive bottom up – Planning, Controlling and Reporting Process  </vt:lpstr>
      <vt:lpstr>Planning- and controlling tools in combination with work breakdown structures (WBS) and different data flows. </vt:lpstr>
      <vt:lpstr>Action oriented work breakdown structures (WBS) are the basis  … also for counter steering.</vt:lpstr>
      <vt:lpstr>Continuous calculation of plan deviations, automatically, weekly updated mitigate surprises and allow flexibility.</vt:lpstr>
      <vt:lpstr>Quick, easy and comprehensive reporting systems automatically generated: the basis for steering and counter steering. </vt:lpstr>
      <vt:lpstr>Slide 22</vt:lpstr>
      <vt:lpstr>Slide 23</vt:lpstr>
      <vt:lpstr>The suppliers must be controlled and managed by the same tools as internally applied (e.g. weekly updated WBS)</vt:lpstr>
      <vt:lpstr>Suppliers must be managed by in process control, operational milestones must be monitored weekly/monthly.</vt:lpstr>
      <vt:lpstr>Deviations (technical, schedule, cost) occur all the time: Counter steering behavior together with effective tools and processes is mandatory.</vt:lpstr>
      <vt:lpstr>Very important:   Even running projects can be stabilized! Just do it !!</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B.Steintjes</dc:creator>
  <cp:lastModifiedBy>nwynterv</cp:lastModifiedBy>
  <cp:revision>1967</cp:revision>
  <cp:lastPrinted>2011-10-13T11:49:08Z</cp:lastPrinted>
  <dcterms:created xsi:type="dcterms:W3CDTF">2010-09-30T10:06:21Z</dcterms:created>
  <dcterms:modified xsi:type="dcterms:W3CDTF">2011-10-24T14:36:04Z</dcterms:modified>
</cp:coreProperties>
</file>