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1" r:id="rId2"/>
    <p:sldId id="266" r:id="rId3"/>
    <p:sldId id="265" r:id="rId4"/>
    <p:sldId id="267" r:id="rId5"/>
    <p:sldId id="268" r:id="rId6"/>
    <p:sldId id="269" r:id="rId7"/>
    <p:sldId id="270" r:id="rId8"/>
    <p:sldId id="27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Objects="1">
      <p:cViewPr varScale="1">
        <p:scale>
          <a:sx n="68" d="100"/>
          <a:sy n="68" d="100"/>
        </p:scale>
        <p:origin x="-143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559FCA-4955-4402-A44A-08D15D87EA20}" type="datetimeFigureOut">
              <a:rPr lang="en-GB"/>
              <a:pPr>
                <a:defRPr/>
              </a:pPr>
              <a:t>24/10/2011</a:t>
            </a:fld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CD8317-1745-4F7B-B1C1-9E1126B00C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700BD-A35E-438B-99EE-8A494988D345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C60E7-6CA5-48B2-A30A-507A60763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7D480-8A6F-4325-B06A-2FA7300FA9AA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E2DC7-1E1A-4E83-B9C2-D821FED1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27C6-4554-46C7-899B-B2F2767E10EA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6B2C-DC81-4B8D-A454-FCCF40D81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E583-55E2-437A-B5DB-C5B41982CA5E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62EC-C160-4682-8DAB-3F639A57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916B-E6A5-4497-B69D-128A0F2B340B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5302B-E392-4A18-9845-F3C292A86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F794E-0C6F-4FA2-A586-79288FEFAAF6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9DF9-4728-4734-B64D-F18C2B092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C00F-778E-4BB6-8789-E77719B37CA8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254A-D6E9-410E-89A9-F9B627DCF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D648-034A-46D6-B7E7-3FF0B898B6F9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32A32-979C-4703-8A90-8788020E0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65B5-C115-4B68-9962-7DF1A9A5549F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C978-AF57-4E38-BB31-EB359C36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288EC-C9D0-4E65-9D7F-35FDD6F0D317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7A253-650E-4DD0-8BE0-E8C89DE5D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EE5F-A19D-450B-B665-D5DF3238BC7D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45523-456B-48EB-9D37-7A8DA47D8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282D49-CDB6-4714-BFF4-97FEBE468A06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024FAE-4239-4AF2-AA08-4A04FD900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643812" cy="4525963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3600" b="1" dirty="0" smtClean="0"/>
              <a:t>Planning the End Before You Start: Anticipating the death of the project!</a:t>
            </a:r>
          </a:p>
          <a:p>
            <a:pPr algn="ctr">
              <a:lnSpc>
                <a:spcPct val="90000"/>
              </a:lnSpc>
              <a:buNone/>
            </a:pP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endParaRPr lang="en-GB" sz="2400" b="1" dirty="0" smtClean="0"/>
          </a:p>
          <a:p>
            <a:pPr algn="ctr">
              <a:lnSpc>
                <a:spcPct val="90000"/>
              </a:lnSpc>
              <a:buNone/>
            </a:pPr>
            <a:endParaRPr lang="en-GB" sz="24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2400" b="1" dirty="0" smtClean="0"/>
              <a:t>Professor John Wood</a:t>
            </a: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2400" b="1" dirty="0" smtClean="0"/>
              <a:t>24 October 2011, Trieste</a:t>
            </a:r>
          </a:p>
          <a:p>
            <a:pPr>
              <a:lnSpc>
                <a:spcPct val="90000"/>
              </a:lnSpc>
              <a:buNone/>
            </a:pPr>
            <a:endParaRPr lang="en-GB" sz="1800" dirty="0" smtClean="0"/>
          </a:p>
          <a:p>
            <a:pPr>
              <a:lnSpc>
                <a:spcPct val="90000"/>
              </a:lnSpc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b="1" dirty="0" smtClean="0"/>
              <a:t>Most projects have a finite life</a:t>
            </a:r>
            <a:endParaRPr lang="en-GB" sz="2800" b="1" dirty="0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149475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Research has a natural </a:t>
            </a:r>
            <a:r>
              <a:rPr lang="en-GB" sz="2400" dirty="0" smtClean="0"/>
              <a:t>lifecycle, </a:t>
            </a:r>
            <a:r>
              <a:rPr lang="en-GB" sz="2400" dirty="0" smtClean="0"/>
              <a:t>so be realistic about </a:t>
            </a:r>
            <a:r>
              <a:rPr lang="en-GB" sz="2400" dirty="0" smtClean="0"/>
              <a:t>this. </a:t>
            </a:r>
          </a:p>
          <a:p>
            <a:pPr>
              <a:lnSpc>
                <a:spcPct val="90000"/>
              </a:lnSpc>
              <a:buNone/>
            </a:pPr>
            <a:r>
              <a:rPr lang="en-GB" sz="2400" dirty="0" smtClean="0"/>
              <a:t>	</a:t>
            </a:r>
            <a:r>
              <a:rPr lang="en-GB" sz="2400" dirty="0" smtClean="0"/>
              <a:t>Do not </a:t>
            </a:r>
            <a:r>
              <a:rPr lang="en-GB" sz="2400" dirty="0" smtClean="0"/>
              <a:t>keep an RI beyond its useful life (e.g. telescopes</a:t>
            </a:r>
            <a:r>
              <a:rPr lang="en-GB" sz="2400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Many </a:t>
            </a:r>
            <a:r>
              <a:rPr lang="en-GB" sz="2400" dirty="0" smtClean="0"/>
              <a:t>governments </a:t>
            </a:r>
            <a:r>
              <a:rPr lang="en-GB" sz="2400" dirty="0" smtClean="0"/>
              <a:t>will have booked the capital investment as an asset </a:t>
            </a:r>
            <a:r>
              <a:rPr lang="en-GB" sz="2400" dirty="0" smtClean="0"/>
              <a:t>that depreciates </a:t>
            </a:r>
            <a:r>
              <a:rPr lang="en-GB" sz="2400" dirty="0" smtClean="0"/>
              <a:t>over </a:t>
            </a:r>
            <a:r>
              <a:rPr lang="en-GB" sz="2400" dirty="0" smtClean="0"/>
              <a:t>time. 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Check </a:t>
            </a:r>
            <a:r>
              <a:rPr lang="en-GB" sz="2400" dirty="0" smtClean="0"/>
              <a:t>this and the impact of any upgrades to the project or significant investment during the life which will have increased the depreciation time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GB" sz="2400" b="1" dirty="0" smtClean="0"/>
              <a:t>		</a:t>
            </a:r>
            <a:r>
              <a:rPr lang="en-GB" sz="2800" b="1" dirty="0" smtClean="0"/>
              <a:t>Closing </a:t>
            </a:r>
            <a:r>
              <a:rPr lang="en-GB" sz="2800" b="1" dirty="0" err="1" smtClean="0"/>
              <a:t>Daresbury</a:t>
            </a:r>
            <a:r>
              <a:rPr lang="en-GB" sz="2800" b="1" dirty="0" smtClean="0"/>
              <a:t>, Building Diamond</a:t>
            </a:r>
            <a:endParaRPr lang="en-GB" sz="2800" b="1" dirty="0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891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25 years old </a:t>
            </a:r>
            <a:r>
              <a:rPr lang="en-GB" sz="2400" dirty="0" err="1" smtClean="0"/>
              <a:t>Daresbury</a:t>
            </a:r>
            <a:r>
              <a:rPr lang="en-GB" sz="2400" dirty="0" smtClean="0"/>
              <a:t> </a:t>
            </a:r>
            <a:r>
              <a:rPr lang="en-GB" sz="2400" dirty="0" smtClean="0"/>
              <a:t>SRS was due to be replaced by the new synchrotron source at the Rutherford-Appleton laboratory (North v South of England</a:t>
            </a:r>
            <a:r>
              <a:rPr lang="en-GB" sz="2400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Extremely sensitive political decision as to when to close the </a:t>
            </a:r>
            <a:r>
              <a:rPr lang="en-GB" sz="2400" dirty="0" smtClean="0"/>
              <a:t>SRS!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Local MPs </a:t>
            </a:r>
            <a:r>
              <a:rPr lang="en-GB" sz="2400" dirty="0" smtClean="0"/>
              <a:t>fighting </a:t>
            </a:r>
            <a:r>
              <a:rPr lang="en-GB" sz="2400" dirty="0" smtClean="0"/>
              <a:t>to keep it open and recent upgrades of the SRS meant it was expensive to shut down </a:t>
            </a:r>
            <a:r>
              <a:rPr lang="en-GB" sz="2400" dirty="0" smtClean="0"/>
              <a:t>early...</a:t>
            </a:r>
            <a:endParaRPr lang="en-GB" sz="2400" dirty="0" smtClean="0"/>
          </a:p>
          <a:p>
            <a:pPr>
              <a:lnSpc>
                <a:spcPct val="80000"/>
              </a:lnSpc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b="1" dirty="0" smtClean="0"/>
              <a:t>Diamond</a:t>
            </a:r>
            <a:endParaRPr lang="en-GB" sz="2800" b="1" dirty="0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41763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 smtClean="0"/>
              <a:t>Set up as a separate </a:t>
            </a:r>
            <a:r>
              <a:rPr lang="en-GB" sz="2200" dirty="0" smtClean="0"/>
              <a:t>not-for-profit company:</a:t>
            </a:r>
          </a:p>
          <a:p>
            <a:pPr lvl="1">
              <a:lnSpc>
                <a:spcPct val="90000"/>
              </a:lnSpc>
              <a:buNone/>
            </a:pPr>
            <a:r>
              <a:rPr lang="en-GB" sz="2200" dirty="0" smtClean="0"/>
              <a:t>	</a:t>
            </a:r>
            <a:r>
              <a:rPr lang="en-GB" sz="2200" dirty="0" smtClean="0"/>
              <a:t> </a:t>
            </a:r>
            <a:r>
              <a:rPr lang="en-GB" sz="2200" dirty="0" smtClean="0"/>
              <a:t>86% UK Government – 14% </a:t>
            </a:r>
            <a:r>
              <a:rPr lang="en-GB" sz="2200" dirty="0" err="1" smtClean="0"/>
              <a:t>Wellcome</a:t>
            </a:r>
            <a:r>
              <a:rPr lang="en-GB" sz="2200" dirty="0" smtClean="0"/>
              <a:t> </a:t>
            </a:r>
            <a:r>
              <a:rPr lang="en-GB" sz="2200" dirty="0" smtClean="0"/>
              <a:t>Trust</a:t>
            </a:r>
          </a:p>
          <a:p>
            <a:pPr lvl="1">
              <a:lnSpc>
                <a:spcPct val="90000"/>
              </a:lnSpc>
              <a:buNone/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Became liable for VAT at 17.5% on top of £256million initial investment</a:t>
            </a:r>
            <a:r>
              <a:rPr lang="en-GB" sz="2200" dirty="0" smtClean="0"/>
              <a:t>!</a:t>
            </a:r>
          </a:p>
          <a:p>
            <a:pPr>
              <a:lnSpc>
                <a:spcPct val="90000"/>
              </a:lnSpc>
              <a:buNone/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250 employees at SRS and Diamond </a:t>
            </a:r>
            <a:r>
              <a:rPr lang="en-GB" sz="2200" dirty="0" smtClean="0"/>
              <a:t>started </a:t>
            </a:r>
            <a:r>
              <a:rPr lang="en-GB" sz="2200" dirty="0" smtClean="0"/>
              <a:t>recruiting at construction some 6 years </a:t>
            </a:r>
            <a:r>
              <a:rPr lang="en-GB" sz="2200" dirty="0" smtClean="0"/>
              <a:t>before the closure of </a:t>
            </a:r>
            <a:r>
              <a:rPr lang="en-GB" sz="2200" dirty="0" err="1" smtClean="0"/>
              <a:t>Daresbury</a:t>
            </a:r>
            <a:r>
              <a:rPr lang="en-GB" sz="2200" dirty="0" smtClean="0"/>
              <a:t> – the best </a:t>
            </a:r>
            <a:r>
              <a:rPr lang="en-GB" sz="2200" dirty="0" smtClean="0"/>
              <a:t>scientists </a:t>
            </a:r>
            <a:r>
              <a:rPr lang="en-GB" sz="2200" dirty="0" smtClean="0"/>
              <a:t>moved, </a:t>
            </a:r>
            <a:r>
              <a:rPr lang="en-GB" sz="2200" dirty="0" smtClean="0"/>
              <a:t>depleting the capability of </a:t>
            </a:r>
            <a:r>
              <a:rPr lang="en-GB" sz="2200" dirty="0" err="1" smtClean="0"/>
              <a:t>Daresbury</a:t>
            </a:r>
            <a:endParaRPr lang="en-GB" sz="2200" dirty="0" smtClean="0"/>
          </a:p>
          <a:p>
            <a:pPr>
              <a:lnSpc>
                <a:spcPct val="90000"/>
              </a:lnSpc>
              <a:buNone/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Diamond scientists </a:t>
            </a:r>
            <a:r>
              <a:rPr lang="en-GB" sz="2200" dirty="0" smtClean="0"/>
              <a:t>were paid </a:t>
            </a:r>
            <a:r>
              <a:rPr lang="en-GB" sz="2200" dirty="0" smtClean="0"/>
              <a:t>more and </a:t>
            </a:r>
            <a:r>
              <a:rPr lang="en-GB" sz="2200" dirty="0" smtClean="0"/>
              <a:t>had better conditions</a:t>
            </a:r>
          </a:p>
          <a:p>
            <a:pPr>
              <a:lnSpc>
                <a:spcPct val="90000"/>
              </a:lnSpc>
              <a:buNone/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Decision when to shut </a:t>
            </a:r>
            <a:r>
              <a:rPr lang="en-GB" sz="2200" dirty="0" err="1" smtClean="0"/>
              <a:t>Daresbury</a:t>
            </a:r>
            <a:r>
              <a:rPr lang="en-GB" sz="2200" dirty="0" smtClean="0"/>
              <a:t> </a:t>
            </a:r>
            <a:r>
              <a:rPr lang="en-GB" sz="2200" dirty="0" smtClean="0"/>
              <a:t>was to be taken by UK </a:t>
            </a:r>
            <a:r>
              <a:rPr lang="en-GB" sz="2200" dirty="0" smtClean="0"/>
              <a:t>government, </a:t>
            </a:r>
            <a:r>
              <a:rPr lang="en-GB" sz="2200" dirty="0" smtClean="0"/>
              <a:t>ignoring the scientific </a:t>
            </a:r>
            <a:r>
              <a:rPr lang="en-GB" sz="2200" dirty="0" smtClean="0"/>
              <a:t>basis...</a:t>
            </a:r>
            <a:endParaRPr lang="en-GB" sz="2200" dirty="0" smtClean="0"/>
          </a:p>
          <a:p>
            <a:pPr>
              <a:lnSpc>
                <a:spcPct val="80000"/>
              </a:lnSpc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dirty="0" smtClean="0"/>
              <a:t>		</a:t>
            </a:r>
            <a:r>
              <a:rPr lang="en-GB" sz="2800" b="1" dirty="0" smtClean="0"/>
              <a:t>How </a:t>
            </a:r>
            <a:r>
              <a:rPr lang="en-GB" sz="2800" b="1" dirty="0" smtClean="0"/>
              <a:t>to decide closure date and disposal of assets</a:t>
            </a:r>
            <a:endParaRPr lang="en-GB" sz="2800" b="1" dirty="0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64381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The Research Council wanted to close 2 years earlier than the </a:t>
            </a:r>
            <a:r>
              <a:rPr lang="en-GB" sz="2400" dirty="0" smtClean="0"/>
              <a:t>government, </a:t>
            </a:r>
            <a:r>
              <a:rPr lang="en-GB" sz="2400" dirty="0" smtClean="0"/>
              <a:t>but without increased </a:t>
            </a:r>
            <a:r>
              <a:rPr lang="en-GB" sz="2400" dirty="0" smtClean="0"/>
              <a:t>funding, they </a:t>
            </a:r>
            <a:r>
              <a:rPr lang="en-GB" sz="2400" dirty="0" smtClean="0"/>
              <a:t>had to offset Treasury asset base if this was done </a:t>
            </a:r>
            <a:r>
              <a:rPr lang="en-GB" sz="2400" dirty="0" smtClean="0"/>
              <a:t>as well as consider the political fall-out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Date and time of final announcement made with politicians and press </a:t>
            </a:r>
            <a:endParaRPr lang="en-GB" sz="2400" dirty="0" smtClean="0"/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Up to 5 minutes before the </a:t>
            </a:r>
            <a:r>
              <a:rPr lang="en-GB" sz="2400" dirty="0" smtClean="0"/>
              <a:t>announcement, </a:t>
            </a:r>
            <a:r>
              <a:rPr lang="en-GB" sz="2400" dirty="0" smtClean="0"/>
              <a:t>the minister and I were discussing </a:t>
            </a:r>
            <a:r>
              <a:rPr lang="en-GB" sz="2400" dirty="0" smtClean="0"/>
              <a:t>tactics...</a:t>
            </a:r>
            <a:endParaRPr lang="en-GB" sz="2400" dirty="0" smtClean="0"/>
          </a:p>
          <a:p>
            <a:pPr>
              <a:lnSpc>
                <a:spcPct val="90000"/>
              </a:lnSpc>
              <a:buFontTx/>
              <a:buChar char="•"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b="1" dirty="0" smtClean="0"/>
              <a:t>Various Issues...</a:t>
            </a:r>
            <a:endParaRPr lang="en-GB" sz="2800" b="1" dirty="0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64381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How </a:t>
            </a:r>
            <a:r>
              <a:rPr lang="en-GB" sz="2400" dirty="0" smtClean="0"/>
              <a:t>do you </a:t>
            </a:r>
            <a:r>
              <a:rPr lang="en-GB" sz="2400" dirty="0" smtClean="0"/>
              <a:t>keep a team together to close the </a:t>
            </a:r>
            <a:r>
              <a:rPr lang="en-GB" sz="2400" dirty="0" smtClean="0"/>
              <a:t>RI?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There are long-term </a:t>
            </a:r>
            <a:r>
              <a:rPr lang="en-GB" sz="2400" dirty="0" smtClean="0"/>
              <a:t>legacy </a:t>
            </a:r>
            <a:r>
              <a:rPr lang="en-GB" sz="2400" dirty="0" smtClean="0"/>
              <a:t>issues: </a:t>
            </a:r>
          </a:p>
          <a:p>
            <a:pPr>
              <a:lnSpc>
                <a:spcPct val="90000"/>
              </a:lnSpc>
              <a:buNone/>
            </a:pPr>
            <a:r>
              <a:rPr lang="en-GB" sz="2400" dirty="0" smtClean="0"/>
              <a:t>	</a:t>
            </a:r>
            <a:r>
              <a:rPr lang="en-GB" sz="2400" dirty="0" smtClean="0"/>
              <a:t>data</a:t>
            </a:r>
            <a:r>
              <a:rPr lang="en-GB" sz="2400" dirty="0" smtClean="0"/>
              <a:t>, history, residual </a:t>
            </a:r>
            <a:r>
              <a:rPr lang="en-GB" sz="2400" dirty="0" smtClean="0"/>
              <a:t>contamination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Remember the local schools and </a:t>
            </a:r>
            <a:r>
              <a:rPr lang="en-GB" sz="2400" dirty="0" err="1" smtClean="0"/>
              <a:t>tradespeople</a:t>
            </a:r>
            <a:r>
              <a:rPr lang="en-GB" sz="2400" dirty="0" smtClean="0"/>
              <a:t>...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Where radioactive components are </a:t>
            </a:r>
            <a:r>
              <a:rPr lang="en-GB" sz="2400" dirty="0" smtClean="0"/>
              <a:t>involved, </a:t>
            </a:r>
            <a:r>
              <a:rPr lang="en-GB" sz="2400" dirty="0" smtClean="0"/>
              <a:t>how is the </a:t>
            </a:r>
            <a:r>
              <a:rPr lang="en-GB" sz="2400" dirty="0" smtClean="0"/>
              <a:t>long-term </a:t>
            </a:r>
            <a:r>
              <a:rPr lang="en-GB" sz="2400" dirty="0" smtClean="0"/>
              <a:t>liability to be resolved?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b="1" dirty="0" smtClean="0"/>
              <a:t>More issues...</a:t>
            </a:r>
            <a:endParaRPr lang="en-GB" sz="2800" b="1" dirty="0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643812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/>
              <a:t>Impact of giving components to other parties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Who will continue to own the IPR, copyrights etc</a:t>
            </a:r>
            <a:r>
              <a:rPr lang="en-GB" sz="2400" dirty="0" smtClean="0"/>
              <a:t>.?</a:t>
            </a: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smtClean="0"/>
              <a:t>If countries are </a:t>
            </a:r>
            <a:r>
              <a:rPr lang="en-GB" sz="2400" dirty="0" smtClean="0"/>
              <a:t>shareholders, </a:t>
            </a:r>
            <a:r>
              <a:rPr lang="en-GB" sz="2400" dirty="0" smtClean="0"/>
              <a:t>then how is any residual value to be </a:t>
            </a:r>
            <a:r>
              <a:rPr lang="en-GB" sz="2400" dirty="0" smtClean="0"/>
              <a:t>dispersed?</a:t>
            </a: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smtClean="0"/>
              <a:t>Often the host country accepts </a:t>
            </a:r>
            <a:r>
              <a:rPr lang="en-GB" sz="2400" dirty="0" smtClean="0"/>
              <a:t>liability, </a:t>
            </a:r>
            <a:r>
              <a:rPr lang="en-GB" sz="2400" dirty="0" smtClean="0"/>
              <a:t>but how will new generations of politicians accept </a:t>
            </a:r>
            <a:r>
              <a:rPr lang="en-GB" sz="2400" dirty="0" smtClean="0"/>
              <a:t>this?</a:t>
            </a: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smtClean="0"/>
              <a:t>Retraining of staff and interacting with local companies/universities and councils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Handling international reputation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Returning site to </a:t>
            </a:r>
            <a:r>
              <a:rPr lang="en-GB" sz="2400" dirty="0" smtClean="0"/>
              <a:t>pre-RI </a:t>
            </a:r>
            <a:r>
              <a:rPr lang="en-GB" sz="2400" dirty="0" smtClean="0"/>
              <a:t>status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Capturing the history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For virtual </a:t>
            </a:r>
            <a:r>
              <a:rPr lang="en-GB" sz="2400" dirty="0" smtClean="0"/>
              <a:t>RIs, </a:t>
            </a:r>
            <a:r>
              <a:rPr lang="en-GB" sz="2400" dirty="0" smtClean="0"/>
              <a:t>who is really responsible and how will long term records be kept as media changes?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643812" cy="4525963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3600" b="1" dirty="0" smtClean="0"/>
              <a:t>Thank You</a:t>
            </a:r>
          </a:p>
          <a:p>
            <a:pPr algn="ctr">
              <a:lnSpc>
                <a:spcPct val="90000"/>
              </a:lnSpc>
              <a:buNone/>
            </a:pP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endParaRPr lang="en-GB" sz="2400" b="1" dirty="0" smtClean="0"/>
          </a:p>
          <a:p>
            <a:pPr algn="ctr">
              <a:lnSpc>
                <a:spcPct val="90000"/>
              </a:lnSpc>
              <a:buNone/>
            </a:pPr>
            <a:endParaRPr lang="en-GB" sz="24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2400" b="1" dirty="0" smtClean="0"/>
              <a:t>Professor John Wood</a:t>
            </a:r>
            <a:endParaRPr lang="en-GB" sz="36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2400" b="1" dirty="0" smtClean="0"/>
              <a:t>24 October 2011, Trieste</a:t>
            </a:r>
          </a:p>
          <a:p>
            <a:pPr>
              <a:lnSpc>
                <a:spcPct val="90000"/>
              </a:lnSpc>
              <a:buNone/>
            </a:pPr>
            <a:endParaRPr lang="en-GB" sz="1800" dirty="0" smtClean="0"/>
          </a:p>
          <a:p>
            <a:pPr>
              <a:lnSpc>
                <a:spcPct val="90000"/>
              </a:lnSpc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297</Words>
  <Application>Microsoft Office PowerPoint</Application>
  <PresentationFormat>On-screen Show (4:3)</PresentationFormat>
  <Paragraphs>63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Most projects have a finite life</vt:lpstr>
      <vt:lpstr>  Closing Daresbury, Building Diamond</vt:lpstr>
      <vt:lpstr>Diamond</vt:lpstr>
      <vt:lpstr>  How to decide closure date and disposal of assets</vt:lpstr>
      <vt:lpstr>Various Issues...</vt:lpstr>
      <vt:lpstr>More issues...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</dc:creator>
  <cp:lastModifiedBy>nwynterv</cp:lastModifiedBy>
  <cp:revision>18</cp:revision>
  <dcterms:created xsi:type="dcterms:W3CDTF">2009-03-17T09:59:14Z</dcterms:created>
  <dcterms:modified xsi:type="dcterms:W3CDTF">2011-10-24T12:53:00Z</dcterms:modified>
</cp:coreProperties>
</file>